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Default Extension="fntdata" ContentType="application/x-fontdata"/>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8" r:id="rId3"/>
    <p:sldId id="259" r:id="rId4"/>
    <p:sldId id="260" r:id="rId5"/>
    <p:sldId id="257"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7" r:id="rId21"/>
    <p:sldId id="276"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 id="353" r:id="rId98"/>
    <p:sldId id="354" r:id="rId99"/>
    <p:sldId id="355" r:id="rId100"/>
    <p:sldId id="356" r:id="rId101"/>
    <p:sldId id="357" r:id="rId102"/>
    <p:sldId id="358" r:id="rId103"/>
    <p:sldId id="359" r:id="rId104"/>
    <p:sldId id="360" r:id="rId105"/>
    <p:sldId id="361" r:id="rId106"/>
    <p:sldId id="362" r:id="rId107"/>
    <p:sldId id="363" r:id="rId108"/>
    <p:sldId id="364" r:id="rId109"/>
    <p:sldId id="365" r:id="rId110"/>
    <p:sldId id="368" r:id="rId111"/>
    <p:sldId id="366" r:id="rId112"/>
    <p:sldId id="367" r:id="rId113"/>
    <p:sldId id="369" r:id="rId114"/>
  </p:sldIdLst>
  <p:sldSz cx="9144000" cy="6858000" type="screen4x3"/>
  <p:notesSz cx="6858000" cy="9144000"/>
  <p:embeddedFontLst>
    <p:embeddedFont>
      <p:font typeface="方正大黑简体" charset="-122"/>
      <p:regular r:id="rId115"/>
    </p:embeddedFont>
    <p:embeddedFont>
      <p:font typeface="方正粗宋简体" charset="-122"/>
      <p:regular r:id="rId116"/>
    </p:embeddedFont>
    <p:embeddedFont>
      <p:font typeface="Calibri" pitchFamily="34" charset="0"/>
      <p:regular r:id="rId117"/>
      <p:bold r:id="rId118"/>
      <p:italic r:id="rId119"/>
      <p:boldItalic r:id="rId120"/>
    </p:embeddedFont>
    <p:embeddedFont>
      <p:font typeface="微软雅黑" pitchFamily="34" charset="-122"/>
      <p:regular r:id="rId121"/>
      <p:bold r:id="rId122"/>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0066"/>
    <a:srgbClr val="9900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5259" autoAdjust="0"/>
  </p:normalViewPr>
  <p:slideViewPr>
    <p:cSldViewPr>
      <p:cViewPr varScale="1">
        <p:scale>
          <a:sx n="84" d="100"/>
          <a:sy n="84" d="100"/>
        </p:scale>
        <p:origin x="-1176" y="-90"/>
      </p:cViewPr>
      <p:guideLst>
        <p:guide orient="horz" pos="2160"/>
        <p:guide pos="2880"/>
      </p:guideLst>
    </p:cSldViewPr>
  </p:slideViewPr>
  <p:notesTextViewPr>
    <p:cViewPr>
      <p:scale>
        <a:sx n="1" d="1"/>
        <a:sy n="1" d="1"/>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font" Target="fonts/font3.fntdata"/><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font" Target="fonts/font4.fntdata"/><Relationship Id="rId12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font" Target="fonts/font2.fntdata"/><Relationship Id="rId124"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font" Target="fonts/font5.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font" Target="fonts/font6.fntdata"/><Relationship Id="rId125"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font" Target="fonts/font1.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09AE9D3-99C2-403B-8CBB-81401E297B96}" type="datetimeFigureOut">
              <a:rPr lang="zh-CN" altLang="en-US" smtClean="0"/>
              <a:pPr/>
              <a:t>2014-10-9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48454676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9AE9D3-99C2-403B-8CBB-81401E297B96}" type="datetimeFigureOut">
              <a:rPr lang="zh-CN" altLang="en-US" smtClean="0"/>
              <a:pPr/>
              <a:t>2014-10-9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27828429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9AE9D3-99C2-403B-8CBB-81401E297B96}" type="datetimeFigureOut">
              <a:rPr lang="zh-CN" altLang="en-US" smtClean="0"/>
              <a:pPr/>
              <a:t>2014-10-9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85123718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9AE9D3-99C2-403B-8CBB-81401E297B96}" type="datetimeFigureOut">
              <a:rPr lang="zh-CN" altLang="en-US" smtClean="0"/>
              <a:pPr/>
              <a:t>2014-10-9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18511049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09AE9D3-99C2-403B-8CBB-81401E297B96}" type="datetimeFigureOut">
              <a:rPr lang="zh-CN" altLang="en-US" smtClean="0"/>
              <a:pPr/>
              <a:t>2014-10-9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117574839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09AE9D3-99C2-403B-8CBB-81401E297B96}" type="datetimeFigureOut">
              <a:rPr lang="zh-CN" altLang="en-US" smtClean="0"/>
              <a:pPr/>
              <a:t>2014-10-9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174330166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09AE9D3-99C2-403B-8CBB-81401E297B96}" type="datetimeFigureOut">
              <a:rPr lang="zh-CN" altLang="en-US" smtClean="0"/>
              <a:pPr/>
              <a:t>2014-10-9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30229422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09AE9D3-99C2-403B-8CBB-81401E297B96}" type="datetimeFigureOut">
              <a:rPr lang="zh-CN" altLang="en-US" smtClean="0"/>
              <a:pPr/>
              <a:t>2014-10-9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196114976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09AE9D3-99C2-403B-8CBB-81401E297B96}" type="datetimeFigureOut">
              <a:rPr lang="zh-CN" altLang="en-US" smtClean="0"/>
              <a:pPr/>
              <a:t>2014-10-9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32693429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9AE9D3-99C2-403B-8CBB-81401E297B96}" type="datetimeFigureOut">
              <a:rPr lang="zh-CN" altLang="en-US" smtClean="0"/>
              <a:pPr/>
              <a:t>2014-10-9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207631279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9AE9D3-99C2-403B-8CBB-81401E297B96}" type="datetimeFigureOut">
              <a:rPr lang="zh-CN" altLang="en-US" smtClean="0"/>
              <a:pPr/>
              <a:t>2014-10-9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104516432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9AE9D3-99C2-403B-8CBB-81401E297B96}" type="datetimeFigureOut">
              <a:rPr lang="zh-CN" altLang="en-US" smtClean="0"/>
              <a:pPr/>
              <a:t>2014-10-9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F8D2BD-A7D3-481D-936E-35D78424AD1E}" type="slidenum">
              <a:rPr lang="zh-CN" altLang="en-US" smtClean="0"/>
              <a:pPr/>
              <a:t>‹#›</a:t>
            </a:fld>
            <a:endParaRPr lang="zh-CN" altLang="en-US"/>
          </a:p>
        </p:txBody>
      </p:sp>
    </p:spTree>
    <p:extLst>
      <p:ext uri="{BB962C8B-B14F-4D97-AF65-F5344CB8AC3E}">
        <p14:creationId xmlns="" xmlns:p14="http://schemas.microsoft.com/office/powerpoint/2010/main" val="1876062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0" y="1700808"/>
            <a:ext cx="9144000" cy="2766169"/>
          </a:xfrm>
        </p:spPr>
        <p:txBody>
          <a:bodyPr>
            <a:noAutofit/>
            <a:scene3d>
              <a:camera prst="orthographicFront"/>
              <a:lightRig rig="soft" dir="t">
                <a:rot lat="0" lon="0" rev="10800000"/>
              </a:lightRig>
            </a:scene3d>
            <a:sp3d>
              <a:bevelT w="27940" h="12700"/>
              <a:contourClr>
                <a:srgbClr val="DDDDDD"/>
              </a:contourClr>
            </a:sp3d>
          </a:bodyPr>
          <a:lstStyle/>
          <a:p>
            <a:pPr>
              <a:lnSpc>
                <a:spcPct val="150000"/>
              </a:lnSpc>
            </a:pPr>
            <a:r>
              <a:rPr lang="zh-CN" altLang="zh-CN" b="1" spc="150" dirty="0">
                <a:ln w="11430"/>
                <a:solidFill>
                  <a:srgbClr val="F8F8F8"/>
                </a:solidFill>
                <a:effectLst>
                  <a:glow rad="139700">
                    <a:schemeClr val="accent6">
                      <a:satMod val="175000"/>
                      <a:alpha val="40000"/>
                    </a:schemeClr>
                  </a:glow>
                  <a:outerShdw blurRad="25400" algn="tl" rotWithShape="0">
                    <a:srgbClr val="000000">
                      <a:alpha val="43000"/>
                    </a:srgbClr>
                  </a:outerShdw>
                </a:effectLst>
                <a:latin typeface="方正大黑简体" panose="03000509000000000000" pitchFamily="65" charset="-122"/>
                <a:ea typeface="方正大黑简体" panose="03000509000000000000" pitchFamily="65" charset="-122"/>
              </a:rPr>
              <a:t>全日制普通</a:t>
            </a:r>
            <a:r>
              <a:rPr lang="zh-CN" altLang="zh-CN" b="1" spc="150" dirty="0" smtClean="0">
                <a:ln w="11430"/>
                <a:solidFill>
                  <a:srgbClr val="F8F8F8"/>
                </a:solidFill>
                <a:effectLst>
                  <a:glow rad="139700">
                    <a:schemeClr val="accent6">
                      <a:satMod val="175000"/>
                      <a:alpha val="40000"/>
                    </a:schemeClr>
                  </a:glow>
                  <a:outerShdw blurRad="25400" algn="tl" rotWithShape="0">
                    <a:srgbClr val="000000">
                      <a:alpha val="43000"/>
                    </a:srgbClr>
                  </a:outerShdw>
                </a:effectLst>
                <a:latin typeface="方正大黑简体" panose="03000509000000000000" pitchFamily="65" charset="-122"/>
                <a:ea typeface="方正大黑简体" panose="03000509000000000000" pitchFamily="65" charset="-122"/>
              </a:rPr>
              <a:t>高等教育</a:t>
            </a:r>
            <a:r>
              <a:rPr lang="en-US" altLang="zh-CN" b="1" spc="150" dirty="0" smtClean="0">
                <a:ln w="11430"/>
                <a:solidFill>
                  <a:srgbClr val="F8F8F8"/>
                </a:solidFill>
                <a:effectLst>
                  <a:glow rad="139700">
                    <a:schemeClr val="accent6">
                      <a:satMod val="175000"/>
                      <a:alpha val="40000"/>
                    </a:schemeClr>
                  </a:glow>
                  <a:outerShdw blurRad="25400" algn="tl" rotWithShape="0">
                    <a:srgbClr val="000000">
                      <a:alpha val="43000"/>
                    </a:srgbClr>
                  </a:outerShdw>
                </a:effectLst>
                <a:latin typeface="方正大黑简体" panose="03000509000000000000" pitchFamily="65" charset="-122"/>
                <a:ea typeface="方正大黑简体" panose="03000509000000000000" pitchFamily="65" charset="-122"/>
              </a:rPr>
              <a:t/>
            </a:r>
            <a:br>
              <a:rPr lang="en-US" altLang="zh-CN" b="1" spc="150" dirty="0" smtClean="0">
                <a:ln w="11430"/>
                <a:solidFill>
                  <a:srgbClr val="F8F8F8"/>
                </a:solidFill>
                <a:effectLst>
                  <a:glow rad="139700">
                    <a:schemeClr val="accent6">
                      <a:satMod val="175000"/>
                      <a:alpha val="40000"/>
                    </a:schemeClr>
                  </a:glow>
                  <a:outerShdw blurRad="25400" algn="tl" rotWithShape="0">
                    <a:srgbClr val="000000">
                      <a:alpha val="43000"/>
                    </a:srgbClr>
                  </a:outerShdw>
                </a:effectLst>
                <a:latin typeface="方正大黑简体" panose="03000509000000000000" pitchFamily="65" charset="-122"/>
                <a:ea typeface="方正大黑简体" panose="03000509000000000000" pitchFamily="65" charset="-122"/>
              </a:rPr>
            </a:br>
            <a:r>
              <a:rPr lang="zh-CN" altLang="zh-CN" b="1" spc="150" dirty="0" smtClean="0">
                <a:ln w="11430"/>
                <a:solidFill>
                  <a:srgbClr val="F8F8F8"/>
                </a:solidFill>
                <a:effectLst>
                  <a:glow rad="139700">
                    <a:schemeClr val="accent6">
                      <a:satMod val="175000"/>
                      <a:alpha val="40000"/>
                    </a:schemeClr>
                  </a:glow>
                  <a:outerShdw blurRad="25400" algn="tl" rotWithShape="0">
                    <a:srgbClr val="000000">
                      <a:alpha val="43000"/>
                    </a:srgbClr>
                  </a:outerShdw>
                </a:effectLst>
                <a:latin typeface="方正大黑简体" panose="03000509000000000000" pitchFamily="65" charset="-122"/>
                <a:ea typeface="方正大黑简体" panose="03000509000000000000" pitchFamily="65" charset="-122"/>
              </a:rPr>
              <a:t>本科学生学籍</a:t>
            </a:r>
            <a:r>
              <a:rPr lang="zh-CN" altLang="zh-CN" b="1" spc="150" dirty="0">
                <a:ln w="11430"/>
                <a:solidFill>
                  <a:srgbClr val="F8F8F8"/>
                </a:solidFill>
                <a:effectLst>
                  <a:glow rad="139700">
                    <a:schemeClr val="accent6">
                      <a:satMod val="175000"/>
                      <a:alpha val="40000"/>
                    </a:schemeClr>
                  </a:glow>
                  <a:outerShdw blurRad="25400" algn="tl" rotWithShape="0">
                    <a:srgbClr val="000000">
                      <a:alpha val="43000"/>
                    </a:srgbClr>
                  </a:outerShdw>
                </a:effectLst>
                <a:latin typeface="方正大黑简体" panose="03000509000000000000" pitchFamily="65" charset="-122"/>
                <a:ea typeface="方正大黑简体" panose="03000509000000000000" pitchFamily="65" charset="-122"/>
              </a:rPr>
              <a:t>管理</a:t>
            </a:r>
            <a:r>
              <a:rPr lang="zh-CN" altLang="zh-CN" b="1" spc="150" dirty="0" smtClean="0">
                <a:ln w="11430"/>
                <a:solidFill>
                  <a:srgbClr val="F8F8F8"/>
                </a:solidFill>
                <a:effectLst>
                  <a:glow rad="139700">
                    <a:schemeClr val="accent6">
                      <a:satMod val="175000"/>
                      <a:alpha val="40000"/>
                    </a:schemeClr>
                  </a:glow>
                  <a:outerShdw blurRad="25400" algn="tl" rotWithShape="0">
                    <a:srgbClr val="000000">
                      <a:alpha val="43000"/>
                    </a:srgbClr>
                  </a:outerShdw>
                </a:effectLst>
                <a:latin typeface="方正大黑简体" panose="03000509000000000000" pitchFamily="65" charset="-122"/>
                <a:ea typeface="方正大黑简体" panose="03000509000000000000" pitchFamily="65" charset="-122"/>
              </a:rPr>
              <a:t>规定</a:t>
            </a:r>
            <a:endParaRPr lang="zh-CN" altLang="en-US" b="1" spc="150" dirty="0">
              <a:ln w="11430"/>
              <a:solidFill>
                <a:srgbClr val="F8F8F8"/>
              </a:solidFill>
              <a:effectLst>
                <a:glow rad="139700">
                  <a:schemeClr val="accent6">
                    <a:satMod val="175000"/>
                    <a:alpha val="40000"/>
                  </a:schemeClr>
                </a:glow>
                <a:outerShdw blurRad="25400" algn="tl" rotWithShape="0">
                  <a:srgbClr val="000000">
                    <a:alpha val="43000"/>
                  </a:srgbClr>
                </a:outerShdw>
              </a:effectLst>
              <a:latin typeface="方正大黑简体" panose="03000509000000000000" pitchFamily="65" charset="-122"/>
              <a:ea typeface="方正大黑简体" panose="03000509000000000000" pitchFamily="65" charset="-122"/>
            </a:endParaRPr>
          </a:p>
        </p:txBody>
      </p:sp>
    </p:spTree>
    <p:extLst>
      <p:ext uri="{BB962C8B-B14F-4D97-AF65-F5344CB8AC3E}">
        <p14:creationId xmlns="" xmlns:p14="http://schemas.microsoft.com/office/powerpoint/2010/main" val="2708204961"/>
      </p:ext>
    </p:extLst>
  </p:cSld>
  <p:clrMapOvr>
    <a:masterClrMapping/>
  </p:clrMapOvr>
  <mc:AlternateContent xmlns:mc="http://schemas.openxmlformats.org/markup-compatibility/2006">
    <mc:Choice xmlns=""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第二章  入学与注册</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sp>
        <p:nvSpPr>
          <p:cNvPr id="5" name="TextBox 4"/>
          <p:cNvSpPr txBox="1"/>
          <p:nvPr/>
        </p:nvSpPr>
        <p:spPr>
          <a:xfrm>
            <a:off x="0" y="836712"/>
            <a:ext cx="9144000" cy="523220"/>
          </a:xfrm>
          <a:prstGeom prst="rect">
            <a:avLst/>
          </a:prstGeom>
          <a:noFill/>
        </p:spPr>
        <p:txBody>
          <a:bodyPr wrap="square" rtlCol="0">
            <a:spAutoFit/>
          </a:bodyPr>
          <a:lstStyle/>
          <a:p>
            <a:pPr algn="ct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第四条</a:t>
            </a:r>
            <a:r>
              <a:rPr lang="en-US"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  </a:t>
            </a: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新生入学、注册与取得</a:t>
            </a:r>
            <a:r>
              <a:rPr lang="zh-CN" altLang="zh-CN" sz="28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学籍</a:t>
            </a:r>
            <a:endPar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endParaRPr>
          </a:p>
        </p:txBody>
      </p:sp>
      <p:grpSp>
        <p:nvGrpSpPr>
          <p:cNvPr id="6" name="组合 45"/>
          <p:cNvGrpSpPr>
            <a:grpSpLocks/>
          </p:cNvGrpSpPr>
          <p:nvPr/>
        </p:nvGrpSpPr>
        <p:grpSpPr bwMode="auto">
          <a:xfrm>
            <a:off x="279284" y="2420887"/>
            <a:ext cx="785812" cy="2214560"/>
            <a:chOff x="1071539" y="3500435"/>
            <a:chExt cx="785817" cy="2357456"/>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1539" y="3500435"/>
              <a:ext cx="785817" cy="23574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44"/>
            <p:cNvSpPr txBox="1">
              <a:spLocks noChangeArrowheads="1"/>
            </p:cNvSpPr>
            <p:nvPr/>
          </p:nvSpPr>
          <p:spPr bwMode="auto">
            <a:xfrm>
              <a:off x="1251740" y="3654757"/>
              <a:ext cx="455822" cy="20641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b="1" dirty="0">
                  <a:solidFill>
                    <a:schemeClr val="bg1"/>
                  </a:solidFill>
                  <a:latin typeface="微软雅黑" pitchFamily="34" charset="-122"/>
                  <a:ea typeface="微软雅黑" pitchFamily="34" charset="-122"/>
                </a:rPr>
                <a:t>保留入学资格</a:t>
              </a:r>
            </a:p>
          </p:txBody>
        </p:sp>
      </p:grpSp>
      <p:sp>
        <p:nvSpPr>
          <p:cNvPr id="17" name="TextBox 16"/>
          <p:cNvSpPr txBox="1"/>
          <p:nvPr/>
        </p:nvSpPr>
        <p:spPr>
          <a:xfrm>
            <a:off x="1691680" y="2204864"/>
            <a:ext cx="6696744" cy="2092368"/>
          </a:xfrm>
          <a:prstGeom prst="rect">
            <a:avLst/>
          </a:prstGeom>
          <a:noFill/>
        </p:spPr>
        <p:txBody>
          <a:bodyPr wrap="square" rtlCol="0">
            <a:spAutoFit/>
          </a:bodyPr>
          <a:lstStyle/>
          <a:p>
            <a:pPr>
              <a:lnSpc>
                <a:spcPct val="200000"/>
              </a:lnSpc>
            </a:pPr>
            <a:r>
              <a:rPr lang="en-US" altLang="zh-CN" sz="2800" b="1" dirty="0" smtClean="0">
                <a:solidFill>
                  <a:srgbClr val="FF0000"/>
                </a:solidFill>
                <a:latin typeface="微软雅黑" panose="020B0503020204020204" pitchFamily="34" charset="-122"/>
                <a:ea typeface="微软雅黑" panose="020B0503020204020204" pitchFamily="34" charset="-122"/>
              </a:rPr>
              <a:t>2</a:t>
            </a:r>
            <a:r>
              <a:rPr lang="en-US" altLang="zh-CN" sz="2800" b="1" dirty="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0000CC"/>
                </a:solidFill>
                <a:latin typeface="微软雅黑" panose="020B0503020204020204" pitchFamily="34" charset="-122"/>
                <a:ea typeface="微软雅黑" panose="020B0503020204020204" pitchFamily="34" charset="-122"/>
              </a:rPr>
              <a:t>应征入伍的新生申请保留入学资格，须提交</a:t>
            </a:r>
            <a:r>
              <a:rPr lang="en-US" altLang="zh-CN" sz="2000" b="1" dirty="0">
                <a:solidFill>
                  <a:srgbClr val="0000CC"/>
                </a:solidFill>
                <a:latin typeface="微软雅黑" panose="020B0503020204020204" pitchFamily="34" charset="-122"/>
                <a:ea typeface="微软雅黑" panose="020B0503020204020204" pitchFamily="34" charset="-122"/>
              </a:rPr>
              <a:t>《</a:t>
            </a:r>
            <a:r>
              <a:rPr lang="zh-CN" altLang="en-US" sz="2000" b="1" dirty="0">
                <a:solidFill>
                  <a:srgbClr val="0000CC"/>
                </a:solidFill>
                <a:latin typeface="微软雅黑" panose="020B0503020204020204" pitchFamily="34" charset="-122"/>
                <a:ea typeface="微软雅黑" panose="020B0503020204020204" pitchFamily="34" charset="-122"/>
              </a:rPr>
              <a:t>应征入伍普通高等学校录取新生保留入学资格申请表</a:t>
            </a:r>
            <a:r>
              <a:rPr lang="en-US" altLang="zh-CN" sz="2000" b="1" dirty="0">
                <a:solidFill>
                  <a:srgbClr val="0000CC"/>
                </a:solidFill>
                <a:latin typeface="微软雅黑" panose="020B0503020204020204" pitchFamily="34" charset="-122"/>
                <a:ea typeface="微软雅黑" panose="020B0503020204020204" pitchFamily="34" charset="-122"/>
              </a:rPr>
              <a:t>》</a:t>
            </a:r>
            <a:r>
              <a:rPr lang="zh-CN" altLang="en-US" sz="2000" b="1" dirty="0">
                <a:solidFill>
                  <a:srgbClr val="0000CC"/>
                </a:solidFill>
                <a:latin typeface="微软雅黑" panose="020B0503020204020204" pitchFamily="34" charset="-122"/>
                <a:ea typeface="微软雅黑" panose="020B0503020204020204" pitchFamily="34" charset="-122"/>
              </a:rPr>
              <a:t>，可保留入学资格至其退役后</a:t>
            </a:r>
            <a:r>
              <a:rPr lang="en-US" altLang="zh-CN" sz="2000" b="1" dirty="0">
                <a:solidFill>
                  <a:srgbClr val="0000CC"/>
                </a:solidFill>
                <a:latin typeface="微软雅黑" panose="020B0503020204020204" pitchFamily="34" charset="-122"/>
                <a:ea typeface="微软雅黑" panose="020B0503020204020204" pitchFamily="34" charset="-122"/>
              </a:rPr>
              <a:t>2</a:t>
            </a:r>
            <a:r>
              <a:rPr lang="zh-CN" altLang="en-US" sz="2000" b="1" dirty="0">
                <a:solidFill>
                  <a:srgbClr val="0000CC"/>
                </a:solidFill>
                <a:latin typeface="微软雅黑" panose="020B0503020204020204" pitchFamily="34" charset="-122"/>
                <a:ea typeface="微软雅黑" panose="020B0503020204020204" pitchFamily="34" charset="-122"/>
              </a:rPr>
              <a:t>年内。</a:t>
            </a:r>
          </a:p>
        </p:txBody>
      </p:sp>
    </p:spTree>
    <p:extLst>
      <p:ext uri="{BB962C8B-B14F-4D97-AF65-F5344CB8AC3E}">
        <p14:creationId xmlns="" xmlns:p14="http://schemas.microsoft.com/office/powerpoint/2010/main" val="33477684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第十二章  毕业、结业后的修课管理</a:t>
            </a:r>
          </a:p>
        </p:txBody>
      </p:sp>
      <p:grpSp>
        <p:nvGrpSpPr>
          <p:cNvPr id="2" name="组合 1"/>
          <p:cNvGrpSpPr/>
          <p:nvPr/>
        </p:nvGrpSpPr>
        <p:grpSpPr>
          <a:xfrm>
            <a:off x="1246560" y="798305"/>
            <a:ext cx="6781824" cy="686479"/>
            <a:chOff x="1246560" y="798305"/>
            <a:chExt cx="6781824" cy="686479"/>
          </a:xfrm>
        </p:grpSpPr>
        <p:sp>
          <p:nvSpPr>
            <p:cNvPr id="3" name="Rectangle 13"/>
            <p:cNvSpPr/>
            <p:nvPr/>
          </p:nvSpPr>
          <p:spPr>
            <a:xfrm>
              <a:off x="1246560" y="798305"/>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16200000" scaled="1"/>
              <a:tileRect/>
            </a:gradFill>
            <a:ln>
              <a:noFill/>
            </a:ln>
            <a:effectLst>
              <a:outerShdw blurRad="63500" sx="102000" sy="102000" algn="ctr"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5" name="Rectangle 14"/>
            <p:cNvSpPr/>
            <p:nvPr/>
          </p:nvSpPr>
          <p:spPr>
            <a:xfrm>
              <a:off x="1246584" y="798984"/>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grpSp>
      <p:sp>
        <p:nvSpPr>
          <p:cNvPr id="6" name="TextBox 5"/>
          <p:cNvSpPr txBox="1"/>
          <p:nvPr/>
        </p:nvSpPr>
        <p:spPr>
          <a:xfrm>
            <a:off x="1246560" y="940658"/>
            <a:ext cx="6715172" cy="400110"/>
          </a:xfrm>
          <a:prstGeom prst="rect">
            <a:avLst/>
          </a:prstGeom>
          <a:noFill/>
          <a:effectLst>
            <a:outerShdw blurRad="63500" sx="102000" sy="102000" algn="ctr" rotWithShape="0">
              <a:prstClr val="black">
                <a:alpha val="40000"/>
              </a:prstClr>
            </a:outerShdw>
          </a:effectLst>
        </p:spPr>
        <p:txBody>
          <a:bodyPr>
            <a:spAutoFit/>
          </a:bodyPr>
          <a:lstStyle/>
          <a:p>
            <a:pPr algn="ctr" fontAlgn="auto">
              <a:spcBef>
                <a:spcPts val="0"/>
              </a:spcBef>
              <a:spcAft>
                <a:spcPts val="0"/>
              </a:spcAft>
              <a:defRPr/>
            </a:pPr>
            <a:r>
              <a:rPr lang="zh-CN" altLang="en-US" sz="2000" b="1" dirty="0">
                <a:latin typeface="微软雅黑" pitchFamily="34" charset="-122"/>
                <a:ea typeface="微软雅黑" pitchFamily="34" charset="-122"/>
              </a:rPr>
              <a:t>第五十四条  结业生离校后的修课管理</a:t>
            </a:r>
            <a:endParaRPr lang="en-US" sz="2000" b="1" dirty="0">
              <a:effectLst>
                <a:innerShdw blurRad="63500" dist="50800" dir="5400000">
                  <a:prstClr val="white">
                    <a:alpha val="79000"/>
                  </a:prstClr>
                </a:innerShdw>
              </a:effectLst>
              <a:latin typeface="微软雅黑" pitchFamily="34" charset="-122"/>
              <a:ea typeface="微软雅黑" pitchFamily="34" charset="-122"/>
            </a:endParaRPr>
          </a:p>
        </p:txBody>
      </p:sp>
      <p:sp>
        <p:nvSpPr>
          <p:cNvPr id="7" name="TextBox 6"/>
          <p:cNvSpPr txBox="1"/>
          <p:nvPr/>
        </p:nvSpPr>
        <p:spPr>
          <a:xfrm>
            <a:off x="904948" y="2132856"/>
            <a:ext cx="7555484" cy="2308324"/>
          </a:xfrm>
          <a:prstGeom prst="rect">
            <a:avLst/>
          </a:prstGeom>
          <a:noFill/>
        </p:spPr>
        <p:txBody>
          <a:bodyPr wrap="square" rtlCol="0">
            <a:spAutoFit/>
          </a:bodyPr>
          <a:lstStyle/>
          <a:p>
            <a:pPr>
              <a:lnSpc>
                <a:spcPct val="200000"/>
              </a:lnSpc>
            </a:pPr>
            <a:r>
              <a:rPr lang="zh-CN" altLang="zh-CN" b="1" dirty="0">
                <a:solidFill>
                  <a:srgbClr val="FF0000"/>
                </a:solidFill>
                <a:latin typeface="微软雅黑" panose="020B0503020204020204" pitchFamily="34" charset="-122"/>
                <a:ea typeface="微软雅黑" panose="020B0503020204020204" pitchFamily="34" charset="-122"/>
              </a:rPr>
              <a:t>（二）</a:t>
            </a:r>
            <a:r>
              <a:rPr lang="zh-CN" altLang="zh-CN" b="1" dirty="0">
                <a:solidFill>
                  <a:srgbClr val="0000CC"/>
                </a:solidFill>
                <a:latin typeface="微软雅黑" panose="020B0503020204020204" pitchFamily="34" charset="-122"/>
                <a:ea typeface="微软雅黑" panose="020B0503020204020204" pitchFamily="34" charset="-122"/>
              </a:rPr>
              <a:t>重修课程（含重做毕业设计（论文））后符合毕业的学业标准要求，且未超过学校规定的修业年限的，准予毕业，并按实际毕业时间填写和换发毕业证书。其中符合授予学士学位的学业标准要求及其他条件的，授予学士学位，并按实际授予学位时间填发学士学位证书。</a:t>
            </a:r>
            <a:endParaRPr lang="zh-CN" altLang="en-US"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400466918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第十二章  毕业、结业后的修课管理</a:t>
            </a:r>
          </a:p>
        </p:txBody>
      </p:sp>
      <p:grpSp>
        <p:nvGrpSpPr>
          <p:cNvPr id="2" name="组合 1"/>
          <p:cNvGrpSpPr/>
          <p:nvPr/>
        </p:nvGrpSpPr>
        <p:grpSpPr>
          <a:xfrm>
            <a:off x="1246560" y="798305"/>
            <a:ext cx="6781824" cy="686479"/>
            <a:chOff x="1246560" y="798305"/>
            <a:chExt cx="6781824" cy="686479"/>
          </a:xfrm>
        </p:grpSpPr>
        <p:sp>
          <p:nvSpPr>
            <p:cNvPr id="3" name="Rectangle 13"/>
            <p:cNvSpPr/>
            <p:nvPr/>
          </p:nvSpPr>
          <p:spPr>
            <a:xfrm>
              <a:off x="1246560" y="798305"/>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16200000" scaled="1"/>
              <a:tileRect/>
            </a:gradFill>
            <a:ln>
              <a:noFill/>
            </a:ln>
            <a:effectLst>
              <a:outerShdw blurRad="63500" sx="102000" sy="102000" algn="ctr"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5" name="Rectangle 14"/>
            <p:cNvSpPr/>
            <p:nvPr/>
          </p:nvSpPr>
          <p:spPr>
            <a:xfrm>
              <a:off x="1246584" y="798984"/>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grpSp>
      <p:sp>
        <p:nvSpPr>
          <p:cNvPr id="6" name="TextBox 5"/>
          <p:cNvSpPr txBox="1"/>
          <p:nvPr/>
        </p:nvSpPr>
        <p:spPr>
          <a:xfrm>
            <a:off x="1246560" y="940658"/>
            <a:ext cx="6715172" cy="400110"/>
          </a:xfrm>
          <a:prstGeom prst="rect">
            <a:avLst/>
          </a:prstGeom>
          <a:noFill/>
          <a:effectLst>
            <a:outerShdw blurRad="63500" sx="102000" sy="102000" algn="ctr" rotWithShape="0">
              <a:prstClr val="black">
                <a:alpha val="40000"/>
              </a:prstClr>
            </a:outerShdw>
          </a:effectLst>
        </p:spPr>
        <p:txBody>
          <a:bodyPr>
            <a:spAutoFit/>
          </a:bodyPr>
          <a:lstStyle/>
          <a:p>
            <a:pPr algn="ctr" fontAlgn="auto">
              <a:spcBef>
                <a:spcPts val="0"/>
              </a:spcBef>
              <a:spcAft>
                <a:spcPts val="0"/>
              </a:spcAft>
              <a:defRPr/>
            </a:pPr>
            <a:r>
              <a:rPr lang="zh-CN" altLang="en-US" sz="2000" b="1" dirty="0">
                <a:latin typeface="微软雅黑" pitchFamily="34" charset="-122"/>
                <a:ea typeface="微软雅黑" pitchFamily="34" charset="-122"/>
              </a:rPr>
              <a:t>第五十四条  结业生离校后的修课管理</a:t>
            </a:r>
            <a:endParaRPr lang="en-US" sz="2000" b="1" dirty="0">
              <a:effectLst>
                <a:innerShdw blurRad="63500" dist="50800" dir="5400000">
                  <a:prstClr val="white">
                    <a:alpha val="79000"/>
                  </a:prstClr>
                </a:innerShdw>
              </a:effectLst>
              <a:latin typeface="微软雅黑" pitchFamily="34" charset="-122"/>
              <a:ea typeface="微软雅黑" pitchFamily="34" charset="-122"/>
            </a:endParaRPr>
          </a:p>
        </p:txBody>
      </p:sp>
      <p:sp>
        <p:nvSpPr>
          <p:cNvPr id="7" name="TextBox 6"/>
          <p:cNvSpPr txBox="1"/>
          <p:nvPr/>
        </p:nvSpPr>
        <p:spPr>
          <a:xfrm>
            <a:off x="904948" y="2132856"/>
            <a:ext cx="7555484" cy="1754326"/>
          </a:xfrm>
          <a:prstGeom prst="rect">
            <a:avLst/>
          </a:prstGeom>
          <a:noFill/>
        </p:spPr>
        <p:txBody>
          <a:bodyPr wrap="square" rtlCol="0">
            <a:spAutoFit/>
          </a:bodyPr>
          <a:lstStyle/>
          <a:p>
            <a:pPr>
              <a:lnSpc>
                <a:spcPct val="200000"/>
              </a:lnSpc>
            </a:pPr>
            <a:r>
              <a:rPr lang="zh-CN" altLang="zh-CN" b="1" dirty="0" smtClean="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三</a:t>
            </a:r>
            <a:r>
              <a:rPr lang="zh-CN" altLang="zh-CN" b="1" dirty="0" smtClean="0">
                <a:solidFill>
                  <a:srgbClr val="FF0000"/>
                </a:solidFill>
                <a:latin typeface="微软雅黑" panose="020B0503020204020204" pitchFamily="34" charset="-122"/>
                <a:ea typeface="微软雅黑" panose="020B0503020204020204" pitchFamily="34" charset="-122"/>
              </a:rPr>
              <a:t>）</a:t>
            </a:r>
            <a:r>
              <a:rPr lang="zh-CN" altLang="en-US" b="1" dirty="0">
                <a:solidFill>
                  <a:srgbClr val="0000CC"/>
                </a:solidFill>
                <a:latin typeface="微软雅黑" panose="020B0503020204020204" pitchFamily="34" charset="-122"/>
                <a:ea typeface="微软雅黑" panose="020B0503020204020204" pitchFamily="34" charset="-122"/>
              </a:rPr>
              <a:t>重修课程合格后换发毕业证书者，如未达到授予学士学位的学业标准要求但尚未超过学校规定的修业年限的，按照第五十三条规定可重修部分必修课。</a:t>
            </a:r>
          </a:p>
        </p:txBody>
      </p:sp>
    </p:spTree>
    <p:extLst>
      <p:ext uri="{BB962C8B-B14F-4D97-AF65-F5344CB8AC3E}">
        <p14:creationId xmlns="" xmlns:p14="http://schemas.microsoft.com/office/powerpoint/2010/main" val="24716377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第十三章  附 则</a:t>
            </a:r>
          </a:p>
        </p:txBody>
      </p:sp>
      <p:grpSp>
        <p:nvGrpSpPr>
          <p:cNvPr id="11" name="组合 10"/>
          <p:cNvGrpSpPr/>
          <p:nvPr/>
        </p:nvGrpSpPr>
        <p:grpSpPr>
          <a:xfrm>
            <a:off x="467544" y="1807090"/>
            <a:ext cx="1980000" cy="718395"/>
            <a:chOff x="467544" y="1807090"/>
            <a:chExt cx="1980000" cy="718395"/>
          </a:xfrm>
        </p:grpSpPr>
        <p:sp>
          <p:nvSpPr>
            <p:cNvPr id="9" name="圆角矩形 8"/>
            <p:cNvSpPr/>
            <p:nvPr/>
          </p:nvSpPr>
          <p:spPr>
            <a:xfrm>
              <a:off x="467544" y="1807090"/>
              <a:ext cx="1980000" cy="718395"/>
            </a:xfrm>
            <a:prstGeom prst="round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latin typeface="微软雅黑" pitchFamily="34" charset="-122"/>
                <a:ea typeface="微软雅黑" pitchFamily="34" charset="-122"/>
              </a:endParaRPr>
            </a:p>
          </p:txBody>
        </p:sp>
        <p:sp>
          <p:nvSpPr>
            <p:cNvPr id="10" name="TextBox 9"/>
            <p:cNvSpPr txBox="1"/>
            <p:nvPr/>
          </p:nvSpPr>
          <p:spPr>
            <a:xfrm>
              <a:off x="467544" y="1988840"/>
              <a:ext cx="1980000" cy="400110"/>
            </a:xfrm>
            <a:prstGeom prst="rect">
              <a:avLst/>
            </a:prstGeom>
            <a:noFill/>
          </p:spPr>
          <p:txBody>
            <a:bodyPr wrap="square" rtlCol="0">
              <a:spAutoFit/>
            </a:bodyPr>
            <a:lstStyle/>
            <a:p>
              <a:pPr algn="ctr"/>
              <a:r>
                <a:rPr lang="zh-CN" altLang="zh-CN" sz="2000" b="1" dirty="0">
                  <a:solidFill>
                    <a:schemeClr val="bg1"/>
                  </a:solidFill>
                  <a:latin typeface="微软雅黑" panose="020B0503020204020204" pitchFamily="34" charset="-122"/>
                  <a:ea typeface="微软雅黑" panose="020B0503020204020204" pitchFamily="34" charset="-122"/>
                </a:rPr>
                <a:t>第五十五条</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699792" y="1536288"/>
            <a:ext cx="5904656" cy="1260000"/>
            <a:chOff x="2699792" y="1536288"/>
            <a:chExt cx="5904656" cy="1260000"/>
          </a:xfrm>
        </p:grpSpPr>
        <p:sp>
          <p:nvSpPr>
            <p:cNvPr id="8" name="圆角矩形 7"/>
            <p:cNvSpPr/>
            <p:nvPr/>
          </p:nvSpPr>
          <p:spPr bwMode="auto">
            <a:xfrm>
              <a:off x="2699792" y="1536288"/>
              <a:ext cx="5904656" cy="1260000"/>
            </a:xfrm>
            <a:prstGeom prst="roundRect">
              <a:avLst>
                <a:gd name="adj" fmla="val 5869"/>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a:solidFill>
                  <a:schemeClr val="tx1"/>
                </a:solidFill>
                <a:latin typeface="微软雅黑" pitchFamily="34" charset="-122"/>
                <a:ea typeface="微软雅黑" pitchFamily="34" charset="-122"/>
              </a:endParaRPr>
            </a:p>
          </p:txBody>
        </p:sp>
        <p:sp>
          <p:nvSpPr>
            <p:cNvPr id="12" name="TextBox 11"/>
            <p:cNvSpPr txBox="1"/>
            <p:nvPr/>
          </p:nvSpPr>
          <p:spPr>
            <a:xfrm>
              <a:off x="2810355" y="1711959"/>
              <a:ext cx="5760640" cy="923330"/>
            </a:xfrm>
            <a:prstGeom prst="rect">
              <a:avLst/>
            </a:prstGeom>
            <a:noFill/>
          </p:spPr>
          <p:txBody>
            <a:bodyPr wrap="square" rtlCol="0">
              <a:spAutoFit/>
            </a:bodyPr>
            <a:lstStyle/>
            <a:p>
              <a:pPr>
                <a:lnSpc>
                  <a:spcPct val="150000"/>
                </a:lnSpc>
              </a:pPr>
              <a:r>
                <a:rPr lang="zh-CN" altLang="zh-CN" b="1" dirty="0">
                  <a:latin typeface="微软雅黑" panose="020B0503020204020204" pitchFamily="34" charset="-122"/>
                  <a:ea typeface="微软雅黑" panose="020B0503020204020204" pitchFamily="34" charset="-122"/>
                </a:rPr>
                <a:t>毕业、结业、肄业证书遗失或损坏的，不再补发或换发。本人提出书面申请，经学校核实后可出具相应的证明书。</a:t>
              </a:r>
              <a:endParaRPr lang="zh-CN" altLang="en-US" b="1" dirty="0">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88545" y="3789040"/>
            <a:ext cx="1980000" cy="718395"/>
            <a:chOff x="467544" y="1807090"/>
            <a:chExt cx="1980000" cy="718395"/>
          </a:xfrm>
        </p:grpSpPr>
        <p:sp>
          <p:nvSpPr>
            <p:cNvPr id="15" name="圆角矩形 14"/>
            <p:cNvSpPr/>
            <p:nvPr/>
          </p:nvSpPr>
          <p:spPr>
            <a:xfrm>
              <a:off x="467544" y="1807090"/>
              <a:ext cx="1980000" cy="718395"/>
            </a:xfrm>
            <a:prstGeom prst="round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latin typeface="微软雅黑" pitchFamily="34" charset="-122"/>
                <a:ea typeface="微软雅黑" pitchFamily="34" charset="-122"/>
              </a:endParaRPr>
            </a:p>
          </p:txBody>
        </p:sp>
        <p:sp>
          <p:nvSpPr>
            <p:cNvPr id="16" name="TextBox 15"/>
            <p:cNvSpPr txBox="1"/>
            <p:nvPr/>
          </p:nvSpPr>
          <p:spPr>
            <a:xfrm>
              <a:off x="467544" y="1988840"/>
              <a:ext cx="1980000" cy="400110"/>
            </a:xfrm>
            <a:prstGeom prst="rect">
              <a:avLst/>
            </a:prstGeom>
            <a:noFill/>
          </p:spPr>
          <p:txBody>
            <a:bodyPr wrap="square" rtlCol="0">
              <a:spAutoFit/>
            </a:bodyPr>
            <a:lstStyle/>
            <a:p>
              <a:pPr algn="ctr"/>
              <a:r>
                <a:rPr lang="zh-CN" altLang="zh-CN" sz="2000" b="1" dirty="0" smtClean="0">
                  <a:solidFill>
                    <a:schemeClr val="bg1"/>
                  </a:solidFill>
                  <a:latin typeface="微软雅黑" panose="020B0503020204020204" pitchFamily="34" charset="-122"/>
                  <a:ea typeface="微软雅黑" panose="020B0503020204020204" pitchFamily="34" charset="-122"/>
                </a:rPr>
                <a:t>第五十</a:t>
              </a:r>
              <a:r>
                <a:rPr lang="zh-CN" altLang="en-US" sz="2000" b="1" dirty="0" smtClean="0">
                  <a:solidFill>
                    <a:schemeClr val="bg1"/>
                  </a:solidFill>
                  <a:latin typeface="微软雅黑" panose="020B0503020204020204" pitchFamily="34" charset="-122"/>
                  <a:ea typeface="微软雅黑" panose="020B0503020204020204" pitchFamily="34" charset="-122"/>
                </a:rPr>
                <a:t>六</a:t>
              </a:r>
              <a:r>
                <a:rPr lang="zh-CN" altLang="zh-CN" sz="2000" b="1" dirty="0" smtClean="0">
                  <a:solidFill>
                    <a:schemeClr val="bg1"/>
                  </a:solidFill>
                  <a:latin typeface="微软雅黑" panose="020B0503020204020204" pitchFamily="34" charset="-122"/>
                  <a:ea typeface="微软雅黑" panose="020B0503020204020204" pitchFamily="34" charset="-122"/>
                </a:rPr>
                <a:t>条</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2720793" y="3518238"/>
            <a:ext cx="5904656" cy="1260000"/>
            <a:chOff x="2699792" y="1536288"/>
            <a:chExt cx="5904656" cy="1260000"/>
          </a:xfrm>
        </p:grpSpPr>
        <p:sp>
          <p:nvSpPr>
            <p:cNvPr id="18" name="圆角矩形 17"/>
            <p:cNvSpPr/>
            <p:nvPr/>
          </p:nvSpPr>
          <p:spPr bwMode="auto">
            <a:xfrm>
              <a:off x="2699792" y="1536288"/>
              <a:ext cx="5904656" cy="1260000"/>
            </a:xfrm>
            <a:prstGeom prst="roundRect">
              <a:avLst>
                <a:gd name="adj" fmla="val 5869"/>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a:solidFill>
                  <a:schemeClr val="tx1"/>
                </a:solidFill>
                <a:latin typeface="微软雅黑" pitchFamily="34" charset="-122"/>
                <a:ea typeface="微软雅黑" pitchFamily="34" charset="-122"/>
              </a:endParaRPr>
            </a:p>
          </p:txBody>
        </p:sp>
        <p:sp>
          <p:nvSpPr>
            <p:cNvPr id="19" name="TextBox 18"/>
            <p:cNvSpPr txBox="1"/>
            <p:nvPr/>
          </p:nvSpPr>
          <p:spPr>
            <a:xfrm>
              <a:off x="2810355" y="1711959"/>
              <a:ext cx="5760640" cy="874407"/>
            </a:xfrm>
            <a:prstGeom prst="rect">
              <a:avLst/>
            </a:prstGeom>
            <a:noFill/>
          </p:spPr>
          <p:txBody>
            <a:bodyPr wrap="square" rtlCol="0">
              <a:spAutoFit/>
            </a:bodyPr>
            <a:lstStyle/>
            <a:p>
              <a:pPr>
                <a:lnSpc>
                  <a:spcPct val="150000"/>
                </a:lnSpc>
              </a:pPr>
              <a:r>
                <a:rPr lang="zh-CN" altLang="en-US" b="1" dirty="0">
                  <a:latin typeface="微软雅黑" panose="020B0503020204020204" pitchFamily="34" charset="-122"/>
                  <a:ea typeface="微软雅黑" panose="020B0503020204020204" pitchFamily="34" charset="-122"/>
                </a:rPr>
                <a:t>如无特殊说明，本规定所述的学生均指</a:t>
              </a:r>
              <a:r>
                <a:rPr lang="en-US" altLang="zh-CN" b="1" dirty="0">
                  <a:latin typeface="微软雅黑" panose="020B0503020204020204" pitchFamily="34" charset="-122"/>
                  <a:ea typeface="微软雅黑" panose="020B0503020204020204" pitchFamily="34" charset="-122"/>
                </a:rPr>
                <a:t>4</a:t>
              </a:r>
              <a:r>
                <a:rPr lang="zh-CN" altLang="en-US" b="1" dirty="0">
                  <a:latin typeface="微软雅黑" panose="020B0503020204020204" pitchFamily="34" charset="-122"/>
                  <a:ea typeface="微软雅黑" panose="020B0503020204020204" pitchFamily="34" charset="-122"/>
                </a:rPr>
                <a:t>年学制的全日制普通高等教育本科学生。</a:t>
              </a:r>
            </a:p>
          </p:txBody>
        </p:sp>
      </p:grpSp>
    </p:spTree>
    <p:extLst>
      <p:ext uri="{BB962C8B-B14F-4D97-AF65-F5344CB8AC3E}">
        <p14:creationId xmlns="" xmlns:p14="http://schemas.microsoft.com/office/powerpoint/2010/main" val="2636978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500"/>
                            </p:stCondLst>
                            <p:childTnLst>
                              <p:par>
                                <p:cTn id="17" presetID="16" presetClass="entr" presetSubtype="21"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arn(inVertical)">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childTnLst>
                          </p:cTn>
                        </p:par>
                        <p:par>
                          <p:cTn id="27" fill="hold">
                            <p:stCondLst>
                              <p:cond delay="500"/>
                            </p:stCondLst>
                            <p:childTnLst>
                              <p:par>
                                <p:cTn id="28" presetID="16" presetClass="entr" presetSubtype="21"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arn(inVertical)">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第十三章  附 则</a:t>
            </a:r>
          </a:p>
        </p:txBody>
      </p:sp>
      <p:grpSp>
        <p:nvGrpSpPr>
          <p:cNvPr id="11" name="组合 10"/>
          <p:cNvGrpSpPr/>
          <p:nvPr/>
        </p:nvGrpSpPr>
        <p:grpSpPr>
          <a:xfrm>
            <a:off x="467544" y="1692372"/>
            <a:ext cx="1980000" cy="718395"/>
            <a:chOff x="467544" y="1807090"/>
            <a:chExt cx="1980000" cy="718395"/>
          </a:xfrm>
        </p:grpSpPr>
        <p:sp>
          <p:nvSpPr>
            <p:cNvPr id="9" name="圆角矩形 8"/>
            <p:cNvSpPr/>
            <p:nvPr/>
          </p:nvSpPr>
          <p:spPr>
            <a:xfrm>
              <a:off x="467544" y="1807090"/>
              <a:ext cx="1980000" cy="718395"/>
            </a:xfrm>
            <a:prstGeom prst="round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latin typeface="微软雅黑" pitchFamily="34" charset="-122"/>
                <a:ea typeface="微软雅黑" pitchFamily="34" charset="-122"/>
              </a:endParaRPr>
            </a:p>
          </p:txBody>
        </p:sp>
        <p:sp>
          <p:nvSpPr>
            <p:cNvPr id="10" name="TextBox 9"/>
            <p:cNvSpPr txBox="1"/>
            <p:nvPr/>
          </p:nvSpPr>
          <p:spPr>
            <a:xfrm>
              <a:off x="467544" y="1988840"/>
              <a:ext cx="1980000" cy="400110"/>
            </a:xfrm>
            <a:prstGeom prst="rect">
              <a:avLst/>
            </a:prstGeom>
            <a:noFill/>
          </p:spPr>
          <p:txBody>
            <a:bodyPr wrap="square" rtlCol="0">
              <a:spAutoFit/>
            </a:bodyPr>
            <a:lstStyle/>
            <a:p>
              <a:pPr algn="ctr"/>
              <a:r>
                <a:rPr lang="zh-CN" altLang="zh-CN" sz="2000" b="1" dirty="0" smtClean="0">
                  <a:solidFill>
                    <a:schemeClr val="bg1"/>
                  </a:solidFill>
                  <a:latin typeface="微软雅黑" panose="020B0503020204020204" pitchFamily="34" charset="-122"/>
                  <a:ea typeface="微软雅黑" panose="020B0503020204020204" pitchFamily="34" charset="-122"/>
                </a:rPr>
                <a:t>第五十</a:t>
              </a:r>
              <a:r>
                <a:rPr lang="zh-CN" altLang="en-US" sz="2000" b="1" dirty="0" smtClean="0">
                  <a:solidFill>
                    <a:schemeClr val="bg1"/>
                  </a:solidFill>
                  <a:latin typeface="微软雅黑" panose="020B0503020204020204" pitchFamily="34" charset="-122"/>
                  <a:ea typeface="微软雅黑" panose="020B0503020204020204" pitchFamily="34" charset="-122"/>
                </a:rPr>
                <a:t>七</a:t>
              </a:r>
              <a:r>
                <a:rPr lang="zh-CN" altLang="zh-CN" sz="2000" b="1" dirty="0" smtClean="0">
                  <a:solidFill>
                    <a:schemeClr val="bg1"/>
                  </a:solidFill>
                  <a:latin typeface="微软雅黑" panose="020B0503020204020204" pitchFamily="34" charset="-122"/>
                  <a:ea typeface="微软雅黑" panose="020B0503020204020204" pitchFamily="34" charset="-122"/>
                </a:rPr>
                <a:t>条</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699792" y="1276607"/>
            <a:ext cx="5904656" cy="1720345"/>
            <a:chOff x="2699792" y="1536288"/>
            <a:chExt cx="5904656" cy="1384792"/>
          </a:xfrm>
        </p:grpSpPr>
        <p:sp>
          <p:nvSpPr>
            <p:cNvPr id="8" name="圆角矩形 7"/>
            <p:cNvSpPr/>
            <p:nvPr/>
          </p:nvSpPr>
          <p:spPr bwMode="auto">
            <a:xfrm>
              <a:off x="2699792" y="1536288"/>
              <a:ext cx="5904656" cy="1260000"/>
            </a:xfrm>
            <a:prstGeom prst="roundRect">
              <a:avLst>
                <a:gd name="adj" fmla="val 5869"/>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a:solidFill>
                  <a:schemeClr val="tx1"/>
                </a:solidFill>
                <a:latin typeface="微软雅黑" pitchFamily="34" charset="-122"/>
                <a:ea typeface="微软雅黑" pitchFamily="34" charset="-122"/>
              </a:endParaRPr>
            </a:p>
          </p:txBody>
        </p:sp>
        <p:sp>
          <p:nvSpPr>
            <p:cNvPr id="12" name="TextBox 11"/>
            <p:cNvSpPr txBox="1"/>
            <p:nvPr/>
          </p:nvSpPr>
          <p:spPr>
            <a:xfrm>
              <a:off x="2810355" y="1631175"/>
              <a:ext cx="5760640" cy="1289905"/>
            </a:xfrm>
            <a:prstGeom prst="rect">
              <a:avLst/>
            </a:prstGeom>
            <a:noFill/>
          </p:spPr>
          <p:txBody>
            <a:bodyPr wrap="square" rtlCol="0">
              <a:spAutoFit/>
            </a:bodyPr>
            <a:lstStyle/>
            <a:p>
              <a:pPr>
                <a:lnSpc>
                  <a:spcPct val="150000"/>
                </a:lnSpc>
              </a:pPr>
              <a:r>
                <a:rPr lang="zh-CN" altLang="en-US" b="1" dirty="0">
                  <a:latin typeface="微软雅黑" panose="020B0503020204020204" pitchFamily="34" charset="-122"/>
                  <a:ea typeface="微软雅黑" panose="020B0503020204020204" pitchFamily="34" charset="-122"/>
                </a:rPr>
                <a:t>学校全日制普通高等教育的第二学士学位本科学生和高职升本科学生，以及学校与国（境）外高校交换培养的本科学生参照本规定执行。</a:t>
              </a:r>
            </a:p>
          </p:txBody>
        </p:sp>
      </p:grpSp>
      <p:grpSp>
        <p:nvGrpSpPr>
          <p:cNvPr id="14" name="组合 13"/>
          <p:cNvGrpSpPr/>
          <p:nvPr/>
        </p:nvGrpSpPr>
        <p:grpSpPr>
          <a:xfrm>
            <a:off x="488545" y="3411770"/>
            <a:ext cx="1980000" cy="718395"/>
            <a:chOff x="467544" y="1807090"/>
            <a:chExt cx="1980000" cy="718395"/>
          </a:xfrm>
        </p:grpSpPr>
        <p:sp>
          <p:nvSpPr>
            <p:cNvPr id="15" name="圆角矩形 14"/>
            <p:cNvSpPr/>
            <p:nvPr/>
          </p:nvSpPr>
          <p:spPr>
            <a:xfrm>
              <a:off x="467544" y="1807090"/>
              <a:ext cx="1980000" cy="718395"/>
            </a:xfrm>
            <a:prstGeom prst="round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latin typeface="微软雅黑" pitchFamily="34" charset="-122"/>
                <a:ea typeface="微软雅黑" pitchFamily="34" charset="-122"/>
              </a:endParaRPr>
            </a:p>
          </p:txBody>
        </p:sp>
        <p:sp>
          <p:nvSpPr>
            <p:cNvPr id="16" name="TextBox 15"/>
            <p:cNvSpPr txBox="1"/>
            <p:nvPr/>
          </p:nvSpPr>
          <p:spPr>
            <a:xfrm>
              <a:off x="467544" y="1988840"/>
              <a:ext cx="1980000" cy="400110"/>
            </a:xfrm>
            <a:prstGeom prst="rect">
              <a:avLst/>
            </a:prstGeom>
            <a:noFill/>
          </p:spPr>
          <p:txBody>
            <a:bodyPr wrap="square" rtlCol="0">
              <a:spAutoFit/>
            </a:bodyPr>
            <a:lstStyle/>
            <a:p>
              <a:pPr algn="ctr"/>
              <a:r>
                <a:rPr lang="zh-CN" altLang="zh-CN" sz="2000" b="1" dirty="0" smtClean="0">
                  <a:solidFill>
                    <a:schemeClr val="bg1"/>
                  </a:solidFill>
                  <a:latin typeface="微软雅黑" panose="020B0503020204020204" pitchFamily="34" charset="-122"/>
                  <a:ea typeface="微软雅黑" panose="020B0503020204020204" pitchFamily="34" charset="-122"/>
                </a:rPr>
                <a:t>第五十</a:t>
              </a:r>
              <a:r>
                <a:rPr lang="zh-CN" altLang="en-US" sz="2000" b="1" dirty="0" smtClean="0">
                  <a:solidFill>
                    <a:schemeClr val="bg1"/>
                  </a:solidFill>
                  <a:latin typeface="微软雅黑" panose="020B0503020204020204" pitchFamily="34" charset="-122"/>
                  <a:ea typeface="微软雅黑" panose="020B0503020204020204" pitchFamily="34" charset="-122"/>
                </a:rPr>
                <a:t>八</a:t>
              </a:r>
              <a:r>
                <a:rPr lang="zh-CN" altLang="zh-CN" sz="2000" b="1" dirty="0" smtClean="0">
                  <a:solidFill>
                    <a:schemeClr val="bg1"/>
                  </a:solidFill>
                  <a:latin typeface="微软雅黑" panose="020B0503020204020204" pitchFamily="34" charset="-122"/>
                  <a:ea typeface="微软雅黑" panose="020B0503020204020204" pitchFamily="34" charset="-122"/>
                </a:rPr>
                <a:t>条</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2720793" y="3140968"/>
            <a:ext cx="5904656" cy="1260000"/>
            <a:chOff x="2699792" y="1536288"/>
            <a:chExt cx="5904656" cy="1260000"/>
          </a:xfrm>
        </p:grpSpPr>
        <p:sp>
          <p:nvSpPr>
            <p:cNvPr id="18" name="圆角矩形 17"/>
            <p:cNvSpPr/>
            <p:nvPr/>
          </p:nvSpPr>
          <p:spPr bwMode="auto">
            <a:xfrm>
              <a:off x="2699792" y="1536288"/>
              <a:ext cx="5904656" cy="1260000"/>
            </a:xfrm>
            <a:prstGeom prst="roundRect">
              <a:avLst>
                <a:gd name="adj" fmla="val 5869"/>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a:solidFill>
                  <a:schemeClr val="tx1"/>
                </a:solidFill>
                <a:latin typeface="微软雅黑" pitchFamily="34" charset="-122"/>
                <a:ea typeface="微软雅黑" pitchFamily="34" charset="-122"/>
              </a:endParaRPr>
            </a:p>
          </p:txBody>
        </p:sp>
        <p:sp>
          <p:nvSpPr>
            <p:cNvPr id="19" name="TextBox 18"/>
            <p:cNvSpPr txBox="1"/>
            <p:nvPr/>
          </p:nvSpPr>
          <p:spPr>
            <a:xfrm>
              <a:off x="2810355" y="1924246"/>
              <a:ext cx="5760640" cy="458908"/>
            </a:xfrm>
            <a:prstGeom prst="rect">
              <a:avLst/>
            </a:prstGeom>
            <a:noFill/>
          </p:spPr>
          <p:txBody>
            <a:bodyPr wrap="square" rtlCol="0">
              <a:spAutoFit/>
            </a:bodyPr>
            <a:lstStyle/>
            <a:p>
              <a:pPr>
                <a:lnSpc>
                  <a:spcPct val="150000"/>
                </a:lnSpc>
              </a:pPr>
              <a:r>
                <a:rPr lang="zh-CN" altLang="en-US" b="1" dirty="0">
                  <a:latin typeface="微软雅黑" panose="020B0503020204020204" pitchFamily="34" charset="-122"/>
                  <a:ea typeface="微软雅黑" panose="020B0503020204020204" pitchFamily="34" charset="-122"/>
                </a:rPr>
                <a:t>本规定授权教务处负责解释。</a:t>
              </a:r>
            </a:p>
          </p:txBody>
        </p:sp>
      </p:grpSp>
      <p:grpSp>
        <p:nvGrpSpPr>
          <p:cNvPr id="20" name="组合 19"/>
          <p:cNvGrpSpPr/>
          <p:nvPr/>
        </p:nvGrpSpPr>
        <p:grpSpPr>
          <a:xfrm>
            <a:off x="507998" y="5085184"/>
            <a:ext cx="1980000" cy="718395"/>
            <a:chOff x="467544" y="1807090"/>
            <a:chExt cx="1980000" cy="718395"/>
          </a:xfrm>
        </p:grpSpPr>
        <p:sp>
          <p:nvSpPr>
            <p:cNvPr id="21" name="圆角矩形 20"/>
            <p:cNvSpPr/>
            <p:nvPr/>
          </p:nvSpPr>
          <p:spPr>
            <a:xfrm>
              <a:off x="467544" y="1807090"/>
              <a:ext cx="1980000" cy="718395"/>
            </a:xfrm>
            <a:prstGeom prst="round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latin typeface="微软雅黑" pitchFamily="34" charset="-122"/>
                <a:ea typeface="微软雅黑" pitchFamily="34" charset="-122"/>
              </a:endParaRPr>
            </a:p>
          </p:txBody>
        </p:sp>
        <p:sp>
          <p:nvSpPr>
            <p:cNvPr id="22" name="TextBox 21"/>
            <p:cNvSpPr txBox="1"/>
            <p:nvPr/>
          </p:nvSpPr>
          <p:spPr>
            <a:xfrm>
              <a:off x="467544" y="1988840"/>
              <a:ext cx="1980000" cy="400110"/>
            </a:xfrm>
            <a:prstGeom prst="rect">
              <a:avLst/>
            </a:prstGeom>
            <a:noFill/>
          </p:spPr>
          <p:txBody>
            <a:bodyPr wrap="square" rtlCol="0">
              <a:spAutoFit/>
            </a:bodyPr>
            <a:lstStyle/>
            <a:p>
              <a:pPr algn="ctr"/>
              <a:r>
                <a:rPr lang="zh-CN" altLang="zh-CN" sz="2000" b="1" dirty="0" smtClean="0">
                  <a:solidFill>
                    <a:schemeClr val="bg1"/>
                  </a:solidFill>
                  <a:latin typeface="微软雅黑" panose="020B0503020204020204" pitchFamily="34" charset="-122"/>
                  <a:ea typeface="微软雅黑" panose="020B0503020204020204" pitchFamily="34" charset="-122"/>
                </a:rPr>
                <a:t>第五十</a:t>
              </a:r>
              <a:r>
                <a:rPr lang="zh-CN" altLang="en-US" sz="2000" b="1" dirty="0" smtClean="0">
                  <a:solidFill>
                    <a:schemeClr val="bg1"/>
                  </a:solidFill>
                  <a:latin typeface="微软雅黑" panose="020B0503020204020204" pitchFamily="34" charset="-122"/>
                  <a:ea typeface="微软雅黑" panose="020B0503020204020204" pitchFamily="34" charset="-122"/>
                </a:rPr>
                <a:t>九</a:t>
              </a:r>
              <a:r>
                <a:rPr lang="zh-CN" altLang="zh-CN" sz="2000" b="1" dirty="0" smtClean="0">
                  <a:solidFill>
                    <a:schemeClr val="bg1"/>
                  </a:solidFill>
                  <a:latin typeface="微软雅黑" panose="020B0503020204020204" pitchFamily="34" charset="-122"/>
                  <a:ea typeface="微软雅黑" panose="020B0503020204020204" pitchFamily="34" charset="-122"/>
                </a:rPr>
                <a:t>条</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740246" y="4814382"/>
            <a:ext cx="5904656" cy="1260000"/>
            <a:chOff x="2699792" y="1536288"/>
            <a:chExt cx="5904656" cy="1260000"/>
          </a:xfrm>
        </p:grpSpPr>
        <p:sp>
          <p:nvSpPr>
            <p:cNvPr id="24" name="圆角矩形 23"/>
            <p:cNvSpPr/>
            <p:nvPr/>
          </p:nvSpPr>
          <p:spPr bwMode="auto">
            <a:xfrm>
              <a:off x="2699792" y="1536288"/>
              <a:ext cx="5904656" cy="1260000"/>
            </a:xfrm>
            <a:prstGeom prst="roundRect">
              <a:avLst>
                <a:gd name="adj" fmla="val 5869"/>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a:solidFill>
                  <a:schemeClr val="tx1"/>
                </a:solidFill>
                <a:latin typeface="微软雅黑" pitchFamily="34" charset="-122"/>
                <a:ea typeface="微软雅黑" pitchFamily="34" charset="-122"/>
              </a:endParaRPr>
            </a:p>
          </p:txBody>
        </p:sp>
        <p:sp>
          <p:nvSpPr>
            <p:cNvPr id="25" name="TextBox 24"/>
            <p:cNvSpPr txBox="1"/>
            <p:nvPr/>
          </p:nvSpPr>
          <p:spPr>
            <a:xfrm>
              <a:off x="2810355" y="1924246"/>
              <a:ext cx="5760640" cy="458908"/>
            </a:xfrm>
            <a:prstGeom prst="rect">
              <a:avLst/>
            </a:prstGeom>
            <a:noFill/>
          </p:spPr>
          <p:txBody>
            <a:bodyPr wrap="square" rtlCol="0">
              <a:spAutoFit/>
            </a:bodyPr>
            <a:lstStyle/>
            <a:p>
              <a:pPr>
                <a:lnSpc>
                  <a:spcPct val="150000"/>
                </a:lnSpc>
              </a:pPr>
              <a:r>
                <a:rPr lang="zh-CN" altLang="en-US" b="1" dirty="0">
                  <a:latin typeface="微软雅黑" panose="020B0503020204020204" pitchFamily="34" charset="-122"/>
                  <a:ea typeface="微软雅黑" panose="020B0503020204020204" pitchFamily="34" charset="-122"/>
                </a:rPr>
                <a:t>本规定自</a:t>
              </a:r>
              <a:r>
                <a:rPr lang="en-US" altLang="zh-CN" b="1" dirty="0">
                  <a:latin typeface="微软雅黑" panose="020B0503020204020204" pitchFamily="34" charset="-122"/>
                  <a:ea typeface="微软雅黑" panose="020B0503020204020204" pitchFamily="34" charset="-122"/>
                </a:rPr>
                <a:t>2013</a:t>
              </a:r>
              <a:r>
                <a:rPr lang="zh-CN" altLang="en-US" b="1" dirty="0">
                  <a:latin typeface="微软雅黑" panose="020B0503020204020204" pitchFamily="34" charset="-122"/>
                  <a:ea typeface="微软雅黑" panose="020B0503020204020204" pitchFamily="34" charset="-122"/>
                </a:rPr>
                <a:t>级学生起执行。</a:t>
              </a:r>
            </a:p>
          </p:txBody>
        </p:sp>
      </p:grpSp>
    </p:spTree>
    <p:extLst>
      <p:ext uri="{BB962C8B-B14F-4D97-AF65-F5344CB8AC3E}">
        <p14:creationId xmlns="" xmlns:p14="http://schemas.microsoft.com/office/powerpoint/2010/main" val="74039830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500" fill="hold"/>
                                        <p:tgtEl>
                                          <p:spTgt spid="14"/>
                                        </p:tgtEl>
                                        <p:attrNameLst>
                                          <p:attrName>ppt_w</p:attrName>
                                        </p:attrNameLst>
                                      </p:cBhvr>
                                      <p:tavLst>
                                        <p:tav tm="0">
                                          <p:val>
                                            <p:fltVal val="0"/>
                                          </p:val>
                                        </p:tav>
                                        <p:tav tm="100000">
                                          <p:val>
                                            <p:strVal val="#ppt_w"/>
                                          </p:val>
                                        </p:tav>
                                      </p:tavLst>
                                    </p:anim>
                                    <p:anim calcmode="lin" valueType="num">
                                      <p:cBhvr>
                                        <p:cTn id="19" dur="500" fill="hold"/>
                                        <p:tgtEl>
                                          <p:spTgt spid="14"/>
                                        </p:tgtEl>
                                        <p:attrNameLst>
                                          <p:attrName>ppt_h</p:attrName>
                                        </p:attrNameLst>
                                      </p:cBhvr>
                                      <p:tavLst>
                                        <p:tav tm="0">
                                          <p:val>
                                            <p:fltVal val="0"/>
                                          </p:val>
                                        </p:tav>
                                        <p:tav tm="100000">
                                          <p:val>
                                            <p:strVal val="#ppt_h"/>
                                          </p:val>
                                        </p:tav>
                                      </p:tavLst>
                                    </p:anim>
                                    <p:animEffect transition="in" filter="fade">
                                      <p:cBhvr>
                                        <p:cTn id="20" dur="500"/>
                                        <p:tgtEl>
                                          <p:spTgt spid="14"/>
                                        </p:tgtEl>
                                      </p:cBhvr>
                                    </p:animEffect>
                                  </p:childTnLst>
                                </p:cTn>
                              </p:par>
                            </p:childTnLst>
                          </p:cTn>
                        </p:par>
                        <p:par>
                          <p:cTn id="21" fill="hold">
                            <p:stCondLst>
                              <p:cond delay="500"/>
                            </p:stCondLst>
                            <p:childTnLst>
                              <p:par>
                                <p:cTn id="22" presetID="16" presetClass="entr" presetSubtype="21"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barn(inVertical)">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500"/>
                            </p:stCondLst>
                            <p:childTnLst>
                              <p:par>
                                <p:cTn id="33" presetID="16" presetClass="entr" presetSubtype="21"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barn(inVertical)">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附件</a:t>
            </a:r>
            <a:r>
              <a:rPr lang="en-US" altLang="zh-CN"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1  </a:t>
            </a:r>
            <a:r>
              <a:rPr lang="zh-CN" alt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课程</a:t>
            </a:r>
            <a:r>
              <a:rPr lang="zh-CN"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考核成绩与绩点的对应关系</a:t>
            </a:r>
          </a:p>
        </p:txBody>
      </p:sp>
      <p:graphicFrame>
        <p:nvGraphicFramePr>
          <p:cNvPr id="2" name="表格 1"/>
          <p:cNvGraphicFramePr>
            <a:graphicFrameLocks noGrp="1"/>
          </p:cNvGraphicFramePr>
          <p:nvPr>
            <p:extLst>
              <p:ext uri="{D42A27DB-BD31-4B8C-83A1-F6EECF244321}">
                <p14:modId xmlns="" xmlns:p14="http://schemas.microsoft.com/office/powerpoint/2010/main" val="256571839"/>
              </p:ext>
            </p:extLst>
          </p:nvPr>
        </p:nvGraphicFramePr>
        <p:xfrm>
          <a:off x="573005" y="1011751"/>
          <a:ext cx="8208912" cy="5036941"/>
        </p:xfrm>
        <a:graphic>
          <a:graphicData uri="http://schemas.openxmlformats.org/drawingml/2006/table">
            <a:tbl>
              <a:tblPr firstRow="1" bandRow="1">
                <a:tableStyleId>{69CF1AB2-1976-4502-BF36-3FF5EA218861}</a:tableStyleId>
              </a:tblPr>
              <a:tblGrid>
                <a:gridCol w="1224136"/>
                <a:gridCol w="828092"/>
                <a:gridCol w="1260140"/>
                <a:gridCol w="792088"/>
                <a:gridCol w="1224136"/>
                <a:gridCol w="828092"/>
                <a:gridCol w="1260140"/>
                <a:gridCol w="792088"/>
              </a:tblGrid>
              <a:tr h="387457">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百分制成绩</a:t>
                      </a:r>
                      <a:endParaRPr lang="zh-CN" sz="1600" b="1"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绩点</a:t>
                      </a:r>
                      <a:endParaRPr lang="zh-CN" sz="1600" b="1"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百分制成绩</a:t>
                      </a:r>
                      <a:endParaRPr lang="zh-CN" sz="1600" b="1"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绩点</a:t>
                      </a:r>
                      <a:endParaRPr lang="zh-CN" sz="1600" b="1"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百分制成绩</a:t>
                      </a:r>
                      <a:endParaRPr lang="zh-CN" sz="1600" b="1"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绩点</a:t>
                      </a:r>
                      <a:endParaRPr lang="zh-CN" sz="1600" b="1"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百分制成绩</a:t>
                      </a:r>
                      <a:endParaRPr lang="zh-CN" sz="1600" b="1"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绩点</a:t>
                      </a:r>
                      <a:endParaRPr lang="zh-CN" sz="1600" b="1"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100</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5.0</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 </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 </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 </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 </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 </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 </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99</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4.9</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89</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3.9</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79</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2.9</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69</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1.9</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98</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4.8</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88</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3.8</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78</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2.8</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68</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1.8</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97</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4.7</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87</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3.7</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77</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2.7</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67</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1.7</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96</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4.6</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86</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3.6</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76</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2.6</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66</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1.6</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95</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4.5</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85</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3.5</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75</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2.5</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65</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1.5</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94</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4.4</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84</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3.4</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74</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2.4</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64</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1.4</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93</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4.3</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83</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3.3</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73</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2.3</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63</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1.3</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92</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4.2</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82</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3.2</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72</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2.2</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62</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1.2</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91</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4.1</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81</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3.1</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71</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2.1</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61</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1.1</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90</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4.0</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80</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3.0</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70</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2.0</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60</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1.0</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387457">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 </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 </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 </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 </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 </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 </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cs typeface="Times New Roman" panose="02020603050405020304" pitchFamily="18" charset="0"/>
                        </a:rPr>
                        <a:t>60</a:t>
                      </a:r>
                      <a:r>
                        <a:rPr lang="zh-CN" sz="1600" b="1" kern="100">
                          <a:effectLst/>
                          <a:latin typeface="Times New Roman" panose="02020603050405020304" pitchFamily="18" charset="0"/>
                          <a:cs typeface="Times New Roman" panose="02020603050405020304" pitchFamily="18" charset="0"/>
                        </a:rPr>
                        <a:t>以下</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cs typeface="Times New Roman" panose="02020603050405020304" pitchFamily="18" charset="0"/>
                        </a:rPr>
                        <a:t>0</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bl>
          </a:graphicData>
        </a:graphic>
      </p:graphicFrame>
      <p:sp>
        <p:nvSpPr>
          <p:cNvPr id="3" name="TextBox 2"/>
          <p:cNvSpPr txBox="1"/>
          <p:nvPr/>
        </p:nvSpPr>
        <p:spPr>
          <a:xfrm>
            <a:off x="539552" y="6165304"/>
            <a:ext cx="8280920" cy="369332"/>
          </a:xfrm>
          <a:prstGeom prst="rect">
            <a:avLst/>
          </a:prstGeom>
          <a:noFill/>
        </p:spPr>
        <p:txBody>
          <a:bodyPr wrap="square" rtlCol="0">
            <a:spAutoFit/>
          </a:bodyPr>
          <a:lstStyle/>
          <a:p>
            <a:pPr algn="ctr"/>
            <a:r>
              <a:rPr lang="zh-CN" altLang="zh-CN" b="1" dirty="0">
                <a:solidFill>
                  <a:srgbClr val="FF0000"/>
                </a:solidFill>
                <a:latin typeface="微软雅黑" panose="020B0503020204020204" pitchFamily="34" charset="-122"/>
                <a:ea typeface="微软雅黑" panose="020B0503020204020204" pitchFamily="34" charset="-122"/>
              </a:rPr>
              <a:t>表</a:t>
            </a:r>
            <a:r>
              <a:rPr lang="en-US" altLang="zh-CN" b="1" dirty="0">
                <a:solidFill>
                  <a:srgbClr val="FF0000"/>
                </a:solidFill>
                <a:latin typeface="微软雅黑" panose="020B0503020204020204" pitchFamily="34" charset="-122"/>
                <a:ea typeface="微软雅黑" panose="020B0503020204020204" pitchFamily="34" charset="-122"/>
              </a:rPr>
              <a:t>1-1 </a:t>
            </a:r>
            <a:r>
              <a:rPr lang="zh-CN" altLang="zh-CN" b="1" dirty="0">
                <a:solidFill>
                  <a:srgbClr val="FF0000"/>
                </a:solidFill>
                <a:latin typeface="微软雅黑" panose="020B0503020204020204" pitchFamily="34" charset="-122"/>
                <a:ea typeface="微软雅黑" panose="020B0503020204020204" pitchFamily="34" charset="-122"/>
              </a:rPr>
              <a:t>百分制课程考核成绩与绩点的对应</a:t>
            </a:r>
            <a:r>
              <a:rPr lang="zh-CN" altLang="zh-CN" b="1" dirty="0" smtClean="0">
                <a:solidFill>
                  <a:srgbClr val="FF0000"/>
                </a:solidFill>
                <a:latin typeface="微软雅黑" panose="020B0503020204020204" pitchFamily="34" charset="-122"/>
                <a:ea typeface="微软雅黑" panose="020B0503020204020204" pitchFamily="34" charset="-122"/>
              </a:rPr>
              <a:t>关系</a:t>
            </a:r>
            <a:endParaRPr lang="zh-CN" altLang="zh-CN"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8982136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附件</a:t>
            </a:r>
            <a:r>
              <a:rPr lang="en-US" altLang="zh-CN"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1  </a:t>
            </a:r>
            <a:r>
              <a:rPr lang="zh-CN" alt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课程</a:t>
            </a:r>
            <a:r>
              <a:rPr lang="zh-CN"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考核成绩与绩点的对应关系</a:t>
            </a:r>
          </a:p>
        </p:txBody>
      </p:sp>
      <p:sp>
        <p:nvSpPr>
          <p:cNvPr id="3" name="TextBox 2"/>
          <p:cNvSpPr txBox="1"/>
          <p:nvPr/>
        </p:nvSpPr>
        <p:spPr>
          <a:xfrm>
            <a:off x="431540" y="2483604"/>
            <a:ext cx="8280920" cy="369332"/>
          </a:xfrm>
          <a:prstGeom prst="rect">
            <a:avLst/>
          </a:prstGeom>
          <a:noFill/>
        </p:spPr>
        <p:txBody>
          <a:bodyPr wrap="square" rtlCol="0">
            <a:spAutoFit/>
          </a:bodyPr>
          <a:lstStyle/>
          <a:p>
            <a:pPr algn="ctr"/>
            <a:r>
              <a:rPr lang="zh-CN" altLang="en-US" b="1" dirty="0">
                <a:solidFill>
                  <a:srgbClr val="FF0000"/>
                </a:solidFill>
                <a:latin typeface="微软雅黑" panose="020B0503020204020204" pitchFamily="34" charset="-122"/>
                <a:ea typeface="微软雅黑" panose="020B0503020204020204" pitchFamily="34" charset="-122"/>
              </a:rPr>
              <a:t>表</a:t>
            </a:r>
            <a:r>
              <a:rPr lang="en-US" altLang="zh-CN" b="1" dirty="0">
                <a:solidFill>
                  <a:srgbClr val="FF0000"/>
                </a:solidFill>
                <a:latin typeface="微软雅黑" panose="020B0503020204020204" pitchFamily="34" charset="-122"/>
                <a:ea typeface="微软雅黑" panose="020B0503020204020204" pitchFamily="34" charset="-122"/>
              </a:rPr>
              <a:t>1-2 </a:t>
            </a:r>
            <a:r>
              <a:rPr lang="zh-CN" altLang="en-US" b="1" dirty="0">
                <a:solidFill>
                  <a:srgbClr val="FF0000"/>
                </a:solidFill>
                <a:latin typeface="微软雅黑" panose="020B0503020204020204" pitchFamily="34" charset="-122"/>
                <a:ea typeface="微软雅黑" panose="020B0503020204020204" pitchFamily="34" charset="-122"/>
              </a:rPr>
              <a:t>五级制课程考核成绩与绩点的对应关系</a:t>
            </a:r>
            <a:endParaRPr lang="zh-CN" altLang="zh-CN" b="1" dirty="0">
              <a:solidFill>
                <a:srgbClr val="FF0000"/>
              </a:solidFill>
              <a:latin typeface="微软雅黑" panose="020B0503020204020204" pitchFamily="34" charset="-122"/>
              <a:ea typeface="微软雅黑" panose="020B0503020204020204" pitchFamily="34" charset="-122"/>
            </a:endParaRPr>
          </a:p>
        </p:txBody>
      </p:sp>
      <p:graphicFrame>
        <p:nvGraphicFramePr>
          <p:cNvPr id="5" name="表格 4"/>
          <p:cNvGraphicFramePr>
            <a:graphicFrameLocks noGrp="1"/>
          </p:cNvGraphicFramePr>
          <p:nvPr>
            <p:extLst>
              <p:ext uri="{D42A27DB-BD31-4B8C-83A1-F6EECF244321}">
                <p14:modId xmlns="" xmlns:p14="http://schemas.microsoft.com/office/powerpoint/2010/main" val="3843198594"/>
              </p:ext>
            </p:extLst>
          </p:nvPr>
        </p:nvGraphicFramePr>
        <p:xfrm>
          <a:off x="1139788" y="1484784"/>
          <a:ext cx="6864424" cy="741680"/>
        </p:xfrm>
        <a:graphic>
          <a:graphicData uri="http://schemas.openxmlformats.org/drawingml/2006/table">
            <a:tbl>
              <a:tblPr firstRow="1" bandRow="1">
                <a:tableStyleId>{93296810-A885-4BE3-A3E7-6D5BEEA58F35}</a:tableStyleId>
              </a:tblPr>
              <a:tblGrid>
                <a:gridCol w="1784424"/>
                <a:gridCol w="1016000"/>
                <a:gridCol w="1016000"/>
                <a:gridCol w="1016000"/>
                <a:gridCol w="1016000"/>
                <a:gridCol w="1016000"/>
              </a:tblGrid>
              <a:tr h="370840">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五级制成绩</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优</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良</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中</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及格</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zh-CN" sz="1600" kern="100" dirty="0">
                          <a:effectLst/>
                          <a:latin typeface="微软雅黑" panose="020B0503020204020204" pitchFamily="34" charset="-122"/>
                          <a:ea typeface="微软雅黑" panose="020B0503020204020204" pitchFamily="34" charset="-122"/>
                        </a:rPr>
                        <a:t>不及格</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cell3D prstMaterial="dkEdge">
                      <a:bevel h="50800" prst="divot"/>
                      <a:lightRig rig="flood" dir="t"/>
                    </a:cell3D>
                  </a:tcPr>
                </a:tc>
              </a:tr>
              <a:tr h="370840">
                <a:tc>
                  <a:txBody>
                    <a:bodyPr/>
                    <a:lstStyle/>
                    <a:p>
                      <a:pPr algn="ctr">
                        <a:lnSpc>
                          <a:spcPts val="1500"/>
                        </a:lnSpc>
                        <a:spcAft>
                          <a:spcPts val="0"/>
                        </a:spcAft>
                        <a:tabLst>
                          <a:tab pos="4572000" algn="l"/>
                          <a:tab pos="4800600" algn="l"/>
                        </a:tabLst>
                      </a:pPr>
                      <a:r>
                        <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绩点</a:t>
                      </a: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4.5</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3.5</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2.5</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1.5</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bl>
          </a:graphicData>
        </a:graphic>
      </p:graphicFrame>
      <p:graphicFrame>
        <p:nvGraphicFramePr>
          <p:cNvPr id="6" name="表格 5"/>
          <p:cNvGraphicFramePr>
            <a:graphicFrameLocks noGrp="1"/>
          </p:cNvGraphicFramePr>
          <p:nvPr>
            <p:extLst>
              <p:ext uri="{D42A27DB-BD31-4B8C-83A1-F6EECF244321}">
                <p14:modId xmlns="" xmlns:p14="http://schemas.microsoft.com/office/powerpoint/2010/main" val="726446638"/>
              </p:ext>
            </p:extLst>
          </p:nvPr>
        </p:nvGraphicFramePr>
        <p:xfrm>
          <a:off x="1619672" y="3789040"/>
          <a:ext cx="6096000" cy="74168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lnSpc>
                          <a:spcPts val="1500"/>
                        </a:lnSpc>
                        <a:spcAft>
                          <a:spcPts val="0"/>
                        </a:spcAft>
                        <a:tabLst>
                          <a:tab pos="4572000" algn="l"/>
                          <a:tab pos="4800600" algn="l"/>
                        </a:tabLst>
                      </a:pPr>
                      <a:r>
                        <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二级制成绩</a:t>
                      </a:r>
                    </a:p>
                  </a:txBody>
                  <a:tcPr marL="68580" marR="68580" marT="0" marB="0" anchor="ctr">
                    <a:cell3D prstMaterial="dkEdge">
                      <a:bevel prst="artDeco"/>
                      <a:lightRig rig="flood" dir="t"/>
                    </a:cell3D>
                  </a:tcPr>
                </a:tc>
                <a:tc>
                  <a:txBody>
                    <a:bodyPr/>
                    <a:lstStyle/>
                    <a:p>
                      <a:pPr algn="ctr">
                        <a:lnSpc>
                          <a:spcPts val="1500"/>
                        </a:lnSpc>
                        <a:spcAft>
                          <a:spcPts val="0"/>
                        </a:spcAft>
                        <a:tabLst>
                          <a:tab pos="4572000" algn="l"/>
                          <a:tab pos="4800600" algn="l"/>
                        </a:tabLst>
                      </a:pPr>
                      <a:r>
                        <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合格（通过）</a:t>
                      </a:r>
                    </a:p>
                  </a:txBody>
                  <a:tcPr marL="68580" marR="68580" marT="0" marB="0" anchor="ctr">
                    <a:cell3D prstMaterial="dkEdge">
                      <a:bevel prst="artDeco"/>
                      <a:lightRig rig="flood" dir="t"/>
                    </a:cell3D>
                  </a:tcPr>
                </a:tc>
                <a:tc>
                  <a:txBody>
                    <a:bodyPr/>
                    <a:lstStyle/>
                    <a:p>
                      <a:pPr algn="ctr">
                        <a:lnSpc>
                          <a:spcPts val="1500"/>
                        </a:lnSpc>
                        <a:spcAft>
                          <a:spcPts val="0"/>
                        </a:spcAft>
                        <a:tabLst>
                          <a:tab pos="4572000" algn="l"/>
                          <a:tab pos="4800600" algn="l"/>
                        </a:tabLst>
                      </a:pPr>
                      <a:r>
                        <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不合格（不通过）</a:t>
                      </a:r>
                    </a:p>
                  </a:txBody>
                  <a:tcPr marL="68580" marR="68580" marT="0" marB="0" anchor="ctr">
                    <a:cell3D prstMaterial="dkEdge">
                      <a:bevel prst="artDeco"/>
                      <a:lightRig rig="flood" dir="t"/>
                    </a:cell3D>
                  </a:tcPr>
                </a:tc>
              </a:tr>
              <a:tr h="370840">
                <a:tc>
                  <a:txBody>
                    <a:bodyPr/>
                    <a:lstStyle/>
                    <a:p>
                      <a:pPr algn="ctr">
                        <a:lnSpc>
                          <a:spcPts val="1500"/>
                        </a:lnSpc>
                        <a:spcAft>
                          <a:spcPts val="0"/>
                        </a:spcAft>
                        <a:tabLst>
                          <a:tab pos="4572000" algn="l"/>
                          <a:tab pos="4800600" algn="l"/>
                        </a:tabLst>
                      </a:pPr>
                      <a:r>
                        <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绩 点</a:t>
                      </a:r>
                    </a:p>
                  </a:txBody>
                  <a:tcPr marL="68580" marR="68580" marT="0" marB="0" anchor="ctr">
                    <a:cell3D prstMaterial="dkEdge">
                      <a:bevel prst="artDeco"/>
                      <a:lightRig rig="flood" dir="t"/>
                    </a:cell3D>
                  </a:tcPr>
                </a:tc>
                <a:tc>
                  <a:txBody>
                    <a:bodyPr/>
                    <a:lstStyle/>
                    <a:p>
                      <a:pPr algn="ctr">
                        <a:lnSpc>
                          <a:spcPts val="1500"/>
                        </a:lnSpc>
                        <a:spcAft>
                          <a:spcPts val="0"/>
                        </a:spcAft>
                        <a:tabLst>
                          <a:tab pos="4572000" algn="l"/>
                          <a:tab pos="4800600" algn="l"/>
                        </a:tabLst>
                      </a:pP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2.5</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artDeco"/>
                      <a:lightRig rig="flood" dir="t"/>
                    </a:cell3D>
                  </a:tcPr>
                </a:tc>
                <a:tc>
                  <a:txBody>
                    <a:bodyPr/>
                    <a:lstStyle/>
                    <a:p>
                      <a:pPr algn="ctr">
                        <a:lnSpc>
                          <a:spcPts val="15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0</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artDeco"/>
                      <a:lightRig rig="flood" dir="t"/>
                    </a:cell3D>
                  </a:tcPr>
                </a:tc>
              </a:tr>
            </a:tbl>
          </a:graphicData>
        </a:graphic>
      </p:graphicFrame>
      <p:sp>
        <p:nvSpPr>
          <p:cNvPr id="7" name="TextBox 6"/>
          <p:cNvSpPr txBox="1"/>
          <p:nvPr/>
        </p:nvSpPr>
        <p:spPr>
          <a:xfrm>
            <a:off x="395940" y="4931876"/>
            <a:ext cx="8280920" cy="369332"/>
          </a:xfrm>
          <a:prstGeom prst="rect">
            <a:avLst/>
          </a:prstGeom>
          <a:noFill/>
        </p:spPr>
        <p:txBody>
          <a:bodyPr wrap="square" rtlCol="0">
            <a:spAutoFit/>
          </a:bodyPr>
          <a:lstStyle/>
          <a:p>
            <a:pPr algn="ctr"/>
            <a:r>
              <a:rPr lang="zh-CN" altLang="en-US" b="1" dirty="0">
                <a:solidFill>
                  <a:srgbClr val="FF0000"/>
                </a:solidFill>
                <a:latin typeface="微软雅黑" panose="020B0503020204020204" pitchFamily="34" charset="-122"/>
                <a:ea typeface="微软雅黑" panose="020B0503020204020204" pitchFamily="34" charset="-122"/>
              </a:rPr>
              <a:t>表</a:t>
            </a:r>
            <a:r>
              <a:rPr lang="en-US" altLang="zh-CN" b="1" dirty="0">
                <a:solidFill>
                  <a:srgbClr val="FF0000"/>
                </a:solidFill>
                <a:latin typeface="微软雅黑" panose="020B0503020204020204" pitchFamily="34" charset="-122"/>
                <a:ea typeface="微软雅黑" panose="020B0503020204020204" pitchFamily="34" charset="-122"/>
              </a:rPr>
              <a:t>1-3 </a:t>
            </a:r>
            <a:r>
              <a:rPr lang="zh-CN" altLang="en-US" b="1" dirty="0">
                <a:solidFill>
                  <a:srgbClr val="FF0000"/>
                </a:solidFill>
                <a:latin typeface="微软雅黑" panose="020B0503020204020204" pitchFamily="34" charset="-122"/>
                <a:ea typeface="微软雅黑" panose="020B0503020204020204" pitchFamily="34" charset="-122"/>
              </a:rPr>
              <a:t>二级制课程考核成绩与绩点的对应关系</a:t>
            </a:r>
            <a:endParaRPr lang="zh-CN" altLang="zh-CN"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61903478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6" presetClass="entr" presetSubtype="37"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附件</a:t>
            </a:r>
            <a:r>
              <a:rPr lang="en-US" altLang="zh-CN"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2  </a:t>
            </a:r>
            <a:r>
              <a:rPr lang="zh-CN" alt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不同</a:t>
            </a:r>
            <a:r>
              <a:rPr lang="zh-CN"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记分制的课程成绩与成绩等级的对应和换算关系</a:t>
            </a:r>
          </a:p>
        </p:txBody>
      </p:sp>
      <p:graphicFrame>
        <p:nvGraphicFramePr>
          <p:cNvPr id="2" name="表格 1"/>
          <p:cNvGraphicFramePr>
            <a:graphicFrameLocks noGrp="1"/>
          </p:cNvGraphicFramePr>
          <p:nvPr>
            <p:extLst>
              <p:ext uri="{D42A27DB-BD31-4B8C-83A1-F6EECF244321}">
                <p14:modId xmlns="" xmlns:p14="http://schemas.microsoft.com/office/powerpoint/2010/main" val="2321272567"/>
              </p:ext>
            </p:extLst>
          </p:nvPr>
        </p:nvGraphicFramePr>
        <p:xfrm>
          <a:off x="1187624" y="1700808"/>
          <a:ext cx="7008441" cy="2752080"/>
        </p:xfrm>
        <a:graphic>
          <a:graphicData uri="http://schemas.openxmlformats.org/drawingml/2006/table">
            <a:tbl>
              <a:tblPr firstRow="1" bandRow="1">
                <a:tableStyleId>{69CF1AB2-1976-4502-BF36-3FF5EA218861}</a:tableStyleId>
              </a:tblPr>
              <a:tblGrid>
                <a:gridCol w="2336147"/>
                <a:gridCol w="2336147"/>
                <a:gridCol w="2336147"/>
              </a:tblGrid>
              <a:tr h="458680">
                <a:tc>
                  <a:txBody>
                    <a:bodyPr/>
                    <a:lstStyle/>
                    <a:p>
                      <a:pPr algn="ctr">
                        <a:lnSpc>
                          <a:spcPts val="2000"/>
                        </a:lnSpc>
                        <a:spcAft>
                          <a:spcPts val="0"/>
                        </a:spcAft>
                        <a:tabLst>
                          <a:tab pos="4572000" algn="l"/>
                          <a:tab pos="4800600" algn="l"/>
                        </a:tabLst>
                      </a:pPr>
                      <a:r>
                        <a:rPr lang="zh-CN" sz="1600" b="1" kern="100" dirty="0" smtClean="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百分制成绩</a:t>
                      </a:r>
                      <a:endParaRPr lang="zh-CN" sz="1600" b="1" kern="100"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zh-CN" sz="1600" b="1" kern="100"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五级制成绩</a:t>
                      </a: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zh-CN" sz="1600" b="1" kern="100" dirty="0" smtClean="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成绩等级</a:t>
                      </a:r>
                      <a:endParaRPr lang="zh-CN" sz="1600" b="1" kern="100"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riblet"/>
                      <a:lightRig rig="flood" dir="t"/>
                    </a:cell3D>
                  </a:tcPr>
                </a:tc>
              </a:tr>
              <a:tr h="458680">
                <a:tc>
                  <a:txBody>
                    <a:bodyPr/>
                    <a:lstStyle/>
                    <a:p>
                      <a:pPr algn="ctr">
                        <a:lnSpc>
                          <a:spcPts val="2000"/>
                        </a:lnSpc>
                        <a:spcAft>
                          <a:spcPts val="0"/>
                        </a:spcAft>
                        <a:tabLst>
                          <a:tab pos="4572000" algn="l"/>
                          <a:tab pos="4800600" algn="l"/>
                        </a:tabLst>
                      </a:pP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90</a:t>
                      </a: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a:t>
                      </a: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100</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优</a:t>
                      </a: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A</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riblet"/>
                      <a:lightRig rig="flood" dir="t"/>
                    </a:cell3D>
                  </a:tcPr>
                </a:tc>
              </a:tr>
              <a:tr h="458680">
                <a:tc>
                  <a:txBody>
                    <a:bodyPr/>
                    <a:lstStyle/>
                    <a:p>
                      <a:pPr algn="ctr">
                        <a:lnSpc>
                          <a:spcPts val="2000"/>
                        </a:lnSpc>
                        <a:spcAft>
                          <a:spcPts val="0"/>
                        </a:spcAft>
                        <a:tabLst>
                          <a:tab pos="4572000" algn="l"/>
                          <a:tab pos="4800600" algn="l"/>
                        </a:tabLst>
                      </a:pP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80</a:t>
                      </a: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a:t>
                      </a: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89</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良</a:t>
                      </a: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B</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riblet"/>
                      <a:lightRig rig="flood" dir="t"/>
                    </a:cell3D>
                  </a:tcPr>
                </a:tc>
              </a:tr>
              <a:tr h="458680">
                <a:tc>
                  <a:txBody>
                    <a:bodyPr/>
                    <a:lstStyle/>
                    <a:p>
                      <a:pPr algn="ctr">
                        <a:lnSpc>
                          <a:spcPts val="2000"/>
                        </a:lnSpc>
                        <a:spcAft>
                          <a:spcPts val="0"/>
                        </a:spcAft>
                        <a:tabLst>
                          <a:tab pos="4572000" algn="l"/>
                          <a:tab pos="4800600" algn="l"/>
                        </a:tabLst>
                      </a:pP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70</a:t>
                      </a: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a:t>
                      </a: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79</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中</a:t>
                      </a: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C</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riblet"/>
                      <a:lightRig rig="flood" dir="t"/>
                    </a:cell3D>
                  </a:tcPr>
                </a:tc>
              </a:tr>
              <a:tr h="458680">
                <a:tc>
                  <a:txBody>
                    <a:bodyPr/>
                    <a:lstStyle/>
                    <a:p>
                      <a:pPr algn="ctr">
                        <a:lnSpc>
                          <a:spcPts val="2000"/>
                        </a:lnSpc>
                        <a:spcAft>
                          <a:spcPts val="0"/>
                        </a:spcAft>
                        <a:tabLst>
                          <a:tab pos="4572000" algn="l"/>
                          <a:tab pos="4800600" algn="l"/>
                        </a:tabLst>
                      </a:pP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60</a:t>
                      </a: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a:t>
                      </a: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69</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及格</a:t>
                      </a: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D</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riblet"/>
                      <a:lightRig rig="flood" dir="t"/>
                    </a:cell3D>
                  </a:tcPr>
                </a:tc>
              </a:tr>
              <a:tr h="458680">
                <a:tc>
                  <a:txBody>
                    <a:bodyPr/>
                    <a:lstStyle/>
                    <a:p>
                      <a:pPr algn="ctr">
                        <a:lnSpc>
                          <a:spcPts val="2000"/>
                        </a:lnSpc>
                        <a:spcAft>
                          <a:spcPts val="0"/>
                        </a:spcAft>
                        <a:tabLst>
                          <a:tab pos="4572000" algn="l"/>
                          <a:tab pos="4800600" algn="l"/>
                        </a:tabLst>
                      </a:pP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60</a:t>
                      </a: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以下</a:t>
                      </a: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不及格</a:t>
                      </a:r>
                    </a:p>
                  </a:txBody>
                  <a:tcPr marL="68580" marR="68580" marT="0" marB="0" anchor="ctr">
                    <a:cell3D prstMaterial="dkEdge">
                      <a:bevel prst="riblet"/>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E</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riblet"/>
                      <a:lightRig rig="flood" dir="t"/>
                    </a:cell3D>
                  </a:tcPr>
                </a:tc>
              </a:tr>
            </a:tbl>
          </a:graphicData>
        </a:graphic>
      </p:graphicFrame>
      <p:sp>
        <p:nvSpPr>
          <p:cNvPr id="8" name="TextBox 7"/>
          <p:cNvSpPr txBox="1"/>
          <p:nvPr/>
        </p:nvSpPr>
        <p:spPr>
          <a:xfrm>
            <a:off x="1211228" y="4895686"/>
            <a:ext cx="6984776" cy="369332"/>
          </a:xfrm>
          <a:prstGeom prst="rect">
            <a:avLst/>
          </a:prstGeom>
          <a:noFill/>
        </p:spPr>
        <p:txBody>
          <a:bodyPr wrap="square" rtlCol="0">
            <a:spAutoFit/>
          </a:bodyPr>
          <a:lstStyle/>
          <a:p>
            <a:pPr algn="ctr"/>
            <a:r>
              <a:rPr lang="zh-CN" altLang="zh-CN" b="1" dirty="0">
                <a:solidFill>
                  <a:srgbClr val="FF0000"/>
                </a:solidFill>
                <a:latin typeface="微软雅黑" panose="020B0503020204020204" pitchFamily="34" charset="-122"/>
                <a:ea typeface="微软雅黑" panose="020B0503020204020204" pitchFamily="34" charset="-122"/>
              </a:rPr>
              <a:t>表</a:t>
            </a:r>
            <a:r>
              <a:rPr lang="en-US" altLang="zh-CN" b="1" dirty="0">
                <a:solidFill>
                  <a:srgbClr val="FF0000"/>
                </a:solidFill>
                <a:latin typeface="微软雅黑" panose="020B0503020204020204" pitchFamily="34" charset="-122"/>
                <a:ea typeface="微软雅黑" panose="020B0503020204020204" pitchFamily="34" charset="-122"/>
              </a:rPr>
              <a:t>2-1 </a:t>
            </a:r>
            <a:r>
              <a:rPr lang="zh-CN" altLang="zh-CN" b="1" dirty="0">
                <a:solidFill>
                  <a:srgbClr val="FF0000"/>
                </a:solidFill>
                <a:latin typeface="微软雅黑" panose="020B0503020204020204" pitchFamily="34" charset="-122"/>
                <a:ea typeface="微软雅黑" panose="020B0503020204020204" pitchFamily="34" charset="-122"/>
              </a:rPr>
              <a:t>百分制、五级制的课程成绩</a:t>
            </a:r>
            <a:r>
              <a:rPr lang="zh-CN" altLang="zh-CN" b="1" dirty="0" smtClean="0">
                <a:solidFill>
                  <a:srgbClr val="FF0000"/>
                </a:solidFill>
                <a:latin typeface="微软雅黑" panose="020B0503020204020204" pitchFamily="34" charset="-122"/>
                <a:ea typeface="微软雅黑" panose="020B0503020204020204" pitchFamily="34" charset="-122"/>
              </a:rPr>
              <a:t>与成绩</a:t>
            </a:r>
            <a:r>
              <a:rPr lang="zh-CN" altLang="zh-CN" b="1" dirty="0">
                <a:solidFill>
                  <a:srgbClr val="FF0000"/>
                </a:solidFill>
                <a:latin typeface="微软雅黑" panose="020B0503020204020204" pitchFamily="34" charset="-122"/>
                <a:ea typeface="微软雅黑" panose="020B0503020204020204" pitchFamily="34" charset="-122"/>
              </a:rPr>
              <a:t>等级的对应和换算关系</a:t>
            </a:r>
            <a:endParaRPr lang="zh-CN" altLang="en-US"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59865746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6"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750"/>
                                        <p:tgtEl>
                                          <p:spTgt spid="2"/>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附件</a:t>
            </a:r>
            <a:r>
              <a:rPr lang="en-US" altLang="zh-CN"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2  </a:t>
            </a:r>
            <a:r>
              <a:rPr lang="zh-CN" alt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不同</a:t>
            </a:r>
            <a:r>
              <a:rPr lang="zh-CN"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记分制的课程成绩与成绩等级的对应和换算关系</a:t>
            </a:r>
          </a:p>
        </p:txBody>
      </p:sp>
      <p:graphicFrame>
        <p:nvGraphicFramePr>
          <p:cNvPr id="2" name="表格 1"/>
          <p:cNvGraphicFramePr>
            <a:graphicFrameLocks noGrp="1"/>
          </p:cNvGraphicFramePr>
          <p:nvPr>
            <p:extLst>
              <p:ext uri="{D42A27DB-BD31-4B8C-83A1-F6EECF244321}">
                <p14:modId xmlns="" xmlns:p14="http://schemas.microsoft.com/office/powerpoint/2010/main" val="3436129191"/>
              </p:ext>
            </p:extLst>
          </p:nvPr>
        </p:nvGraphicFramePr>
        <p:xfrm>
          <a:off x="1187624" y="1700808"/>
          <a:ext cx="7008441" cy="2752080"/>
        </p:xfrm>
        <a:graphic>
          <a:graphicData uri="http://schemas.openxmlformats.org/drawingml/2006/table">
            <a:tbl>
              <a:tblPr firstRow="1" bandRow="1">
                <a:tableStyleId>{C4B1156A-380E-4F78-BDF5-A606A8083BF9}</a:tableStyleId>
              </a:tblPr>
              <a:tblGrid>
                <a:gridCol w="2336147"/>
                <a:gridCol w="2336147"/>
                <a:gridCol w="2336147"/>
              </a:tblGrid>
              <a:tr h="458680">
                <a:tc>
                  <a:txBody>
                    <a:bodyPr/>
                    <a:lstStyle/>
                    <a:p>
                      <a:pPr algn="ctr">
                        <a:lnSpc>
                          <a:spcPts val="2000"/>
                        </a:lnSpc>
                        <a:spcAft>
                          <a:spcPts val="0"/>
                        </a:spcAft>
                        <a:tabLst>
                          <a:tab pos="4572000" algn="l"/>
                          <a:tab pos="4800600" algn="l"/>
                        </a:tabLst>
                      </a:pPr>
                      <a:r>
                        <a:rPr lang="zh-CN" sz="1600" b="1" kern="100"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五级制成绩</a:t>
                      </a: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zh-CN" sz="1600" b="1" kern="100"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百分制成绩</a:t>
                      </a: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zh-CN" sz="1600" b="1" kern="100"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成绩等级</a:t>
                      </a:r>
                    </a:p>
                  </a:txBody>
                  <a:tcPr marL="68580" marR="68580" marT="0" marB="0" anchor="ctr">
                    <a:cell3D prstMaterial="dkEdge">
                      <a:bevel prst="slope"/>
                      <a:lightRig rig="flood" dir="t"/>
                    </a:cell3D>
                  </a:tcPr>
                </a:tc>
              </a:tr>
              <a:tr h="458680">
                <a:tc>
                  <a:txBody>
                    <a:bodyPr/>
                    <a:lstStyle/>
                    <a:p>
                      <a:pPr algn="ctr">
                        <a:lnSpc>
                          <a:spcPts val="2000"/>
                        </a:lnSpc>
                        <a:spcAft>
                          <a:spcPts val="0"/>
                        </a:spcAft>
                        <a:tabLst>
                          <a:tab pos="4572000" algn="l"/>
                          <a:tab pos="4800600" algn="l"/>
                        </a:tabLst>
                      </a:pP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优</a:t>
                      </a: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95</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A</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slope"/>
                      <a:lightRig rig="flood" dir="t"/>
                    </a:cell3D>
                  </a:tcPr>
                </a:tc>
              </a:tr>
              <a:tr h="458680">
                <a:tc>
                  <a:txBody>
                    <a:bodyPr/>
                    <a:lstStyle/>
                    <a:p>
                      <a:pPr algn="ctr">
                        <a:lnSpc>
                          <a:spcPts val="2000"/>
                        </a:lnSpc>
                        <a:spcAft>
                          <a:spcPts val="0"/>
                        </a:spcAft>
                        <a:tabLst>
                          <a:tab pos="4572000" algn="l"/>
                          <a:tab pos="4800600" algn="l"/>
                        </a:tabLst>
                      </a:pP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良</a:t>
                      </a: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85</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B</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slope"/>
                      <a:lightRig rig="flood" dir="t"/>
                    </a:cell3D>
                  </a:tcPr>
                </a:tc>
              </a:tr>
              <a:tr h="458680">
                <a:tc>
                  <a:txBody>
                    <a:bodyPr/>
                    <a:lstStyle/>
                    <a:p>
                      <a:pPr algn="ctr">
                        <a:lnSpc>
                          <a:spcPts val="2000"/>
                        </a:lnSpc>
                        <a:spcAft>
                          <a:spcPts val="0"/>
                        </a:spcAft>
                        <a:tabLst>
                          <a:tab pos="4572000" algn="l"/>
                          <a:tab pos="4800600" algn="l"/>
                        </a:tabLst>
                      </a:pP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中</a:t>
                      </a: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75</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C</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slope"/>
                      <a:lightRig rig="flood" dir="t"/>
                    </a:cell3D>
                  </a:tcPr>
                </a:tc>
              </a:tr>
              <a:tr h="458680">
                <a:tc>
                  <a:txBody>
                    <a:bodyPr/>
                    <a:lstStyle/>
                    <a:p>
                      <a:pPr algn="ctr">
                        <a:lnSpc>
                          <a:spcPts val="2000"/>
                        </a:lnSpc>
                        <a:spcAft>
                          <a:spcPts val="0"/>
                        </a:spcAft>
                        <a:tabLst>
                          <a:tab pos="4572000" algn="l"/>
                          <a:tab pos="4800600" algn="l"/>
                        </a:tabLst>
                      </a:pP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及格</a:t>
                      </a: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65</a:t>
                      </a:r>
                      <a:endPar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D</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slope"/>
                      <a:lightRig rig="flood" dir="t"/>
                    </a:cell3D>
                  </a:tcPr>
                </a:tc>
              </a:tr>
              <a:tr h="458680">
                <a:tc>
                  <a:txBody>
                    <a:bodyPr/>
                    <a:lstStyle/>
                    <a:p>
                      <a:pPr algn="ctr">
                        <a:lnSpc>
                          <a:spcPts val="2000"/>
                        </a:lnSpc>
                        <a:spcAft>
                          <a:spcPts val="0"/>
                        </a:spcAft>
                        <a:tabLst>
                          <a:tab pos="4572000" algn="l"/>
                          <a:tab pos="4800600" algn="l"/>
                        </a:tabLst>
                      </a:pPr>
                      <a:r>
                        <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不及格</a:t>
                      </a: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60</a:t>
                      </a: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以下</a:t>
                      </a:r>
                    </a:p>
                  </a:txBody>
                  <a:tcPr marL="68580" marR="68580" marT="0" marB="0" anchor="ctr">
                    <a:cell3D prstMaterial="dkEdge">
                      <a:bevel prst="slope"/>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E</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prst="slope"/>
                      <a:lightRig rig="flood" dir="t"/>
                    </a:cell3D>
                  </a:tcPr>
                </a:tc>
              </a:tr>
            </a:tbl>
          </a:graphicData>
        </a:graphic>
      </p:graphicFrame>
      <p:sp>
        <p:nvSpPr>
          <p:cNvPr id="8" name="TextBox 7"/>
          <p:cNvSpPr txBox="1"/>
          <p:nvPr/>
        </p:nvSpPr>
        <p:spPr>
          <a:xfrm>
            <a:off x="1211228" y="4895686"/>
            <a:ext cx="6984776" cy="369332"/>
          </a:xfrm>
          <a:prstGeom prst="rect">
            <a:avLst/>
          </a:prstGeom>
          <a:noFill/>
        </p:spPr>
        <p:txBody>
          <a:bodyPr wrap="square" rtlCol="0">
            <a:spAutoFit/>
          </a:bodyPr>
          <a:lstStyle/>
          <a:p>
            <a:pPr algn="ctr"/>
            <a:r>
              <a:rPr lang="zh-CN" altLang="en-US" b="1" dirty="0">
                <a:solidFill>
                  <a:srgbClr val="FF0000"/>
                </a:solidFill>
                <a:latin typeface="微软雅黑" panose="020B0503020204020204" pitchFamily="34" charset="-122"/>
                <a:ea typeface="微软雅黑" panose="020B0503020204020204" pitchFamily="34" charset="-122"/>
              </a:rPr>
              <a:t>表</a:t>
            </a:r>
            <a:r>
              <a:rPr lang="en-US" altLang="zh-CN" b="1" dirty="0">
                <a:solidFill>
                  <a:srgbClr val="FF0000"/>
                </a:solidFill>
                <a:latin typeface="微软雅黑" panose="020B0503020204020204" pitchFamily="34" charset="-122"/>
                <a:ea typeface="微软雅黑" panose="020B0503020204020204" pitchFamily="34" charset="-122"/>
              </a:rPr>
              <a:t>2-2 </a:t>
            </a:r>
            <a:r>
              <a:rPr lang="zh-CN" altLang="en-US" b="1" dirty="0">
                <a:solidFill>
                  <a:srgbClr val="FF0000"/>
                </a:solidFill>
                <a:latin typeface="微软雅黑" panose="020B0503020204020204" pitchFamily="34" charset="-122"/>
                <a:ea typeface="微软雅黑" panose="020B0503020204020204" pitchFamily="34" charset="-122"/>
              </a:rPr>
              <a:t>五级制、百分制的课程成绩</a:t>
            </a:r>
            <a:r>
              <a:rPr lang="zh-CN" altLang="en-US" b="1" dirty="0" smtClean="0">
                <a:solidFill>
                  <a:srgbClr val="FF0000"/>
                </a:solidFill>
                <a:latin typeface="微软雅黑" panose="020B0503020204020204" pitchFamily="34" charset="-122"/>
                <a:ea typeface="微软雅黑" panose="020B0503020204020204" pitchFamily="34" charset="-122"/>
              </a:rPr>
              <a:t>与成绩</a:t>
            </a:r>
            <a:r>
              <a:rPr lang="zh-CN" altLang="en-US" b="1" dirty="0">
                <a:solidFill>
                  <a:srgbClr val="FF0000"/>
                </a:solidFill>
                <a:latin typeface="微软雅黑" panose="020B0503020204020204" pitchFamily="34" charset="-122"/>
                <a:ea typeface="微软雅黑" panose="020B0503020204020204" pitchFamily="34" charset="-122"/>
              </a:rPr>
              <a:t>等级的对应和换算关系</a:t>
            </a:r>
          </a:p>
        </p:txBody>
      </p:sp>
    </p:spTree>
    <p:extLst>
      <p:ext uri="{BB962C8B-B14F-4D97-AF65-F5344CB8AC3E}">
        <p14:creationId xmlns="" xmlns:p14="http://schemas.microsoft.com/office/powerpoint/2010/main" val="12860605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附件</a:t>
            </a:r>
            <a:r>
              <a:rPr lang="en-US" altLang="zh-CN"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2  </a:t>
            </a:r>
            <a:r>
              <a:rPr lang="zh-CN" alt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不同</a:t>
            </a:r>
            <a:r>
              <a:rPr lang="zh-CN"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记分制的课程成绩与成绩等级的对应和换算关系</a:t>
            </a:r>
          </a:p>
        </p:txBody>
      </p:sp>
      <p:graphicFrame>
        <p:nvGraphicFramePr>
          <p:cNvPr id="2" name="表格 1"/>
          <p:cNvGraphicFramePr>
            <a:graphicFrameLocks noGrp="1"/>
          </p:cNvGraphicFramePr>
          <p:nvPr>
            <p:extLst>
              <p:ext uri="{D42A27DB-BD31-4B8C-83A1-F6EECF244321}">
                <p14:modId xmlns="" xmlns:p14="http://schemas.microsoft.com/office/powerpoint/2010/main" val="2815769298"/>
              </p:ext>
            </p:extLst>
          </p:nvPr>
        </p:nvGraphicFramePr>
        <p:xfrm>
          <a:off x="1187563" y="1844824"/>
          <a:ext cx="7008441" cy="1376040"/>
        </p:xfrm>
        <a:graphic>
          <a:graphicData uri="http://schemas.openxmlformats.org/drawingml/2006/table">
            <a:tbl>
              <a:tblPr firstRow="1" bandRow="1">
                <a:tableStyleId>{0505E3EF-67EA-436B-97B2-0124C06EBD24}</a:tableStyleId>
              </a:tblPr>
              <a:tblGrid>
                <a:gridCol w="2336147"/>
                <a:gridCol w="2336147"/>
                <a:gridCol w="2336147"/>
              </a:tblGrid>
              <a:tr h="458680">
                <a:tc>
                  <a:txBody>
                    <a:bodyPr/>
                    <a:lstStyle/>
                    <a:p>
                      <a:pPr algn="ctr">
                        <a:lnSpc>
                          <a:spcPts val="2000"/>
                        </a:lnSpc>
                        <a:spcAft>
                          <a:spcPts val="0"/>
                        </a:spcAft>
                        <a:tabLst>
                          <a:tab pos="4572000" algn="l"/>
                          <a:tab pos="4800600" algn="l"/>
                        </a:tabLst>
                      </a:pPr>
                      <a:r>
                        <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二级制成绩</a:t>
                      </a:r>
                    </a:p>
                  </a:txBody>
                  <a:tcPr marL="68580" marR="68580" marT="0" marB="0" anchor="ctr">
                    <a:cell3D prstMaterial="dkEdge">
                      <a:bevel h="50800" prst="divot"/>
                      <a:lightRig rig="flood" dir="t"/>
                    </a:cell3D>
                  </a:tcPr>
                </a:tc>
                <a:tc>
                  <a:txBody>
                    <a:bodyPr/>
                    <a:lstStyle/>
                    <a:p>
                      <a:pPr algn="ctr">
                        <a:lnSpc>
                          <a:spcPts val="2000"/>
                        </a:lnSpc>
                        <a:spcAft>
                          <a:spcPts val="0"/>
                        </a:spcAft>
                        <a:tabLst>
                          <a:tab pos="4572000" algn="l"/>
                          <a:tab pos="4800600" algn="l"/>
                        </a:tabLst>
                      </a:pPr>
                      <a:r>
                        <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百分制成绩</a:t>
                      </a:r>
                    </a:p>
                  </a:txBody>
                  <a:tcPr marL="68580" marR="68580" marT="0" marB="0" anchor="ctr">
                    <a:cell3D prstMaterial="dkEdge">
                      <a:bevel h="50800" prst="divot"/>
                      <a:lightRig rig="flood" dir="t"/>
                    </a:cell3D>
                  </a:tcPr>
                </a:tc>
                <a:tc>
                  <a:txBody>
                    <a:bodyPr/>
                    <a:lstStyle/>
                    <a:p>
                      <a:pPr algn="ctr">
                        <a:lnSpc>
                          <a:spcPts val="2000"/>
                        </a:lnSpc>
                        <a:spcAft>
                          <a:spcPts val="0"/>
                        </a:spcAft>
                        <a:tabLst>
                          <a:tab pos="4572000" algn="l"/>
                          <a:tab pos="4800600" algn="l"/>
                        </a:tabLst>
                      </a:pPr>
                      <a:r>
                        <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成绩等级</a:t>
                      </a:r>
                    </a:p>
                  </a:txBody>
                  <a:tcPr marL="68580" marR="68580" marT="0" marB="0" anchor="ctr">
                    <a:cell3D prstMaterial="dkEdge">
                      <a:bevel h="50800" prst="divot"/>
                      <a:lightRig rig="flood" dir="t"/>
                    </a:cell3D>
                  </a:tcPr>
                </a:tc>
              </a:tr>
              <a:tr h="458680">
                <a:tc>
                  <a:txBody>
                    <a:bodyPr/>
                    <a:lstStyle/>
                    <a:p>
                      <a:pPr algn="ctr">
                        <a:lnSpc>
                          <a:spcPts val="2000"/>
                        </a:lnSpc>
                        <a:spcAft>
                          <a:spcPts val="0"/>
                        </a:spcAft>
                        <a:tabLst>
                          <a:tab pos="4572000" algn="l"/>
                          <a:tab pos="4800600" algn="l"/>
                        </a:tabLst>
                      </a:pP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合格（通过）</a:t>
                      </a:r>
                    </a:p>
                  </a:txBody>
                  <a:tcPr marL="68580" marR="68580" marT="0" marB="0" anchor="ctr">
                    <a:cell3D prstMaterial="dkEdge">
                      <a:bevel h="50800" prst="divot"/>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75</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P</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r h="458680">
                <a:tc>
                  <a:txBody>
                    <a:bodyPr/>
                    <a:lstStyle/>
                    <a:p>
                      <a:pPr algn="ctr">
                        <a:lnSpc>
                          <a:spcPts val="2000"/>
                        </a:lnSpc>
                        <a:spcAft>
                          <a:spcPts val="0"/>
                        </a:spcAft>
                        <a:tabLst>
                          <a:tab pos="4572000" algn="l"/>
                          <a:tab pos="4800600" algn="l"/>
                        </a:tabLst>
                      </a:pPr>
                      <a:r>
                        <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不合格（不通过）</a:t>
                      </a:r>
                    </a:p>
                  </a:txBody>
                  <a:tcPr marL="68580" marR="68580" marT="0" marB="0" anchor="ctr">
                    <a:cell3D prstMaterial="dkEdge">
                      <a:bevel h="50800" prst="divot"/>
                      <a:lightRig rig="flood" dir="t"/>
                    </a:cell3D>
                  </a:tcPr>
                </a:tc>
                <a:tc>
                  <a:txBody>
                    <a:bodyPr/>
                    <a:lstStyle/>
                    <a:p>
                      <a:pPr algn="ctr">
                        <a:lnSpc>
                          <a:spcPts val="2000"/>
                        </a:lnSpc>
                        <a:spcAft>
                          <a:spcPts val="0"/>
                        </a:spcAft>
                        <a:tabLst>
                          <a:tab pos="4572000" algn="l"/>
                          <a:tab pos="4800600" algn="l"/>
                        </a:tabLst>
                      </a:pPr>
                      <a:r>
                        <a:rPr lang="en-US" sz="1600" b="1" kern="100">
                          <a:effectLst/>
                          <a:latin typeface="Times New Roman" panose="02020603050405020304" pitchFamily="18" charset="0"/>
                          <a:ea typeface="微软雅黑" panose="020B0503020204020204" pitchFamily="34" charset="-122"/>
                          <a:cs typeface="Times New Roman" panose="02020603050405020304" pitchFamily="18" charset="0"/>
                        </a:rPr>
                        <a:t>60</a:t>
                      </a:r>
                      <a:r>
                        <a:rPr lang="zh-CN" sz="1600" b="1" kern="100">
                          <a:effectLst/>
                          <a:latin typeface="Times New Roman" panose="02020603050405020304" pitchFamily="18" charset="0"/>
                          <a:ea typeface="微软雅黑" panose="020B0503020204020204" pitchFamily="34" charset="-122"/>
                          <a:cs typeface="Times New Roman" panose="02020603050405020304" pitchFamily="18" charset="0"/>
                        </a:rPr>
                        <a:t>以下</a:t>
                      </a:r>
                    </a:p>
                  </a:txBody>
                  <a:tcPr marL="68580" marR="68580" marT="0" marB="0" anchor="ctr">
                    <a:cell3D prstMaterial="dkEdge">
                      <a:bevel h="50800" prst="divot"/>
                      <a:lightRig rig="flood" dir="t"/>
                    </a:cell3D>
                  </a:tcPr>
                </a:tc>
                <a:tc>
                  <a:txBody>
                    <a:bodyPr/>
                    <a:lstStyle/>
                    <a:p>
                      <a:pPr algn="ctr">
                        <a:lnSpc>
                          <a:spcPts val="2000"/>
                        </a:lnSpc>
                        <a:spcAft>
                          <a:spcPts val="0"/>
                        </a:spcAft>
                        <a:tabLst>
                          <a:tab pos="4572000" algn="l"/>
                          <a:tab pos="4800600" algn="l"/>
                        </a:tabLst>
                      </a:pPr>
                      <a:r>
                        <a:rPr lang="en-US" sz="1600" b="1" kern="100" dirty="0">
                          <a:effectLst/>
                          <a:latin typeface="Times New Roman" panose="02020603050405020304" pitchFamily="18" charset="0"/>
                          <a:ea typeface="微软雅黑" panose="020B0503020204020204" pitchFamily="34" charset="-122"/>
                          <a:cs typeface="Times New Roman" panose="02020603050405020304" pitchFamily="18" charset="0"/>
                        </a:rPr>
                        <a:t>F</a:t>
                      </a:r>
                      <a:endParaRPr lang="zh-CN" sz="1600" b="1" kern="100" dirty="0">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68580" marR="68580" marT="0" marB="0" anchor="ctr">
                    <a:cell3D prstMaterial="dkEdge">
                      <a:bevel h="50800" prst="divot"/>
                      <a:lightRig rig="flood" dir="t"/>
                    </a:cell3D>
                  </a:tcPr>
                </a:tc>
              </a:tr>
            </a:tbl>
          </a:graphicData>
        </a:graphic>
      </p:graphicFrame>
      <p:sp>
        <p:nvSpPr>
          <p:cNvPr id="8" name="TextBox 7"/>
          <p:cNvSpPr txBox="1"/>
          <p:nvPr/>
        </p:nvSpPr>
        <p:spPr>
          <a:xfrm>
            <a:off x="1211228" y="3789040"/>
            <a:ext cx="6984776" cy="369332"/>
          </a:xfrm>
          <a:prstGeom prst="rect">
            <a:avLst/>
          </a:prstGeom>
          <a:noFill/>
        </p:spPr>
        <p:txBody>
          <a:bodyPr wrap="square" rtlCol="0">
            <a:spAutoFit/>
          </a:bodyPr>
          <a:lstStyle/>
          <a:p>
            <a:pPr algn="ctr"/>
            <a:r>
              <a:rPr lang="zh-CN" altLang="en-US" b="1" dirty="0">
                <a:solidFill>
                  <a:srgbClr val="FF0000"/>
                </a:solidFill>
                <a:latin typeface="微软雅黑" panose="020B0503020204020204" pitchFamily="34" charset="-122"/>
                <a:ea typeface="微软雅黑" panose="020B0503020204020204" pitchFamily="34" charset="-122"/>
              </a:rPr>
              <a:t>表</a:t>
            </a:r>
            <a:r>
              <a:rPr lang="en-US" altLang="zh-CN" b="1" dirty="0">
                <a:solidFill>
                  <a:srgbClr val="FF0000"/>
                </a:solidFill>
                <a:latin typeface="微软雅黑" panose="020B0503020204020204" pitchFamily="34" charset="-122"/>
                <a:ea typeface="微软雅黑" panose="020B0503020204020204" pitchFamily="34" charset="-122"/>
              </a:rPr>
              <a:t>2-3 </a:t>
            </a:r>
            <a:r>
              <a:rPr lang="zh-CN" altLang="en-US" b="1" dirty="0">
                <a:solidFill>
                  <a:srgbClr val="FF0000"/>
                </a:solidFill>
                <a:latin typeface="微软雅黑" panose="020B0503020204020204" pitchFamily="34" charset="-122"/>
                <a:ea typeface="微软雅黑" panose="020B0503020204020204" pitchFamily="34" charset="-122"/>
              </a:rPr>
              <a:t>二级制、百分制的课程成绩</a:t>
            </a:r>
            <a:r>
              <a:rPr lang="zh-CN" altLang="en-US" b="1" dirty="0" smtClean="0">
                <a:solidFill>
                  <a:srgbClr val="FF0000"/>
                </a:solidFill>
                <a:latin typeface="微软雅黑" panose="020B0503020204020204" pitchFamily="34" charset="-122"/>
                <a:ea typeface="微软雅黑" panose="020B0503020204020204" pitchFamily="34" charset="-122"/>
              </a:rPr>
              <a:t>与成绩</a:t>
            </a:r>
            <a:r>
              <a:rPr lang="zh-CN" altLang="en-US" b="1" dirty="0">
                <a:solidFill>
                  <a:srgbClr val="FF0000"/>
                </a:solidFill>
                <a:latin typeface="微软雅黑" panose="020B0503020204020204" pitchFamily="34" charset="-122"/>
                <a:ea typeface="微软雅黑" panose="020B0503020204020204" pitchFamily="34" charset="-122"/>
              </a:rPr>
              <a:t>等级的对应和换算关系</a:t>
            </a:r>
          </a:p>
        </p:txBody>
      </p:sp>
    </p:spTree>
    <p:extLst>
      <p:ext uri="{BB962C8B-B14F-4D97-AF65-F5344CB8AC3E}">
        <p14:creationId xmlns="" xmlns:p14="http://schemas.microsoft.com/office/powerpoint/2010/main" val="20990588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1196752"/>
            <a:ext cx="8229600" cy="1008112"/>
          </a:xfrm>
        </p:spPr>
        <p:txBody>
          <a:bodyPr>
            <a:normAutofit/>
          </a:bodyPr>
          <a:lstStyle/>
          <a:p>
            <a:r>
              <a:rPr lang="zh-CN" altLang="en-US" b="1" dirty="0" smtClean="0"/>
              <a:t>忠    告</a:t>
            </a:r>
            <a:endParaRPr lang="zh-CN" altLang="en-US" b="1" dirty="0"/>
          </a:p>
        </p:txBody>
      </p:sp>
      <p:sp>
        <p:nvSpPr>
          <p:cNvPr id="3" name="内容占位符 2"/>
          <p:cNvSpPr>
            <a:spLocks noGrp="1"/>
          </p:cNvSpPr>
          <p:nvPr>
            <p:ph idx="1"/>
          </p:nvPr>
        </p:nvSpPr>
        <p:spPr>
          <a:xfrm>
            <a:off x="467544" y="2348880"/>
            <a:ext cx="8229600" cy="3024336"/>
          </a:xfrm>
        </p:spPr>
        <p:txBody>
          <a:bodyPr/>
          <a:lstStyle/>
          <a:p>
            <a:r>
              <a:rPr lang="zh-CN" altLang="en-US" b="1" dirty="0" smtClean="0"/>
              <a:t>作弊贻害终生</a:t>
            </a:r>
            <a:endParaRPr lang="en-US" altLang="zh-CN" b="1" dirty="0" smtClean="0"/>
          </a:p>
          <a:p>
            <a:r>
              <a:rPr lang="zh-CN" altLang="en-US" b="1" dirty="0" smtClean="0"/>
              <a:t>一年级荒废，难以补偿</a:t>
            </a:r>
            <a:endParaRPr lang="en-US" altLang="zh-CN" b="1" dirty="0" smtClean="0"/>
          </a:p>
          <a:p>
            <a:r>
              <a:rPr lang="zh-CN" altLang="en-US" b="1" dirty="0" smtClean="0"/>
              <a:t>欠</a:t>
            </a:r>
            <a:r>
              <a:rPr lang="zh-CN" altLang="en-US" b="1" dirty="0" smtClean="0"/>
              <a:t>的债越多，未来生活越悲催</a:t>
            </a:r>
            <a:endParaRPr lang="en-US" altLang="zh-CN" b="1" dirty="0" smtClean="0"/>
          </a:p>
          <a:p>
            <a:r>
              <a:rPr lang="zh-CN" altLang="en-US" b="1" dirty="0" smtClean="0"/>
              <a:t>已及格课程不能重修，认真对待每门课程</a:t>
            </a:r>
            <a:endParaRPr lang="en-US" altLang="zh-CN" b="1" dirty="0" smtClean="0"/>
          </a:p>
          <a:p>
            <a:r>
              <a:rPr lang="zh-CN" altLang="en-US" b="1" dirty="0" smtClean="0"/>
              <a:t>缺课和不完成</a:t>
            </a:r>
            <a:r>
              <a:rPr lang="zh-CN" altLang="en-US" b="1" dirty="0" smtClean="0"/>
              <a:t>作业</a:t>
            </a:r>
            <a:r>
              <a:rPr lang="zh-CN" altLang="en-US" b="1" dirty="0" smtClean="0"/>
              <a:t>较多将</a:t>
            </a:r>
            <a:r>
              <a:rPr lang="zh-CN" altLang="en-US" b="1" dirty="0" smtClean="0"/>
              <a:t>取消</a:t>
            </a:r>
            <a:r>
              <a:rPr lang="zh-CN" altLang="en-US" b="1" dirty="0" smtClean="0"/>
              <a:t>考试资格</a:t>
            </a:r>
            <a:endParaRPr lang="zh-CN" altLang="en-US" b="1"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第二章  入学与注册</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sp>
        <p:nvSpPr>
          <p:cNvPr id="5" name="TextBox 4"/>
          <p:cNvSpPr txBox="1"/>
          <p:nvPr/>
        </p:nvSpPr>
        <p:spPr>
          <a:xfrm>
            <a:off x="0" y="836712"/>
            <a:ext cx="9144000" cy="523220"/>
          </a:xfrm>
          <a:prstGeom prst="rect">
            <a:avLst/>
          </a:prstGeom>
          <a:noFill/>
        </p:spPr>
        <p:txBody>
          <a:bodyPr wrap="square" rtlCol="0">
            <a:spAutoFit/>
          </a:bodyPr>
          <a:lstStyle/>
          <a:p>
            <a:pPr algn="ct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第四条</a:t>
            </a:r>
            <a:r>
              <a:rPr lang="en-US"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  </a:t>
            </a: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新生入学、注册与取得</a:t>
            </a:r>
            <a:r>
              <a:rPr lang="zh-CN" altLang="zh-CN" sz="28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学籍</a:t>
            </a:r>
            <a:endPar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endParaRPr>
          </a:p>
        </p:txBody>
      </p:sp>
      <p:grpSp>
        <p:nvGrpSpPr>
          <p:cNvPr id="6" name="组合 45"/>
          <p:cNvGrpSpPr>
            <a:grpSpLocks/>
          </p:cNvGrpSpPr>
          <p:nvPr/>
        </p:nvGrpSpPr>
        <p:grpSpPr bwMode="auto">
          <a:xfrm>
            <a:off x="279284" y="2420887"/>
            <a:ext cx="785812" cy="2214560"/>
            <a:chOff x="1071539" y="3500435"/>
            <a:chExt cx="785817" cy="2357456"/>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1539" y="3500435"/>
              <a:ext cx="785817" cy="23574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44"/>
            <p:cNvSpPr txBox="1">
              <a:spLocks noChangeArrowheads="1"/>
            </p:cNvSpPr>
            <p:nvPr/>
          </p:nvSpPr>
          <p:spPr bwMode="auto">
            <a:xfrm>
              <a:off x="1251740" y="3654757"/>
              <a:ext cx="455822" cy="20641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b="1" dirty="0">
                  <a:solidFill>
                    <a:schemeClr val="bg1"/>
                  </a:solidFill>
                  <a:latin typeface="微软雅黑" pitchFamily="34" charset="-122"/>
                  <a:ea typeface="微软雅黑" pitchFamily="34" charset="-122"/>
                </a:rPr>
                <a:t>保留入学资格</a:t>
              </a:r>
            </a:p>
          </p:txBody>
        </p:sp>
      </p:grpSp>
      <p:sp>
        <p:nvSpPr>
          <p:cNvPr id="17" name="TextBox 16"/>
          <p:cNvSpPr txBox="1"/>
          <p:nvPr/>
        </p:nvSpPr>
        <p:spPr>
          <a:xfrm>
            <a:off x="1691680" y="2204864"/>
            <a:ext cx="6696744" cy="2092368"/>
          </a:xfrm>
          <a:prstGeom prst="rect">
            <a:avLst/>
          </a:prstGeom>
          <a:noFill/>
        </p:spPr>
        <p:txBody>
          <a:bodyPr wrap="square" rtlCol="0">
            <a:spAutoFit/>
          </a:bodyPr>
          <a:lstStyle/>
          <a:p>
            <a:pPr>
              <a:lnSpc>
                <a:spcPct val="200000"/>
              </a:lnSpc>
            </a:pPr>
            <a:r>
              <a:rPr lang="en-US" altLang="zh-CN" sz="2800" b="1" dirty="0" smtClean="0">
                <a:solidFill>
                  <a:srgbClr val="FF0000"/>
                </a:solidFill>
                <a:latin typeface="微软雅黑" panose="020B0503020204020204" pitchFamily="34" charset="-122"/>
                <a:ea typeface="微软雅黑" panose="020B0503020204020204" pitchFamily="34" charset="-122"/>
              </a:rPr>
              <a:t>3.</a:t>
            </a:r>
            <a:r>
              <a:rPr lang="zh-CN" altLang="en-US" sz="2000" b="1" dirty="0">
                <a:solidFill>
                  <a:srgbClr val="0000CC"/>
                </a:solidFill>
                <a:latin typeface="微软雅黑" panose="020B0503020204020204" pitchFamily="34" charset="-122"/>
                <a:ea typeface="微软雅黑" panose="020B0503020204020204" pitchFamily="34" charset="-122"/>
              </a:rPr>
              <a:t>保留入学资格期间，新生如要报考其他高校，应先向学校招生部门提交有本人及家长签名的申请，并办理取消入学资格的手续。</a:t>
            </a:r>
          </a:p>
        </p:txBody>
      </p:sp>
    </p:spTree>
    <p:extLst>
      <p:ext uri="{BB962C8B-B14F-4D97-AF65-F5344CB8AC3E}">
        <p14:creationId xmlns="" xmlns:p14="http://schemas.microsoft.com/office/powerpoint/2010/main" val="105365707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836712"/>
            <a:ext cx="8229600" cy="1296144"/>
          </a:xfrm>
        </p:spPr>
        <p:txBody>
          <a:bodyPr>
            <a:normAutofit/>
          </a:bodyPr>
          <a:lstStyle/>
          <a:p>
            <a:r>
              <a:rPr lang="zh-CN" altLang="en-US" b="1" dirty="0" smtClean="0">
                <a:solidFill>
                  <a:srgbClr val="C00000"/>
                </a:solidFill>
              </a:rPr>
              <a:t>学分限制</a:t>
            </a:r>
            <a:endParaRPr lang="zh-CN" altLang="en-US" b="1" dirty="0">
              <a:solidFill>
                <a:srgbClr val="C00000"/>
              </a:solidFill>
            </a:endParaRPr>
          </a:p>
        </p:txBody>
      </p:sp>
      <p:sp>
        <p:nvSpPr>
          <p:cNvPr id="3" name="内容占位符 2"/>
          <p:cNvSpPr>
            <a:spLocks noGrp="1"/>
          </p:cNvSpPr>
          <p:nvPr>
            <p:ph idx="1"/>
          </p:nvPr>
        </p:nvSpPr>
        <p:spPr>
          <a:xfrm>
            <a:off x="457200" y="2348881"/>
            <a:ext cx="8229600" cy="3312368"/>
          </a:xfrm>
        </p:spPr>
        <p:txBody>
          <a:bodyPr/>
          <a:lstStyle/>
          <a:p>
            <a:pPr>
              <a:buNone/>
            </a:pPr>
            <a:r>
              <a:rPr lang="zh-CN" altLang="en-US" b="1" dirty="0" smtClean="0"/>
              <a:t>    </a:t>
            </a:r>
            <a:r>
              <a:rPr lang="zh-CN" altLang="en-US" b="1" dirty="0" smtClean="0">
                <a:solidFill>
                  <a:srgbClr val="FF0000"/>
                </a:solidFill>
              </a:rPr>
              <a:t>以电信专业第</a:t>
            </a:r>
            <a:r>
              <a:rPr lang="en-US" altLang="zh-CN" b="1" dirty="0" smtClean="0">
                <a:solidFill>
                  <a:srgbClr val="FF0000"/>
                </a:solidFill>
              </a:rPr>
              <a:t>4</a:t>
            </a:r>
            <a:r>
              <a:rPr lang="zh-CN" altLang="en-US" b="1" dirty="0" smtClean="0">
                <a:solidFill>
                  <a:srgbClr val="FF0000"/>
                </a:solidFill>
              </a:rPr>
              <a:t>学期为例：</a:t>
            </a:r>
            <a:endParaRPr lang="en-US" altLang="zh-CN" b="1" dirty="0" smtClean="0">
              <a:solidFill>
                <a:srgbClr val="FF0000"/>
              </a:solidFill>
            </a:endParaRPr>
          </a:p>
          <a:p>
            <a:pPr>
              <a:buNone/>
            </a:pPr>
            <a:r>
              <a:rPr lang="zh-CN" altLang="en-US" b="1" dirty="0" smtClean="0"/>
              <a:t>    </a:t>
            </a:r>
            <a:r>
              <a:rPr lang="zh-CN" altLang="en-US" b="1" dirty="0" smtClean="0">
                <a:solidFill>
                  <a:srgbClr val="0000CC"/>
                </a:solidFill>
              </a:rPr>
              <a:t>必修课</a:t>
            </a:r>
            <a:r>
              <a:rPr lang="en-US" altLang="zh-CN" b="1" dirty="0" smtClean="0">
                <a:solidFill>
                  <a:srgbClr val="0000CC"/>
                </a:solidFill>
              </a:rPr>
              <a:t>17</a:t>
            </a:r>
            <a:r>
              <a:rPr lang="zh-CN" altLang="en-US" b="1" dirty="0" smtClean="0">
                <a:solidFill>
                  <a:srgbClr val="0000CC"/>
                </a:solidFill>
              </a:rPr>
              <a:t>学分</a:t>
            </a:r>
            <a:endParaRPr lang="en-US" altLang="zh-CN" b="1" dirty="0" smtClean="0">
              <a:solidFill>
                <a:srgbClr val="0000CC"/>
              </a:solidFill>
            </a:endParaRPr>
          </a:p>
          <a:p>
            <a:pPr>
              <a:buNone/>
            </a:pPr>
            <a:r>
              <a:rPr lang="en-US" altLang="zh-CN" b="1" dirty="0" smtClean="0">
                <a:solidFill>
                  <a:srgbClr val="0000CC"/>
                </a:solidFill>
              </a:rPr>
              <a:t>    </a:t>
            </a:r>
            <a:r>
              <a:rPr lang="zh-CN" altLang="en-US" b="1" dirty="0" smtClean="0">
                <a:solidFill>
                  <a:srgbClr val="0000CC"/>
                </a:solidFill>
              </a:rPr>
              <a:t>独立实践教学环节</a:t>
            </a:r>
            <a:r>
              <a:rPr lang="en-US" altLang="zh-CN" b="1" dirty="0" smtClean="0">
                <a:solidFill>
                  <a:srgbClr val="0000CC"/>
                </a:solidFill>
              </a:rPr>
              <a:t>16</a:t>
            </a:r>
            <a:r>
              <a:rPr lang="zh-CN" altLang="en-US" b="1" dirty="0" smtClean="0">
                <a:solidFill>
                  <a:srgbClr val="0000CC"/>
                </a:solidFill>
              </a:rPr>
              <a:t>学分</a:t>
            </a:r>
            <a:endParaRPr lang="en-US" altLang="zh-CN" b="1" dirty="0" smtClean="0">
              <a:solidFill>
                <a:srgbClr val="0000CC"/>
              </a:solidFill>
            </a:endParaRPr>
          </a:p>
          <a:p>
            <a:pPr>
              <a:buNone/>
            </a:pPr>
            <a:r>
              <a:rPr lang="en-US" altLang="zh-CN" b="1" dirty="0" smtClean="0">
                <a:solidFill>
                  <a:srgbClr val="0000CC"/>
                </a:solidFill>
              </a:rPr>
              <a:t>    </a:t>
            </a:r>
            <a:r>
              <a:rPr lang="zh-CN" altLang="en-US" b="1" dirty="0" smtClean="0">
                <a:solidFill>
                  <a:srgbClr val="0000CC"/>
                </a:solidFill>
              </a:rPr>
              <a:t>已占用</a:t>
            </a:r>
            <a:r>
              <a:rPr lang="en-US" altLang="zh-CN" b="1" dirty="0" smtClean="0">
                <a:solidFill>
                  <a:srgbClr val="0000CC"/>
                </a:solidFill>
              </a:rPr>
              <a:t>33</a:t>
            </a:r>
            <a:r>
              <a:rPr lang="zh-CN" altLang="en-US" b="1" dirty="0" smtClean="0">
                <a:solidFill>
                  <a:srgbClr val="0000CC"/>
                </a:solidFill>
              </a:rPr>
              <a:t>学分</a:t>
            </a:r>
            <a:endParaRPr lang="en-US" altLang="zh-CN" b="1" dirty="0" smtClean="0">
              <a:solidFill>
                <a:srgbClr val="0000CC"/>
              </a:solidFill>
            </a:endParaRPr>
          </a:p>
          <a:p>
            <a:pPr>
              <a:buNone/>
            </a:pPr>
            <a:r>
              <a:rPr lang="en-US" altLang="zh-CN" b="1" dirty="0" smtClean="0">
                <a:solidFill>
                  <a:srgbClr val="0000CC"/>
                </a:solidFill>
              </a:rPr>
              <a:t>    </a:t>
            </a:r>
            <a:r>
              <a:rPr lang="zh-CN" altLang="en-US" b="1" dirty="0" smtClean="0">
                <a:solidFill>
                  <a:srgbClr val="0000CC"/>
                </a:solidFill>
              </a:rPr>
              <a:t>可自由支配学分</a:t>
            </a:r>
            <a:r>
              <a:rPr lang="en-US" altLang="zh-CN" b="1" dirty="0" smtClean="0">
                <a:solidFill>
                  <a:srgbClr val="0000CC"/>
                </a:solidFill>
              </a:rPr>
              <a:t>7</a:t>
            </a:r>
            <a:r>
              <a:rPr lang="zh-CN" altLang="en-US" b="1" dirty="0" smtClean="0">
                <a:solidFill>
                  <a:srgbClr val="0000CC"/>
                </a:solidFill>
              </a:rPr>
              <a:t>学分（公选、专选、重修）</a:t>
            </a:r>
            <a:endParaRPr lang="zh-CN" altLang="en-US" b="1" dirty="0">
              <a:solidFill>
                <a:srgbClr val="0000CC"/>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08720"/>
            <a:ext cx="8229600" cy="1080120"/>
          </a:xfrm>
        </p:spPr>
        <p:txBody>
          <a:bodyPr/>
          <a:lstStyle/>
          <a:p>
            <a:r>
              <a:rPr lang="zh-CN" altLang="en-US" b="1" dirty="0" smtClean="0"/>
              <a:t>正常毕业学生情况一览表</a:t>
            </a:r>
            <a:endParaRPr lang="zh-CN" altLang="en-US" b="1" dirty="0"/>
          </a:p>
        </p:txBody>
      </p:sp>
      <p:graphicFrame>
        <p:nvGraphicFramePr>
          <p:cNvPr id="5" name="内容占位符 4"/>
          <p:cNvGraphicFramePr>
            <a:graphicFrameLocks noGrp="1"/>
          </p:cNvGraphicFramePr>
          <p:nvPr>
            <p:ph idx="1"/>
          </p:nvPr>
        </p:nvGraphicFramePr>
        <p:xfrm>
          <a:off x="539552" y="2276872"/>
          <a:ext cx="8229599" cy="2325221"/>
        </p:xfrm>
        <a:graphic>
          <a:graphicData uri="http://schemas.openxmlformats.org/drawingml/2006/table">
            <a:tbl>
              <a:tblPr firstRow="1" bandRow="1">
                <a:tableStyleId>{5C22544A-7EE6-4342-B048-85BDC9FD1C3A}</a:tableStyleId>
              </a:tblPr>
              <a:tblGrid>
                <a:gridCol w="1175657"/>
                <a:gridCol w="1175657"/>
                <a:gridCol w="1175657"/>
                <a:gridCol w="1175657"/>
                <a:gridCol w="1175657"/>
                <a:gridCol w="1175657"/>
                <a:gridCol w="1175657"/>
              </a:tblGrid>
              <a:tr h="792088">
                <a:tc>
                  <a:txBody>
                    <a:bodyPr/>
                    <a:lstStyle/>
                    <a:p>
                      <a:pPr algn="ctr" fontAlgn="ctr"/>
                      <a:r>
                        <a:rPr lang="zh-CN" altLang="en-US" sz="2400" b="1" i="0" u="none" strike="noStrike" dirty="0">
                          <a:solidFill>
                            <a:srgbClr val="000000"/>
                          </a:solidFill>
                          <a:latin typeface="+mn-ea"/>
                          <a:ea typeface="+mn-ea"/>
                        </a:rPr>
                        <a:t>年级</a:t>
                      </a:r>
                    </a:p>
                  </a:txBody>
                  <a:tcPr marL="9525" marR="9525" marT="9525" marB="0" anchor="ctr"/>
                </a:tc>
                <a:tc>
                  <a:txBody>
                    <a:bodyPr/>
                    <a:lstStyle/>
                    <a:p>
                      <a:pPr algn="ctr" fontAlgn="ctr"/>
                      <a:r>
                        <a:rPr lang="zh-CN" altLang="en-US" sz="2400" b="1" i="0" u="none" strike="noStrike" dirty="0">
                          <a:solidFill>
                            <a:srgbClr val="000000"/>
                          </a:solidFill>
                          <a:latin typeface="+mn-ea"/>
                          <a:ea typeface="+mn-ea"/>
                        </a:rPr>
                        <a:t>专业</a:t>
                      </a:r>
                    </a:p>
                  </a:txBody>
                  <a:tcPr marL="9525" marR="9525" marT="9525" marB="0" anchor="ctr"/>
                </a:tc>
                <a:tc>
                  <a:txBody>
                    <a:bodyPr/>
                    <a:lstStyle/>
                    <a:p>
                      <a:pPr algn="ctr" fontAlgn="ctr"/>
                      <a:r>
                        <a:rPr lang="zh-CN" altLang="en-US" sz="2400" b="1" i="0" u="none" strike="noStrike" dirty="0" smtClean="0">
                          <a:solidFill>
                            <a:srgbClr val="000000"/>
                          </a:solidFill>
                          <a:latin typeface="+mn-ea"/>
                          <a:ea typeface="+mn-ea"/>
                        </a:rPr>
                        <a:t>学生</a:t>
                      </a:r>
                      <a:endParaRPr lang="en-US" altLang="zh-CN" sz="2400" b="1" i="0" u="none" strike="noStrike" dirty="0" smtClean="0">
                        <a:solidFill>
                          <a:srgbClr val="000000"/>
                        </a:solidFill>
                        <a:latin typeface="+mn-ea"/>
                        <a:ea typeface="+mn-ea"/>
                      </a:endParaRPr>
                    </a:p>
                    <a:p>
                      <a:pPr algn="ctr" fontAlgn="ctr"/>
                      <a:r>
                        <a:rPr lang="zh-CN" altLang="en-US" sz="2400" b="1" i="0" u="none" strike="noStrike" dirty="0" smtClean="0">
                          <a:solidFill>
                            <a:srgbClr val="000000"/>
                          </a:solidFill>
                          <a:latin typeface="+mn-ea"/>
                          <a:ea typeface="+mn-ea"/>
                        </a:rPr>
                        <a:t>人数</a:t>
                      </a:r>
                      <a:endParaRPr lang="zh-CN" altLang="en-US" sz="2400" b="1" i="0" u="none" strike="noStrike" dirty="0">
                        <a:solidFill>
                          <a:srgbClr val="000000"/>
                        </a:solidFill>
                        <a:latin typeface="+mn-ea"/>
                        <a:ea typeface="+mn-ea"/>
                      </a:endParaRPr>
                    </a:p>
                  </a:txBody>
                  <a:tcPr marL="9525" marR="9525" marT="9525" marB="0" anchor="ctr"/>
                </a:tc>
                <a:tc>
                  <a:txBody>
                    <a:bodyPr/>
                    <a:lstStyle/>
                    <a:p>
                      <a:pPr algn="ctr" fontAlgn="ctr"/>
                      <a:r>
                        <a:rPr lang="zh-CN" altLang="en-US" sz="2400" b="1" i="0" u="none" strike="noStrike" dirty="0" smtClean="0">
                          <a:solidFill>
                            <a:srgbClr val="000000"/>
                          </a:solidFill>
                          <a:latin typeface="+mn-ea"/>
                          <a:ea typeface="+mn-ea"/>
                        </a:rPr>
                        <a:t>毕业</a:t>
                      </a:r>
                      <a:endParaRPr lang="en-US" altLang="zh-CN" sz="2400" b="1" i="0" u="none" strike="noStrike" dirty="0" smtClean="0">
                        <a:solidFill>
                          <a:srgbClr val="000000"/>
                        </a:solidFill>
                        <a:latin typeface="+mn-ea"/>
                        <a:ea typeface="+mn-ea"/>
                      </a:endParaRPr>
                    </a:p>
                    <a:p>
                      <a:pPr algn="ctr" fontAlgn="ctr"/>
                      <a:r>
                        <a:rPr lang="zh-CN" altLang="en-US" sz="2400" b="1" i="0" u="none" strike="noStrike" dirty="0" smtClean="0">
                          <a:solidFill>
                            <a:srgbClr val="000000"/>
                          </a:solidFill>
                          <a:latin typeface="+mn-ea"/>
                          <a:ea typeface="+mn-ea"/>
                        </a:rPr>
                        <a:t>人数</a:t>
                      </a:r>
                      <a:endParaRPr lang="zh-CN" altLang="en-US" sz="2400" b="1" i="0" u="none" strike="noStrike" dirty="0">
                        <a:solidFill>
                          <a:srgbClr val="000000"/>
                        </a:solidFill>
                        <a:latin typeface="+mn-ea"/>
                        <a:ea typeface="+mn-ea"/>
                      </a:endParaRPr>
                    </a:p>
                  </a:txBody>
                  <a:tcPr marL="9525" marR="9525" marT="9525" marB="0" anchor="ctr"/>
                </a:tc>
                <a:tc>
                  <a:txBody>
                    <a:bodyPr/>
                    <a:lstStyle/>
                    <a:p>
                      <a:pPr algn="ctr" fontAlgn="ctr"/>
                      <a:r>
                        <a:rPr lang="zh-CN" altLang="en-US" sz="2400" b="1" i="0" u="none" strike="noStrike">
                          <a:solidFill>
                            <a:srgbClr val="000000"/>
                          </a:solidFill>
                          <a:latin typeface="+mn-ea"/>
                          <a:ea typeface="+mn-ea"/>
                        </a:rPr>
                        <a:t>占</a:t>
                      </a:r>
                      <a:r>
                        <a:rPr lang="en-US" altLang="zh-CN" sz="2400" b="1" i="0" u="none" strike="noStrike">
                          <a:solidFill>
                            <a:srgbClr val="000000"/>
                          </a:solidFill>
                          <a:latin typeface="+mn-ea"/>
                          <a:ea typeface="+mn-ea"/>
                        </a:rPr>
                        <a:t>%</a:t>
                      </a:r>
                    </a:p>
                  </a:txBody>
                  <a:tcPr marL="9525" marR="9525" marT="9525" marB="0" anchor="ctr"/>
                </a:tc>
                <a:tc>
                  <a:txBody>
                    <a:bodyPr/>
                    <a:lstStyle/>
                    <a:p>
                      <a:pPr algn="ctr" fontAlgn="ctr"/>
                      <a:r>
                        <a:rPr lang="zh-CN" altLang="en-US" sz="2400" b="1" i="0" u="none" strike="noStrike">
                          <a:solidFill>
                            <a:srgbClr val="000000"/>
                          </a:solidFill>
                          <a:latin typeface="+mn-ea"/>
                          <a:ea typeface="+mn-ea"/>
                        </a:rPr>
                        <a:t>获学位人数</a:t>
                      </a:r>
                    </a:p>
                  </a:txBody>
                  <a:tcPr marL="9525" marR="9525" marT="9525" marB="0" anchor="ctr"/>
                </a:tc>
                <a:tc>
                  <a:txBody>
                    <a:bodyPr/>
                    <a:lstStyle/>
                    <a:p>
                      <a:pPr algn="ctr" fontAlgn="ctr"/>
                      <a:r>
                        <a:rPr lang="zh-CN" altLang="en-US" sz="2400" b="1" i="0" u="none" strike="noStrike">
                          <a:solidFill>
                            <a:srgbClr val="000000"/>
                          </a:solidFill>
                          <a:latin typeface="+mn-ea"/>
                          <a:ea typeface="+mn-ea"/>
                        </a:rPr>
                        <a:t>占</a:t>
                      </a:r>
                      <a:r>
                        <a:rPr lang="en-US" altLang="zh-CN" sz="2400" b="1" i="0" u="none" strike="noStrike">
                          <a:solidFill>
                            <a:srgbClr val="000000"/>
                          </a:solidFill>
                          <a:latin typeface="+mn-ea"/>
                          <a:ea typeface="+mn-ea"/>
                        </a:rPr>
                        <a:t>%</a:t>
                      </a:r>
                    </a:p>
                  </a:txBody>
                  <a:tcPr marL="9525" marR="9525" marT="9525" marB="0" anchor="ctr"/>
                </a:tc>
              </a:tr>
              <a:tr h="792088">
                <a:tc>
                  <a:txBody>
                    <a:bodyPr/>
                    <a:lstStyle/>
                    <a:p>
                      <a:pPr algn="ctr" fontAlgn="ctr"/>
                      <a:r>
                        <a:rPr lang="en-US" altLang="zh-CN" sz="2400" b="0" i="0" u="none" strike="noStrike" dirty="0">
                          <a:solidFill>
                            <a:srgbClr val="000000"/>
                          </a:solidFill>
                          <a:latin typeface="+mn-ea"/>
                          <a:ea typeface="+mn-ea"/>
                        </a:rPr>
                        <a:t>2010</a:t>
                      </a:r>
                    </a:p>
                  </a:txBody>
                  <a:tcPr marL="9525" marR="9525" marT="9525" marB="0" anchor="ctr"/>
                </a:tc>
                <a:tc>
                  <a:txBody>
                    <a:bodyPr/>
                    <a:lstStyle/>
                    <a:p>
                      <a:pPr algn="ctr" fontAlgn="ctr"/>
                      <a:r>
                        <a:rPr lang="zh-CN" altLang="en-US" sz="2400" b="0" i="0" u="none" strike="noStrike" dirty="0" smtClean="0">
                          <a:solidFill>
                            <a:srgbClr val="000000"/>
                          </a:solidFill>
                          <a:latin typeface="+mn-ea"/>
                          <a:ea typeface="+mn-ea"/>
                        </a:rPr>
                        <a:t>通信</a:t>
                      </a:r>
                      <a:endParaRPr lang="en-US" altLang="zh-CN" sz="2400" b="0" i="0" u="none" strike="noStrike" dirty="0" smtClean="0">
                        <a:solidFill>
                          <a:srgbClr val="000000"/>
                        </a:solidFill>
                        <a:latin typeface="+mn-ea"/>
                        <a:ea typeface="+mn-ea"/>
                      </a:endParaRPr>
                    </a:p>
                    <a:p>
                      <a:pPr algn="ctr" fontAlgn="ctr"/>
                      <a:r>
                        <a:rPr lang="zh-CN" altLang="en-US" sz="2400" b="0" i="0" u="none" strike="noStrike" dirty="0" smtClean="0">
                          <a:solidFill>
                            <a:srgbClr val="000000"/>
                          </a:solidFill>
                          <a:latin typeface="+mn-ea"/>
                          <a:ea typeface="+mn-ea"/>
                        </a:rPr>
                        <a:t>工程</a:t>
                      </a:r>
                      <a:endParaRPr lang="zh-CN" altLang="en-US" sz="2400" b="0" i="0" u="none" strike="noStrike" dirty="0">
                        <a:solidFill>
                          <a:srgbClr val="000000"/>
                        </a:solidFill>
                        <a:latin typeface="+mn-ea"/>
                        <a:ea typeface="+mn-ea"/>
                      </a:endParaRPr>
                    </a:p>
                  </a:txBody>
                  <a:tcPr marL="9525" marR="9525" marT="9525" marB="0" anchor="ctr"/>
                </a:tc>
                <a:tc>
                  <a:txBody>
                    <a:bodyPr/>
                    <a:lstStyle/>
                    <a:p>
                      <a:pPr algn="ctr" fontAlgn="ctr"/>
                      <a:r>
                        <a:rPr lang="en-US" altLang="zh-CN" sz="2400" b="0" i="0" u="none" strike="noStrike" dirty="0">
                          <a:solidFill>
                            <a:srgbClr val="000000"/>
                          </a:solidFill>
                          <a:latin typeface="+mn-ea"/>
                          <a:ea typeface="+mn-ea"/>
                        </a:rPr>
                        <a:t>120</a:t>
                      </a:r>
                    </a:p>
                  </a:txBody>
                  <a:tcPr marL="9525" marR="9525" marT="9525" marB="0" anchor="ctr"/>
                </a:tc>
                <a:tc>
                  <a:txBody>
                    <a:bodyPr/>
                    <a:lstStyle/>
                    <a:p>
                      <a:pPr algn="ctr" fontAlgn="ctr"/>
                      <a:r>
                        <a:rPr lang="en-US" altLang="zh-CN" sz="2400" b="0" i="0" u="none" strike="noStrike" dirty="0">
                          <a:solidFill>
                            <a:srgbClr val="000000"/>
                          </a:solidFill>
                          <a:latin typeface="+mn-ea"/>
                          <a:ea typeface="+mn-ea"/>
                        </a:rPr>
                        <a:t>91</a:t>
                      </a:r>
                    </a:p>
                  </a:txBody>
                  <a:tcPr marL="9525" marR="9525" marT="9525" marB="0" anchor="ctr"/>
                </a:tc>
                <a:tc>
                  <a:txBody>
                    <a:bodyPr/>
                    <a:lstStyle/>
                    <a:p>
                      <a:pPr algn="ctr" fontAlgn="ctr"/>
                      <a:r>
                        <a:rPr lang="en-US" altLang="zh-CN" sz="2400" b="0" i="0" u="none" strike="noStrike" dirty="0">
                          <a:solidFill>
                            <a:srgbClr val="000000"/>
                          </a:solidFill>
                          <a:latin typeface="+mn-ea"/>
                          <a:ea typeface="+mn-ea"/>
                        </a:rPr>
                        <a:t>75.83%</a:t>
                      </a:r>
                    </a:p>
                  </a:txBody>
                  <a:tcPr marL="9525" marR="9525" marT="9525" marB="0" anchor="ctr"/>
                </a:tc>
                <a:tc>
                  <a:txBody>
                    <a:bodyPr/>
                    <a:lstStyle/>
                    <a:p>
                      <a:pPr algn="ctr" fontAlgn="ctr"/>
                      <a:r>
                        <a:rPr lang="en-US" altLang="zh-CN" sz="2400" b="0" i="0" u="none" strike="noStrike" dirty="0">
                          <a:solidFill>
                            <a:srgbClr val="000000"/>
                          </a:solidFill>
                          <a:latin typeface="+mn-ea"/>
                          <a:ea typeface="+mn-ea"/>
                        </a:rPr>
                        <a:t>90</a:t>
                      </a:r>
                    </a:p>
                  </a:txBody>
                  <a:tcPr marL="9525" marR="9525" marT="9525" marB="0" anchor="ctr"/>
                </a:tc>
                <a:tc>
                  <a:txBody>
                    <a:bodyPr/>
                    <a:lstStyle/>
                    <a:p>
                      <a:pPr algn="ctr" fontAlgn="ctr"/>
                      <a:r>
                        <a:rPr lang="en-US" altLang="zh-CN" sz="2400" b="0" i="0" u="none" strike="noStrike">
                          <a:solidFill>
                            <a:srgbClr val="000000"/>
                          </a:solidFill>
                          <a:latin typeface="+mn-ea"/>
                          <a:ea typeface="+mn-ea"/>
                        </a:rPr>
                        <a:t>75.00%</a:t>
                      </a:r>
                    </a:p>
                  </a:txBody>
                  <a:tcPr marL="9525" marR="9525" marT="9525" marB="0" anchor="ctr"/>
                </a:tc>
              </a:tr>
              <a:tr h="720080">
                <a:tc>
                  <a:txBody>
                    <a:bodyPr/>
                    <a:lstStyle/>
                    <a:p>
                      <a:pPr algn="ctr" fontAlgn="ctr"/>
                      <a:r>
                        <a:rPr lang="en-US" altLang="zh-CN" sz="2400" b="0" i="0" u="none" strike="noStrike">
                          <a:solidFill>
                            <a:srgbClr val="000000"/>
                          </a:solidFill>
                          <a:latin typeface="+mn-ea"/>
                          <a:ea typeface="+mn-ea"/>
                        </a:rPr>
                        <a:t>2010</a:t>
                      </a:r>
                    </a:p>
                  </a:txBody>
                  <a:tcPr marL="9525" marR="9525" marT="9525" marB="0" anchor="ctr"/>
                </a:tc>
                <a:tc>
                  <a:txBody>
                    <a:bodyPr/>
                    <a:lstStyle/>
                    <a:p>
                      <a:pPr algn="ctr" fontAlgn="ctr"/>
                      <a:r>
                        <a:rPr lang="zh-CN" altLang="en-US" sz="2400" b="0" i="0" u="none" strike="noStrike">
                          <a:solidFill>
                            <a:srgbClr val="000000"/>
                          </a:solidFill>
                          <a:latin typeface="+mn-ea"/>
                          <a:ea typeface="+mn-ea"/>
                        </a:rPr>
                        <a:t>电子信息工程</a:t>
                      </a:r>
                    </a:p>
                  </a:txBody>
                  <a:tcPr marL="9525" marR="9525" marT="9525" marB="0" anchor="ctr"/>
                </a:tc>
                <a:tc>
                  <a:txBody>
                    <a:bodyPr/>
                    <a:lstStyle/>
                    <a:p>
                      <a:pPr algn="ctr" fontAlgn="ctr"/>
                      <a:r>
                        <a:rPr lang="en-US" altLang="zh-CN" sz="2400" b="0" i="0" u="none" strike="noStrike" dirty="0">
                          <a:solidFill>
                            <a:srgbClr val="000000"/>
                          </a:solidFill>
                          <a:latin typeface="+mn-ea"/>
                          <a:ea typeface="+mn-ea"/>
                        </a:rPr>
                        <a:t>137</a:t>
                      </a:r>
                    </a:p>
                  </a:txBody>
                  <a:tcPr marL="9525" marR="9525" marT="9525" marB="0" anchor="ctr"/>
                </a:tc>
                <a:tc>
                  <a:txBody>
                    <a:bodyPr/>
                    <a:lstStyle/>
                    <a:p>
                      <a:pPr algn="ctr" fontAlgn="ctr"/>
                      <a:r>
                        <a:rPr lang="en-US" altLang="zh-CN" sz="2400" b="0" i="0" u="none" strike="noStrike" dirty="0">
                          <a:solidFill>
                            <a:srgbClr val="000000"/>
                          </a:solidFill>
                          <a:latin typeface="+mn-ea"/>
                          <a:ea typeface="+mn-ea"/>
                        </a:rPr>
                        <a:t>87</a:t>
                      </a:r>
                    </a:p>
                  </a:txBody>
                  <a:tcPr marL="9525" marR="9525" marT="9525" marB="0" anchor="ctr"/>
                </a:tc>
                <a:tc>
                  <a:txBody>
                    <a:bodyPr/>
                    <a:lstStyle/>
                    <a:p>
                      <a:pPr algn="ctr" fontAlgn="ctr"/>
                      <a:r>
                        <a:rPr lang="en-US" altLang="zh-CN" sz="2400" b="0" i="0" u="none" strike="noStrike" dirty="0">
                          <a:solidFill>
                            <a:srgbClr val="000000"/>
                          </a:solidFill>
                          <a:latin typeface="+mn-ea"/>
                          <a:ea typeface="+mn-ea"/>
                        </a:rPr>
                        <a:t>63.50%</a:t>
                      </a:r>
                    </a:p>
                  </a:txBody>
                  <a:tcPr marL="9525" marR="9525" marT="9525" marB="0" anchor="ctr"/>
                </a:tc>
                <a:tc>
                  <a:txBody>
                    <a:bodyPr/>
                    <a:lstStyle/>
                    <a:p>
                      <a:pPr algn="ctr" fontAlgn="ctr"/>
                      <a:r>
                        <a:rPr lang="en-US" altLang="zh-CN" sz="2400" b="0" i="0" u="none" strike="noStrike" dirty="0">
                          <a:solidFill>
                            <a:srgbClr val="000000"/>
                          </a:solidFill>
                          <a:latin typeface="+mn-ea"/>
                          <a:ea typeface="+mn-ea"/>
                        </a:rPr>
                        <a:t>85</a:t>
                      </a:r>
                    </a:p>
                  </a:txBody>
                  <a:tcPr marL="9525" marR="9525" marT="9525" marB="0" anchor="ctr"/>
                </a:tc>
                <a:tc>
                  <a:txBody>
                    <a:bodyPr/>
                    <a:lstStyle/>
                    <a:p>
                      <a:pPr algn="ctr" fontAlgn="ctr"/>
                      <a:r>
                        <a:rPr lang="en-US" altLang="zh-CN" sz="2400" b="0" i="0" u="none" strike="noStrike" dirty="0">
                          <a:solidFill>
                            <a:srgbClr val="000000"/>
                          </a:solidFill>
                          <a:latin typeface="+mn-ea"/>
                          <a:ea typeface="+mn-ea"/>
                        </a:rPr>
                        <a:t>62.04%</a:t>
                      </a:r>
                    </a:p>
                  </a:txBody>
                  <a:tcPr marL="9525" marR="9525" marT="9525" marB="0" anchor="ctr"/>
                </a:tc>
              </a:tr>
            </a:tbl>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1340768"/>
            <a:ext cx="8229600" cy="504056"/>
          </a:xfrm>
        </p:spPr>
        <p:txBody>
          <a:bodyPr>
            <a:normAutofit fontScale="90000"/>
          </a:bodyPr>
          <a:lstStyle/>
          <a:p>
            <a:r>
              <a:rPr lang="zh-CN" altLang="en-US" sz="3600" b="1" dirty="0" smtClean="0"/>
              <a:t>毕业设计资格审查没通过情况一览表</a:t>
            </a:r>
            <a:endParaRPr lang="zh-CN" altLang="en-US" sz="3600" b="1" dirty="0"/>
          </a:p>
        </p:txBody>
      </p:sp>
      <p:graphicFrame>
        <p:nvGraphicFramePr>
          <p:cNvPr id="4" name="内容占位符 3"/>
          <p:cNvGraphicFramePr>
            <a:graphicFrameLocks noGrp="1"/>
          </p:cNvGraphicFramePr>
          <p:nvPr>
            <p:ph idx="1"/>
          </p:nvPr>
        </p:nvGraphicFramePr>
        <p:xfrm>
          <a:off x="755576" y="2348880"/>
          <a:ext cx="7632848" cy="2376264"/>
        </p:xfrm>
        <a:graphic>
          <a:graphicData uri="http://schemas.openxmlformats.org/drawingml/2006/table">
            <a:tbl>
              <a:tblPr firstRow="1" bandRow="1">
                <a:tableStyleId>{5C22544A-7EE6-4342-B048-85BDC9FD1C3A}</a:tableStyleId>
              </a:tblPr>
              <a:tblGrid>
                <a:gridCol w="1856639"/>
                <a:gridCol w="2956869"/>
                <a:gridCol w="2819340"/>
              </a:tblGrid>
              <a:tr h="792088">
                <a:tc>
                  <a:txBody>
                    <a:bodyPr/>
                    <a:lstStyle/>
                    <a:p>
                      <a:pPr marL="0" algn="ctr" defTabSz="914400" rtl="0" eaLnBrk="1" fontAlgn="ctr" latinLnBrk="0" hangingPunct="1"/>
                      <a:r>
                        <a:rPr lang="zh-CN" altLang="en-US" sz="2400" b="1" i="0" u="none" strike="noStrike" kern="1200" dirty="0" smtClean="0">
                          <a:solidFill>
                            <a:srgbClr val="000000"/>
                          </a:solidFill>
                          <a:latin typeface="+mn-ea"/>
                          <a:ea typeface="+mn-ea"/>
                          <a:cs typeface="+mn-cs"/>
                        </a:rPr>
                        <a:t>年级</a:t>
                      </a:r>
                      <a:endParaRPr lang="zh-CN" altLang="en-US" sz="2400" b="1" i="0" u="none" strike="noStrike" kern="1200" dirty="0">
                        <a:solidFill>
                          <a:srgbClr val="000000"/>
                        </a:solidFill>
                        <a:latin typeface="+mn-ea"/>
                        <a:ea typeface="+mn-ea"/>
                        <a:cs typeface="+mn-cs"/>
                      </a:endParaRPr>
                    </a:p>
                  </a:txBody>
                  <a:tcPr anchor="ctr"/>
                </a:tc>
                <a:tc>
                  <a:txBody>
                    <a:bodyPr/>
                    <a:lstStyle/>
                    <a:p>
                      <a:pPr marL="0" algn="ctr" defTabSz="914400" rtl="0" eaLnBrk="1" fontAlgn="ctr" latinLnBrk="0" hangingPunct="1"/>
                      <a:r>
                        <a:rPr lang="zh-CN" altLang="en-US" sz="2400" b="1" i="0" u="none" strike="noStrike" kern="1200" dirty="0" smtClean="0">
                          <a:solidFill>
                            <a:srgbClr val="000000"/>
                          </a:solidFill>
                          <a:latin typeface="+mn-ea"/>
                          <a:ea typeface="+mn-ea"/>
                          <a:cs typeface="+mn-cs"/>
                        </a:rPr>
                        <a:t>专业</a:t>
                      </a:r>
                      <a:endParaRPr lang="zh-CN" altLang="en-US" sz="2400" b="1" i="0" u="none" strike="noStrike" kern="1200" dirty="0">
                        <a:solidFill>
                          <a:srgbClr val="000000"/>
                        </a:solidFill>
                        <a:latin typeface="+mn-ea"/>
                        <a:ea typeface="+mn-ea"/>
                        <a:cs typeface="+mn-cs"/>
                      </a:endParaRPr>
                    </a:p>
                  </a:txBody>
                  <a:tcPr anchor="ctr"/>
                </a:tc>
                <a:tc>
                  <a:txBody>
                    <a:bodyPr/>
                    <a:lstStyle/>
                    <a:p>
                      <a:pPr marL="0" algn="ctr" defTabSz="914400" rtl="0" eaLnBrk="1" fontAlgn="ctr" latinLnBrk="0" hangingPunct="1"/>
                      <a:r>
                        <a:rPr lang="zh-CN" altLang="en-US" sz="2400" b="1" i="0" u="none" strike="noStrike" kern="1200" dirty="0" smtClean="0">
                          <a:solidFill>
                            <a:srgbClr val="000000"/>
                          </a:solidFill>
                          <a:latin typeface="+mn-ea"/>
                          <a:ea typeface="+mn-ea"/>
                          <a:cs typeface="+mn-cs"/>
                        </a:rPr>
                        <a:t>审查未通过人数</a:t>
                      </a:r>
                      <a:endParaRPr lang="zh-CN" altLang="en-US" sz="2400" b="1" i="0" u="none" strike="noStrike" kern="1200" dirty="0">
                        <a:solidFill>
                          <a:srgbClr val="000000"/>
                        </a:solidFill>
                        <a:latin typeface="+mn-ea"/>
                        <a:ea typeface="+mn-ea"/>
                        <a:cs typeface="+mn-cs"/>
                      </a:endParaRPr>
                    </a:p>
                  </a:txBody>
                  <a:tcPr anchor="ctr"/>
                </a:tc>
              </a:tr>
              <a:tr h="792088">
                <a:tc>
                  <a:txBody>
                    <a:bodyPr/>
                    <a:lstStyle/>
                    <a:p>
                      <a:pPr marL="0" algn="ctr" defTabSz="914400" rtl="0" eaLnBrk="1" fontAlgn="ctr" latinLnBrk="0" hangingPunct="1"/>
                      <a:r>
                        <a:rPr lang="en-US" altLang="zh-CN" sz="2400" b="0" i="0" u="none" strike="noStrike" kern="1200" dirty="0" smtClean="0">
                          <a:solidFill>
                            <a:srgbClr val="000000"/>
                          </a:solidFill>
                          <a:latin typeface="+mn-ea"/>
                          <a:ea typeface="+mn-ea"/>
                          <a:cs typeface="+mn-cs"/>
                        </a:rPr>
                        <a:t>2010</a:t>
                      </a:r>
                      <a:endParaRPr lang="zh-CN" altLang="en-US" sz="2400" b="0" i="0" u="none" strike="noStrike" kern="1200" dirty="0">
                        <a:solidFill>
                          <a:srgbClr val="000000"/>
                        </a:solidFill>
                        <a:latin typeface="+mn-ea"/>
                        <a:ea typeface="+mn-ea"/>
                        <a:cs typeface="+mn-cs"/>
                      </a:endParaRPr>
                    </a:p>
                  </a:txBody>
                  <a:tcPr anchor="ctr"/>
                </a:tc>
                <a:tc>
                  <a:txBody>
                    <a:bodyPr/>
                    <a:lstStyle/>
                    <a:p>
                      <a:pPr algn="ctr" fontAlgn="ctr"/>
                      <a:r>
                        <a:rPr lang="zh-CN" altLang="en-US" sz="2400" b="0" i="0" u="none" strike="noStrike" dirty="0" smtClean="0">
                          <a:solidFill>
                            <a:srgbClr val="000000"/>
                          </a:solidFill>
                          <a:latin typeface="+mn-ea"/>
                          <a:ea typeface="+mn-ea"/>
                        </a:rPr>
                        <a:t>通信工程</a:t>
                      </a:r>
                      <a:endParaRPr lang="zh-CN" altLang="en-US" sz="2400" b="0" i="0" u="none" strike="noStrike" dirty="0">
                        <a:solidFill>
                          <a:srgbClr val="000000"/>
                        </a:solidFill>
                        <a:latin typeface="+mn-ea"/>
                        <a:ea typeface="+mn-ea"/>
                      </a:endParaRPr>
                    </a:p>
                  </a:txBody>
                  <a:tcPr marL="9525" marR="9525" marT="9525" marB="0" anchor="ctr"/>
                </a:tc>
                <a:tc>
                  <a:txBody>
                    <a:bodyPr/>
                    <a:lstStyle/>
                    <a:p>
                      <a:pPr marL="0" algn="ctr" defTabSz="914400" rtl="0" eaLnBrk="1" fontAlgn="ctr" latinLnBrk="0" hangingPunct="1"/>
                      <a:r>
                        <a:rPr lang="en-US" altLang="zh-CN" sz="2400" b="0" i="0" u="none" strike="noStrike" kern="1200" dirty="0" smtClean="0">
                          <a:solidFill>
                            <a:srgbClr val="000000"/>
                          </a:solidFill>
                          <a:latin typeface="+mn-ea"/>
                          <a:ea typeface="+mn-ea"/>
                          <a:cs typeface="+mn-cs"/>
                        </a:rPr>
                        <a:t>6</a:t>
                      </a:r>
                      <a:endParaRPr lang="zh-CN" altLang="en-US" sz="2400" b="0" i="0" u="none" strike="noStrike" kern="1200" dirty="0">
                        <a:solidFill>
                          <a:srgbClr val="000000"/>
                        </a:solidFill>
                        <a:latin typeface="+mn-ea"/>
                        <a:ea typeface="+mn-ea"/>
                        <a:cs typeface="+mn-cs"/>
                      </a:endParaRPr>
                    </a:p>
                  </a:txBody>
                  <a:tcPr anchor="ctr"/>
                </a:tc>
              </a:tr>
              <a:tr h="792088">
                <a:tc>
                  <a:txBody>
                    <a:bodyPr/>
                    <a:lstStyle/>
                    <a:p>
                      <a:pPr marL="0" algn="ctr" defTabSz="914400" rtl="0" eaLnBrk="1" fontAlgn="ctr" latinLnBrk="0" hangingPunct="1"/>
                      <a:r>
                        <a:rPr lang="en-US" altLang="zh-CN" sz="2400" b="0" i="0" u="none" strike="noStrike" kern="1200" dirty="0" smtClean="0">
                          <a:solidFill>
                            <a:srgbClr val="000000"/>
                          </a:solidFill>
                          <a:latin typeface="+mn-ea"/>
                          <a:ea typeface="+mn-ea"/>
                          <a:cs typeface="+mn-cs"/>
                        </a:rPr>
                        <a:t>2010</a:t>
                      </a:r>
                      <a:endParaRPr lang="zh-CN" altLang="en-US" sz="2400" b="0" i="0" u="none" strike="noStrike" kern="1200" dirty="0">
                        <a:solidFill>
                          <a:srgbClr val="000000"/>
                        </a:solidFill>
                        <a:latin typeface="+mn-ea"/>
                        <a:ea typeface="+mn-ea"/>
                        <a:cs typeface="+mn-cs"/>
                      </a:endParaRPr>
                    </a:p>
                  </a:txBody>
                  <a:tcPr anchor="ctr"/>
                </a:tc>
                <a:tc>
                  <a:txBody>
                    <a:bodyPr/>
                    <a:lstStyle/>
                    <a:p>
                      <a:pPr algn="ctr" fontAlgn="ctr"/>
                      <a:r>
                        <a:rPr lang="zh-CN" altLang="en-US" sz="2400" b="0" i="0" u="none" strike="noStrike" dirty="0">
                          <a:solidFill>
                            <a:srgbClr val="000000"/>
                          </a:solidFill>
                          <a:latin typeface="+mn-ea"/>
                          <a:ea typeface="+mn-ea"/>
                        </a:rPr>
                        <a:t>电子信息工程</a:t>
                      </a:r>
                    </a:p>
                  </a:txBody>
                  <a:tcPr marL="9525" marR="9525" marT="9525" marB="0" anchor="ctr"/>
                </a:tc>
                <a:tc>
                  <a:txBody>
                    <a:bodyPr/>
                    <a:lstStyle/>
                    <a:p>
                      <a:pPr marL="0" algn="ctr" defTabSz="914400" rtl="0" eaLnBrk="1" fontAlgn="ctr" latinLnBrk="0" hangingPunct="1"/>
                      <a:r>
                        <a:rPr lang="en-US" altLang="zh-CN" sz="2400" b="0" i="0" u="none" strike="noStrike" kern="1200" dirty="0" smtClean="0">
                          <a:solidFill>
                            <a:srgbClr val="000000"/>
                          </a:solidFill>
                          <a:latin typeface="+mn-ea"/>
                          <a:ea typeface="+mn-ea"/>
                          <a:cs typeface="+mn-cs"/>
                        </a:rPr>
                        <a:t>9</a:t>
                      </a:r>
                      <a:endParaRPr lang="zh-CN" altLang="en-US" sz="2400" b="0" i="0" u="none" strike="noStrike" kern="1200" dirty="0">
                        <a:solidFill>
                          <a:srgbClr val="000000"/>
                        </a:solidFill>
                        <a:latin typeface="+mn-ea"/>
                        <a:ea typeface="+mn-ea"/>
                        <a:cs typeface="+mn-cs"/>
                      </a:endParaRPr>
                    </a:p>
                  </a:txBody>
                  <a:tcPr anchor="ctr"/>
                </a:tc>
              </a:tr>
            </a:tbl>
          </a:graphicData>
        </a:graphic>
      </p:graphicFrame>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08720"/>
            <a:ext cx="8229600" cy="508918"/>
          </a:xfrm>
        </p:spPr>
        <p:txBody>
          <a:bodyPr>
            <a:normAutofit fontScale="90000"/>
          </a:bodyPr>
          <a:lstStyle/>
          <a:p>
            <a:r>
              <a:rPr lang="zh-CN" altLang="en-US" dirty="0" smtClean="0">
                <a:solidFill>
                  <a:srgbClr val="C00000"/>
                </a:solidFill>
              </a:rPr>
              <a:t>教学事务指南</a:t>
            </a:r>
            <a:endParaRPr lang="zh-CN" altLang="en-US" dirty="0">
              <a:solidFill>
                <a:srgbClr val="C00000"/>
              </a:solidFill>
            </a:endParaRPr>
          </a:p>
        </p:txBody>
      </p:sp>
      <p:sp>
        <p:nvSpPr>
          <p:cNvPr id="3" name="内容占位符 2"/>
          <p:cNvSpPr>
            <a:spLocks noGrp="1"/>
          </p:cNvSpPr>
          <p:nvPr>
            <p:ph idx="1"/>
          </p:nvPr>
        </p:nvSpPr>
        <p:spPr/>
        <p:txBody>
          <a:bodyPr>
            <a:normAutofit fontScale="92500" lnSpcReduction="10000"/>
          </a:bodyPr>
          <a:lstStyle/>
          <a:p>
            <a:r>
              <a:rPr lang="zh-CN" altLang="en-US" dirty="0" smtClean="0">
                <a:solidFill>
                  <a:srgbClr val="000066"/>
                </a:solidFill>
              </a:rPr>
              <a:t>学院教务办公室：</a:t>
            </a:r>
            <a:r>
              <a:rPr lang="en-US" altLang="zh-CN" dirty="0" smtClean="0">
                <a:solidFill>
                  <a:srgbClr val="000066"/>
                </a:solidFill>
              </a:rPr>
              <a:t>3-521   </a:t>
            </a:r>
            <a:r>
              <a:rPr lang="zh-CN" altLang="en-US" dirty="0" smtClean="0">
                <a:solidFill>
                  <a:srgbClr val="000066"/>
                </a:solidFill>
              </a:rPr>
              <a:t>高老师、张老师</a:t>
            </a:r>
            <a:endParaRPr lang="en-US" altLang="zh-CN" dirty="0" smtClean="0">
              <a:solidFill>
                <a:srgbClr val="000066"/>
              </a:solidFill>
            </a:endParaRPr>
          </a:p>
          <a:p>
            <a:r>
              <a:rPr lang="zh-CN" altLang="en-US" sz="3000" dirty="0" smtClean="0">
                <a:solidFill>
                  <a:srgbClr val="000066"/>
                </a:solidFill>
              </a:rPr>
              <a:t>要经常查看学院教学信息栏：教三楼</a:t>
            </a:r>
            <a:r>
              <a:rPr lang="en-US" altLang="zh-CN" sz="3000" dirty="0" smtClean="0">
                <a:solidFill>
                  <a:srgbClr val="000066"/>
                </a:solidFill>
              </a:rPr>
              <a:t>5</a:t>
            </a:r>
            <a:r>
              <a:rPr lang="zh-CN" altLang="en-US" sz="3000" dirty="0" smtClean="0">
                <a:solidFill>
                  <a:srgbClr val="000066"/>
                </a:solidFill>
              </a:rPr>
              <a:t>层楼道</a:t>
            </a:r>
            <a:endParaRPr lang="en-US" altLang="zh-CN" sz="3000" dirty="0" smtClean="0">
              <a:solidFill>
                <a:srgbClr val="000066"/>
              </a:solidFill>
            </a:endParaRPr>
          </a:p>
          <a:p>
            <a:r>
              <a:rPr lang="zh-CN" altLang="en-US" dirty="0" smtClean="0">
                <a:solidFill>
                  <a:srgbClr val="000066"/>
                </a:solidFill>
              </a:rPr>
              <a:t>特别注意上网操作的事项：</a:t>
            </a:r>
            <a:endParaRPr lang="en-US" altLang="zh-CN" dirty="0" smtClean="0">
              <a:solidFill>
                <a:srgbClr val="000066"/>
              </a:solidFill>
            </a:endParaRPr>
          </a:p>
          <a:p>
            <a:pPr>
              <a:buNone/>
            </a:pPr>
            <a:r>
              <a:rPr lang="en-US" altLang="zh-CN" dirty="0" smtClean="0">
                <a:solidFill>
                  <a:srgbClr val="000066"/>
                </a:solidFill>
              </a:rPr>
              <a:t>    1.</a:t>
            </a:r>
            <a:r>
              <a:rPr lang="zh-CN" altLang="en-US" dirty="0" smtClean="0">
                <a:solidFill>
                  <a:srgbClr val="000066"/>
                </a:solidFill>
              </a:rPr>
              <a:t>以网上个人课表为准上课</a:t>
            </a:r>
            <a:endParaRPr lang="en-US" altLang="zh-CN" dirty="0" smtClean="0">
              <a:solidFill>
                <a:srgbClr val="000066"/>
              </a:solidFill>
            </a:endParaRPr>
          </a:p>
          <a:p>
            <a:pPr>
              <a:buNone/>
            </a:pPr>
            <a:r>
              <a:rPr lang="en-US" altLang="zh-CN" dirty="0" smtClean="0">
                <a:solidFill>
                  <a:srgbClr val="000066"/>
                </a:solidFill>
              </a:rPr>
              <a:t> </a:t>
            </a:r>
            <a:r>
              <a:rPr lang="en-US" altLang="zh-CN" dirty="0" smtClean="0">
                <a:solidFill>
                  <a:srgbClr val="000066"/>
                </a:solidFill>
              </a:rPr>
              <a:t>   2.</a:t>
            </a:r>
            <a:r>
              <a:rPr lang="zh-CN" altLang="en-US" dirty="0" smtClean="0">
                <a:solidFill>
                  <a:srgbClr val="000066"/>
                </a:solidFill>
              </a:rPr>
              <a:t>期末、补考前在网上查询考试时间、地点（提前结课的除外，单独通知）</a:t>
            </a:r>
            <a:endParaRPr lang="en-US" altLang="zh-CN" dirty="0" smtClean="0">
              <a:solidFill>
                <a:srgbClr val="000066"/>
              </a:solidFill>
            </a:endParaRPr>
          </a:p>
          <a:p>
            <a:pPr>
              <a:buNone/>
            </a:pPr>
            <a:r>
              <a:rPr lang="en-US" altLang="zh-CN" dirty="0" smtClean="0">
                <a:solidFill>
                  <a:srgbClr val="000066"/>
                </a:solidFill>
              </a:rPr>
              <a:t> </a:t>
            </a:r>
            <a:r>
              <a:rPr lang="en-US" altLang="zh-CN" dirty="0" smtClean="0">
                <a:solidFill>
                  <a:srgbClr val="000066"/>
                </a:solidFill>
              </a:rPr>
              <a:t>   3.</a:t>
            </a:r>
            <a:r>
              <a:rPr lang="zh-CN" altLang="en-US" dirty="0" smtClean="0">
                <a:solidFill>
                  <a:srgbClr val="000066"/>
                </a:solidFill>
              </a:rPr>
              <a:t>四六级考试在网上报名，错过不能补报</a:t>
            </a:r>
            <a:endParaRPr lang="en-US" altLang="zh-CN" dirty="0" smtClean="0">
              <a:solidFill>
                <a:srgbClr val="000066"/>
              </a:solidFill>
            </a:endParaRPr>
          </a:p>
          <a:p>
            <a:pPr>
              <a:buNone/>
            </a:pPr>
            <a:r>
              <a:rPr lang="en-US" altLang="zh-CN" dirty="0" smtClean="0">
                <a:solidFill>
                  <a:srgbClr val="000066"/>
                </a:solidFill>
              </a:rPr>
              <a:t> </a:t>
            </a:r>
            <a:r>
              <a:rPr lang="en-US" altLang="zh-CN" dirty="0" smtClean="0">
                <a:solidFill>
                  <a:srgbClr val="000066"/>
                </a:solidFill>
              </a:rPr>
              <a:t>   4.</a:t>
            </a:r>
            <a:r>
              <a:rPr lang="zh-CN" altLang="en-US" dirty="0" smtClean="0">
                <a:solidFill>
                  <a:srgbClr val="000066"/>
                </a:solidFill>
              </a:rPr>
              <a:t>重修、选修课要在网上报名，错过不能补报</a:t>
            </a:r>
            <a:endParaRPr lang="en-US" altLang="zh-CN" dirty="0" smtClean="0">
              <a:solidFill>
                <a:srgbClr val="000066"/>
              </a:solidFill>
            </a:endParaRPr>
          </a:p>
          <a:p>
            <a:pPr>
              <a:buNone/>
            </a:pPr>
            <a:r>
              <a:rPr lang="en-US" altLang="zh-CN" dirty="0" smtClean="0">
                <a:solidFill>
                  <a:srgbClr val="000066"/>
                </a:solidFill>
              </a:rPr>
              <a:t> </a:t>
            </a:r>
            <a:r>
              <a:rPr lang="en-US" altLang="zh-CN" dirty="0" smtClean="0">
                <a:solidFill>
                  <a:srgbClr val="000066"/>
                </a:solidFill>
              </a:rPr>
              <a:t>   5.</a:t>
            </a:r>
            <a:r>
              <a:rPr lang="zh-CN" altLang="en-US" smtClean="0">
                <a:solidFill>
                  <a:srgbClr val="000066"/>
                </a:solidFill>
              </a:rPr>
              <a:t>及时上网查询个人成绩</a:t>
            </a:r>
            <a:endParaRPr lang="zh-CN" altLang="en-US" dirty="0">
              <a:solidFill>
                <a:srgbClr val="000066"/>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第二章  入学与注册</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sp>
        <p:nvSpPr>
          <p:cNvPr id="5" name="TextBox 4"/>
          <p:cNvSpPr txBox="1"/>
          <p:nvPr/>
        </p:nvSpPr>
        <p:spPr>
          <a:xfrm>
            <a:off x="0" y="836712"/>
            <a:ext cx="9144000" cy="523220"/>
          </a:xfrm>
          <a:prstGeom prst="rect">
            <a:avLst/>
          </a:prstGeom>
          <a:noFill/>
        </p:spPr>
        <p:txBody>
          <a:bodyPr wrap="square" rtlCol="0">
            <a:spAutoFit/>
          </a:bodyPr>
          <a:lstStyle/>
          <a:p>
            <a:pPr algn="ctr"/>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第五条  在校生报到注册</a:t>
            </a:r>
            <a:endPar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endParaRPr>
          </a:p>
        </p:txBody>
      </p:sp>
      <p:sp>
        <p:nvSpPr>
          <p:cNvPr id="2" name="TextBox 1"/>
          <p:cNvSpPr txBox="1"/>
          <p:nvPr/>
        </p:nvSpPr>
        <p:spPr>
          <a:xfrm>
            <a:off x="971600" y="2060848"/>
            <a:ext cx="7524836" cy="2215478"/>
          </a:xfrm>
          <a:prstGeom prst="rect">
            <a:avLst/>
          </a:prstGeom>
          <a:noFill/>
        </p:spPr>
        <p:txBody>
          <a:bodyPr wrap="square" rtlCol="0">
            <a:spAutoFit/>
          </a:bodyPr>
          <a:lstStyle/>
          <a:p>
            <a:pPr>
              <a:lnSpc>
                <a:spcPct val="200000"/>
              </a:lnSpc>
            </a:pPr>
            <a:r>
              <a:rPr lang="zh-CN" altLang="zh-CN" sz="3200" b="1" dirty="0">
                <a:solidFill>
                  <a:srgbClr val="FF0000"/>
                </a:solidFill>
                <a:latin typeface="微软雅黑" panose="020B0503020204020204" pitchFamily="34" charset="-122"/>
                <a:ea typeface="微软雅黑" panose="020B0503020204020204" pitchFamily="34" charset="-122"/>
              </a:rPr>
              <a:t>每</a:t>
            </a:r>
            <a:r>
              <a:rPr lang="zh-CN" altLang="zh-CN" sz="2000" b="1" dirty="0">
                <a:solidFill>
                  <a:srgbClr val="0000CC"/>
                </a:solidFill>
                <a:latin typeface="微软雅黑" panose="020B0503020204020204" pitchFamily="34" charset="-122"/>
                <a:ea typeface="微软雅黑" panose="020B0503020204020204" pitchFamily="34" charset="-122"/>
              </a:rPr>
              <a:t>学期开学时，学生本人应按照学校《学生注册工作细则》的规定按期报到、缴纳学费及相关费用，并在学期开学后两周内办理注册手续。</a:t>
            </a:r>
          </a:p>
        </p:txBody>
      </p:sp>
    </p:spTree>
    <p:extLst>
      <p:ext uri="{BB962C8B-B14F-4D97-AF65-F5344CB8AC3E}">
        <p14:creationId xmlns="" xmlns:p14="http://schemas.microsoft.com/office/powerpoint/2010/main" val="397302197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第二章  入学与注册</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sp>
        <p:nvSpPr>
          <p:cNvPr id="5" name="TextBox 4"/>
          <p:cNvSpPr txBox="1"/>
          <p:nvPr/>
        </p:nvSpPr>
        <p:spPr>
          <a:xfrm>
            <a:off x="0" y="836712"/>
            <a:ext cx="9144000" cy="523220"/>
          </a:xfrm>
          <a:prstGeom prst="rect">
            <a:avLst/>
          </a:prstGeom>
          <a:noFill/>
        </p:spPr>
        <p:txBody>
          <a:bodyPr wrap="square" rtlCol="0">
            <a:spAutoFit/>
          </a:bodyPr>
          <a:lstStyle/>
          <a:p>
            <a:pPr algn="ctr"/>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第六条  取消入学资格的特殊规定</a:t>
            </a:r>
            <a:endPar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endParaRPr>
          </a:p>
        </p:txBody>
      </p:sp>
      <p:sp>
        <p:nvSpPr>
          <p:cNvPr id="2" name="TextBox 1"/>
          <p:cNvSpPr txBox="1"/>
          <p:nvPr/>
        </p:nvSpPr>
        <p:spPr>
          <a:xfrm>
            <a:off x="1010155" y="1939134"/>
            <a:ext cx="7524836" cy="3077253"/>
          </a:xfrm>
          <a:prstGeom prst="rect">
            <a:avLst/>
          </a:prstGeom>
          <a:noFill/>
        </p:spPr>
        <p:txBody>
          <a:bodyPr wrap="square" rtlCol="0">
            <a:spAutoFit/>
          </a:bodyPr>
          <a:lstStyle/>
          <a:p>
            <a:pPr>
              <a:lnSpc>
                <a:spcPct val="200000"/>
              </a:lnSpc>
            </a:pPr>
            <a:r>
              <a:rPr lang="zh-CN" altLang="en-US" sz="2000" b="1" dirty="0" smtClean="0">
                <a:solidFill>
                  <a:srgbClr val="0000CC"/>
                </a:solidFill>
                <a:latin typeface="微软雅黑" panose="020B0503020204020204" pitchFamily="34" charset="-122"/>
                <a:ea typeface="微软雅黑" panose="020B0503020204020204" pitchFamily="34" charset="-122"/>
              </a:rPr>
              <a:t>       在</a:t>
            </a:r>
            <a:r>
              <a:rPr lang="zh-CN" altLang="en-US" sz="2000" b="1" dirty="0">
                <a:solidFill>
                  <a:srgbClr val="0000CC"/>
                </a:solidFill>
                <a:latin typeface="微软雅黑" panose="020B0503020204020204" pitchFamily="34" charset="-122"/>
                <a:ea typeface="微软雅黑" panose="020B0503020204020204" pitchFamily="34" charset="-122"/>
              </a:rPr>
              <a:t>国家规定的新生入学资格复查之后，经核查确认属弄虚作假、徇私舞弊取得入学资格者，立即取消其入学资格及以欺骗手段获得的学籍，学生予以退回。学生在学期间的所有资料、文档予以封存。除学校印发的</a:t>
            </a:r>
            <a:r>
              <a:rPr lang="en-US" altLang="zh-CN" sz="2000" b="1" dirty="0">
                <a:solidFill>
                  <a:srgbClr val="0000CC"/>
                </a:solidFill>
                <a:latin typeface="微软雅黑" panose="020B0503020204020204" pitchFamily="34" charset="-122"/>
                <a:ea typeface="微软雅黑" panose="020B0503020204020204" pitchFamily="34" charset="-122"/>
              </a:rPr>
              <a:t>《</a:t>
            </a:r>
            <a:r>
              <a:rPr lang="zh-CN" altLang="en-US" sz="2000" b="1" dirty="0">
                <a:solidFill>
                  <a:srgbClr val="0000CC"/>
                </a:solidFill>
                <a:latin typeface="微软雅黑" panose="020B0503020204020204" pitchFamily="34" charset="-122"/>
                <a:ea typeface="微软雅黑" panose="020B0503020204020204" pitchFamily="34" charset="-122"/>
              </a:rPr>
              <a:t>取消入学资格通知书</a:t>
            </a:r>
            <a:r>
              <a:rPr lang="en-US" altLang="zh-CN" sz="2000" b="1" dirty="0">
                <a:solidFill>
                  <a:srgbClr val="0000CC"/>
                </a:solidFill>
                <a:latin typeface="微软雅黑" panose="020B0503020204020204" pitchFamily="34" charset="-122"/>
                <a:ea typeface="微软雅黑" panose="020B0503020204020204" pitchFamily="34" charset="-122"/>
              </a:rPr>
              <a:t>》</a:t>
            </a:r>
            <a:r>
              <a:rPr lang="zh-CN" altLang="en-US" sz="2000" b="1" dirty="0">
                <a:solidFill>
                  <a:srgbClr val="0000CC"/>
                </a:solidFill>
                <a:latin typeface="微软雅黑" panose="020B0503020204020204" pitchFamily="34" charset="-122"/>
                <a:ea typeface="微软雅黑" panose="020B0503020204020204" pitchFamily="34" charset="-122"/>
              </a:rPr>
              <a:t>外，学校不向其提供其它任何证明材料。</a:t>
            </a:r>
            <a:endParaRPr lang="zh-CN" altLang="zh-CN" sz="2000"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66917160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第三章  学制与修业年限</a:t>
            </a:r>
          </a:p>
        </p:txBody>
      </p:sp>
      <p:sp>
        <p:nvSpPr>
          <p:cNvPr id="5" name="TextBox 4"/>
          <p:cNvSpPr txBox="1"/>
          <p:nvPr/>
        </p:nvSpPr>
        <p:spPr>
          <a:xfrm>
            <a:off x="355766" y="1171567"/>
            <a:ext cx="3131840" cy="461665"/>
          </a:xfrm>
          <a:prstGeom prst="rect">
            <a:avLst/>
          </a:prstGeom>
          <a:noFill/>
        </p:spPr>
        <p:txBody>
          <a:bodyPr wrap="square" rtlCol="0">
            <a:spAutoFit/>
          </a:bodyPr>
          <a:lstStyle/>
          <a:p>
            <a:r>
              <a:rPr lang="zh-CN" alt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方正大黑简体" panose="03000509000000000000" pitchFamily="65" charset="-122"/>
                <a:ea typeface="方正大黑简体" panose="03000509000000000000" pitchFamily="65" charset="-122"/>
              </a:rPr>
              <a:t>第七条  学制</a:t>
            </a:r>
            <a:endParaRPr lang="zh-CN" altLang="zh-CN"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方正大黑简体" panose="03000509000000000000" pitchFamily="65" charset="-122"/>
              <a:ea typeface="方正大黑简体" panose="03000509000000000000" pitchFamily="65" charset="-122"/>
            </a:endParaRPr>
          </a:p>
        </p:txBody>
      </p:sp>
      <p:sp>
        <p:nvSpPr>
          <p:cNvPr id="2" name="TextBox 1"/>
          <p:cNvSpPr txBox="1"/>
          <p:nvPr/>
        </p:nvSpPr>
        <p:spPr>
          <a:xfrm>
            <a:off x="611560" y="1819639"/>
            <a:ext cx="7992888" cy="961289"/>
          </a:xfrm>
          <a:prstGeom prst="rect">
            <a:avLst/>
          </a:prstGeom>
          <a:noFill/>
        </p:spPr>
        <p:txBody>
          <a:bodyPr wrap="square" rtlCol="0">
            <a:spAutoFit/>
          </a:bodyPr>
          <a:lstStyle/>
          <a:p>
            <a:pPr>
              <a:lnSpc>
                <a:spcPct val="150000"/>
              </a:lnSpc>
            </a:pPr>
            <a:r>
              <a:rPr lang="zh-CN" altLang="en-US" sz="2000" b="1" dirty="0">
                <a:solidFill>
                  <a:srgbClr val="0000CC"/>
                </a:solidFill>
                <a:latin typeface="微软雅黑" panose="020B0503020204020204" pitchFamily="34" charset="-122"/>
                <a:ea typeface="微软雅黑" panose="020B0503020204020204" pitchFamily="34" charset="-122"/>
              </a:rPr>
              <a:t> </a:t>
            </a:r>
            <a:r>
              <a:rPr lang="zh-CN" altLang="en-US" sz="2000" b="1" dirty="0" smtClean="0">
                <a:solidFill>
                  <a:srgbClr val="0000CC"/>
                </a:solidFill>
                <a:latin typeface="微软雅黑" panose="020B0503020204020204" pitchFamily="34" charset="-122"/>
                <a:ea typeface="微软雅黑" panose="020B0503020204020204" pitchFamily="34" charset="-122"/>
              </a:rPr>
              <a:t>     学校</a:t>
            </a:r>
            <a:r>
              <a:rPr lang="zh-CN" altLang="en-US" sz="2000" b="1" dirty="0">
                <a:solidFill>
                  <a:srgbClr val="0000CC"/>
                </a:solidFill>
                <a:latin typeface="微软雅黑" panose="020B0503020204020204" pitchFamily="34" charset="-122"/>
                <a:ea typeface="微软雅黑" panose="020B0503020204020204" pitchFamily="34" charset="-122"/>
              </a:rPr>
              <a:t>设置的全日制普通高等教育各本科专业的学制均为</a:t>
            </a:r>
            <a:r>
              <a:rPr lang="en-US" altLang="zh-CN" sz="2000" b="1" dirty="0">
                <a:solidFill>
                  <a:srgbClr val="0000CC"/>
                </a:solidFill>
                <a:latin typeface="微软雅黑" panose="020B0503020204020204" pitchFamily="34" charset="-122"/>
                <a:ea typeface="微软雅黑" panose="020B0503020204020204" pitchFamily="34" charset="-122"/>
              </a:rPr>
              <a:t>4</a:t>
            </a:r>
            <a:r>
              <a:rPr lang="zh-CN" altLang="en-US" sz="2000" b="1" dirty="0">
                <a:solidFill>
                  <a:srgbClr val="0000CC"/>
                </a:solidFill>
                <a:latin typeface="微软雅黑" panose="020B0503020204020204" pitchFamily="34" charset="-122"/>
                <a:ea typeface="微软雅黑" panose="020B0503020204020204" pitchFamily="34" charset="-122"/>
              </a:rPr>
              <a:t>年，学校设置的各高职升本科专业和第二学士学位专业的学制均为</a:t>
            </a:r>
            <a:r>
              <a:rPr lang="en-US" altLang="zh-CN" sz="2000" b="1" dirty="0">
                <a:solidFill>
                  <a:srgbClr val="0000CC"/>
                </a:solidFill>
                <a:latin typeface="微软雅黑" panose="020B0503020204020204" pitchFamily="34" charset="-122"/>
                <a:ea typeface="微软雅黑" panose="020B0503020204020204" pitchFamily="34" charset="-122"/>
              </a:rPr>
              <a:t>2</a:t>
            </a:r>
            <a:r>
              <a:rPr lang="zh-CN" altLang="en-US" sz="2000" b="1" dirty="0">
                <a:solidFill>
                  <a:srgbClr val="0000CC"/>
                </a:solidFill>
                <a:latin typeface="微软雅黑" panose="020B0503020204020204" pitchFamily="34" charset="-122"/>
                <a:ea typeface="微软雅黑" panose="020B0503020204020204" pitchFamily="34" charset="-122"/>
              </a:rPr>
              <a:t>年。</a:t>
            </a:r>
            <a:endParaRPr lang="zh-CN" altLang="zh-CN" sz="2000" b="1" dirty="0">
              <a:solidFill>
                <a:srgbClr val="0000CC"/>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355766" y="3327399"/>
            <a:ext cx="3131840" cy="461665"/>
          </a:xfrm>
          <a:prstGeom prst="rect">
            <a:avLst/>
          </a:prstGeom>
          <a:noFill/>
        </p:spPr>
        <p:txBody>
          <a:bodyPr wrap="square" rtlCol="0">
            <a:spAutoFit/>
          </a:bodyPr>
          <a:lstStyle/>
          <a:p>
            <a:r>
              <a:rPr lang="zh-CN" alt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方正大黑简体" panose="03000509000000000000" pitchFamily="65" charset="-122"/>
                <a:ea typeface="方正大黑简体" panose="03000509000000000000" pitchFamily="65" charset="-122"/>
              </a:rPr>
              <a:t>第八条  修业年限</a:t>
            </a:r>
            <a:endParaRPr lang="zh-CN" altLang="zh-CN"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方正大黑简体" panose="03000509000000000000" pitchFamily="65" charset="-122"/>
              <a:ea typeface="方正大黑简体" panose="03000509000000000000" pitchFamily="65" charset="-122"/>
            </a:endParaRPr>
          </a:p>
        </p:txBody>
      </p:sp>
      <p:sp>
        <p:nvSpPr>
          <p:cNvPr id="7" name="TextBox 6"/>
          <p:cNvSpPr txBox="1"/>
          <p:nvPr/>
        </p:nvSpPr>
        <p:spPr>
          <a:xfrm>
            <a:off x="631068" y="4006597"/>
            <a:ext cx="7992888" cy="1884618"/>
          </a:xfrm>
          <a:prstGeom prst="rect">
            <a:avLst/>
          </a:prstGeom>
          <a:noFill/>
        </p:spPr>
        <p:txBody>
          <a:bodyPr wrap="square" rtlCol="0">
            <a:spAutoFit/>
          </a:bodyPr>
          <a:lstStyle/>
          <a:p>
            <a:pPr>
              <a:lnSpc>
                <a:spcPct val="150000"/>
              </a:lnSpc>
            </a:pPr>
            <a:r>
              <a:rPr lang="zh-CN" altLang="en-US" sz="2000" b="1" dirty="0" smtClean="0">
                <a:solidFill>
                  <a:srgbClr val="0000CC"/>
                </a:solidFill>
                <a:latin typeface="微软雅黑" panose="020B0503020204020204" pitchFamily="34" charset="-122"/>
                <a:ea typeface="微软雅黑" panose="020B0503020204020204" pitchFamily="34" charset="-122"/>
              </a:rPr>
              <a:t>       修业</a:t>
            </a:r>
            <a:r>
              <a:rPr lang="zh-CN" altLang="en-US" sz="2000" b="1" dirty="0">
                <a:solidFill>
                  <a:srgbClr val="0000CC"/>
                </a:solidFill>
                <a:latin typeface="微软雅黑" panose="020B0503020204020204" pitchFamily="34" charset="-122"/>
                <a:ea typeface="微软雅黑" panose="020B0503020204020204" pitchFamily="34" charset="-122"/>
              </a:rPr>
              <a:t>年限是对学生从入学取得学籍到完成学业的年限规定。学校实行弹性修业年限。全日制普通高等教育本科各专业学生的修业年限为</a:t>
            </a:r>
            <a:r>
              <a:rPr lang="en-US" altLang="zh-CN" sz="2000" b="1" dirty="0">
                <a:solidFill>
                  <a:srgbClr val="0000CC"/>
                </a:solidFill>
                <a:latin typeface="微软雅黑" panose="020B0503020204020204" pitchFamily="34" charset="-122"/>
                <a:ea typeface="微软雅黑" panose="020B0503020204020204" pitchFamily="34" charset="-122"/>
              </a:rPr>
              <a:t>3</a:t>
            </a:r>
            <a:r>
              <a:rPr lang="zh-CN" altLang="en-US" sz="2000" b="1" dirty="0">
                <a:solidFill>
                  <a:srgbClr val="0000CC"/>
                </a:solidFill>
                <a:latin typeface="微软雅黑" panose="020B0503020204020204" pitchFamily="34" charset="-122"/>
                <a:ea typeface="微软雅黑" panose="020B0503020204020204" pitchFamily="34" charset="-122"/>
              </a:rPr>
              <a:t>年至</a:t>
            </a:r>
            <a:r>
              <a:rPr lang="en-US" altLang="zh-CN" sz="2000" b="1" dirty="0">
                <a:solidFill>
                  <a:srgbClr val="0000CC"/>
                </a:solidFill>
                <a:latin typeface="微软雅黑" panose="020B0503020204020204" pitchFamily="34" charset="-122"/>
                <a:ea typeface="微软雅黑" panose="020B0503020204020204" pitchFamily="34" charset="-122"/>
              </a:rPr>
              <a:t>6</a:t>
            </a:r>
            <a:r>
              <a:rPr lang="zh-CN" altLang="en-US" sz="2000" b="1" dirty="0">
                <a:solidFill>
                  <a:srgbClr val="0000CC"/>
                </a:solidFill>
                <a:latin typeface="微软雅黑" panose="020B0503020204020204" pitchFamily="34" charset="-122"/>
                <a:ea typeface="微软雅黑" panose="020B0503020204020204" pitchFamily="34" charset="-122"/>
              </a:rPr>
              <a:t>年，高职升本科和第二学士学位各专业学生的修业年限为</a:t>
            </a:r>
            <a:r>
              <a:rPr lang="en-US" altLang="zh-CN" sz="2000" b="1" dirty="0">
                <a:solidFill>
                  <a:srgbClr val="0000CC"/>
                </a:solidFill>
                <a:latin typeface="微软雅黑" panose="020B0503020204020204" pitchFamily="34" charset="-122"/>
                <a:ea typeface="微软雅黑" panose="020B0503020204020204" pitchFamily="34" charset="-122"/>
              </a:rPr>
              <a:t>2</a:t>
            </a:r>
            <a:r>
              <a:rPr lang="zh-CN" altLang="en-US" sz="2000" b="1" dirty="0">
                <a:solidFill>
                  <a:srgbClr val="0000CC"/>
                </a:solidFill>
                <a:latin typeface="微软雅黑" panose="020B0503020204020204" pitchFamily="34" charset="-122"/>
                <a:ea typeface="微软雅黑" panose="020B0503020204020204" pitchFamily="34" charset="-122"/>
              </a:rPr>
              <a:t>年至</a:t>
            </a:r>
            <a:r>
              <a:rPr lang="en-US" altLang="zh-CN" sz="2000" b="1" dirty="0">
                <a:solidFill>
                  <a:srgbClr val="0000CC"/>
                </a:solidFill>
                <a:latin typeface="微软雅黑" panose="020B0503020204020204" pitchFamily="34" charset="-122"/>
                <a:ea typeface="微软雅黑" panose="020B0503020204020204" pitchFamily="34" charset="-122"/>
              </a:rPr>
              <a:t>3</a:t>
            </a:r>
            <a:r>
              <a:rPr lang="zh-CN" altLang="en-US" sz="2000" b="1" dirty="0">
                <a:solidFill>
                  <a:srgbClr val="0000CC"/>
                </a:solidFill>
                <a:latin typeface="微软雅黑" panose="020B0503020204020204" pitchFamily="34" charset="-122"/>
                <a:ea typeface="微软雅黑" panose="020B0503020204020204" pitchFamily="34" charset="-122"/>
              </a:rPr>
              <a:t>年。</a:t>
            </a:r>
            <a:endParaRPr lang="zh-CN" altLang="zh-CN" sz="2000"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7562908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3384376" cy="461665"/>
          </a:xfrm>
          <a:prstGeom prst="rect">
            <a:avLst/>
          </a:prstGeom>
          <a:noFill/>
        </p:spPr>
        <p:txBody>
          <a:bodyPr wrap="square" rtlCol="0">
            <a:spAutoFit/>
          </a:bodyPr>
          <a:lstStyle/>
          <a:p>
            <a:r>
              <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第九条  课程</a:t>
            </a:r>
            <a:r>
              <a:rPr lang="zh-CN" altLang="zh-CN"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分类</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grpSp>
        <p:nvGrpSpPr>
          <p:cNvPr id="53" name="组合 52"/>
          <p:cNvGrpSpPr/>
          <p:nvPr/>
        </p:nvGrpSpPr>
        <p:grpSpPr>
          <a:xfrm>
            <a:off x="483107" y="1765801"/>
            <a:ext cx="2452688" cy="4392487"/>
            <a:chOff x="483107" y="1765801"/>
            <a:chExt cx="2452688" cy="4392487"/>
          </a:xfrm>
        </p:grpSpPr>
        <p:sp>
          <p:nvSpPr>
            <p:cNvPr id="24" name="Rectangle 23"/>
            <p:cNvSpPr>
              <a:spLocks noChangeArrowheads="1"/>
            </p:cNvSpPr>
            <p:nvPr/>
          </p:nvSpPr>
          <p:spPr bwMode="gray">
            <a:xfrm>
              <a:off x="506920" y="2389687"/>
              <a:ext cx="2428875" cy="3768601"/>
            </a:xfrm>
            <a:prstGeom prst="rect">
              <a:avLst/>
            </a:prstGeom>
            <a:solidFill>
              <a:schemeClr val="bg1">
                <a:alpha val="70000"/>
              </a:schemeClr>
            </a:solidFill>
            <a:ln w="12700" algn="ctr">
              <a:solidFill>
                <a:srgbClr val="92D050"/>
              </a:solidFill>
              <a:miter lim="800000"/>
              <a:headEnd/>
              <a:tailEnd/>
            </a:ln>
            <a:effectLst/>
          </p:spPr>
          <p:txBody>
            <a:bodyPr wrap="none" anchor="ctr"/>
            <a:lstStyle/>
            <a:p>
              <a:pPr>
                <a:defRPr/>
              </a:pPr>
              <a:endParaRPr lang="zh-CN" altLang="en-US"/>
            </a:p>
          </p:txBody>
        </p:sp>
        <p:grpSp>
          <p:nvGrpSpPr>
            <p:cNvPr id="25" name="Group 64"/>
            <p:cNvGrpSpPr>
              <a:grpSpLocks/>
            </p:cNvGrpSpPr>
            <p:nvPr/>
          </p:nvGrpSpPr>
          <p:grpSpPr bwMode="auto">
            <a:xfrm>
              <a:off x="483107" y="1765801"/>
              <a:ext cx="2448403" cy="611312"/>
              <a:chOff x="3107" y="799"/>
              <a:chExt cx="1542" cy="385"/>
            </a:xfrm>
          </p:grpSpPr>
          <p:sp>
            <p:nvSpPr>
              <p:cNvPr id="27" name="AutoShape 277"/>
              <p:cNvSpPr>
                <a:spLocks noChangeArrowheads="1"/>
              </p:cNvSpPr>
              <p:nvPr/>
            </p:nvSpPr>
            <p:spPr bwMode="auto">
              <a:xfrm>
                <a:off x="3141" y="833"/>
                <a:ext cx="1474" cy="318"/>
              </a:xfrm>
              <a:prstGeom prst="roundRect">
                <a:avLst>
                  <a:gd name="adj" fmla="val 9028"/>
                </a:avLst>
              </a:prstGeom>
              <a:gradFill rotWithShape="0">
                <a:gsLst>
                  <a:gs pos="0">
                    <a:srgbClr val="92D050"/>
                  </a:gs>
                  <a:gs pos="100000">
                    <a:srgbClr val="293F11"/>
                  </a:gs>
                </a:gsLst>
                <a:lin ang="5400000" scaled="1"/>
              </a:gradFill>
              <a:ln>
                <a:noFill/>
              </a:ln>
              <a:extLst>
                <a:ext uri="{91240B29-F687-4F45-9708-019B960494DF}">
                  <a14:hiddenLine xmlns="" xmlns:a14="http://schemas.microsoft.com/office/drawing/2010/main" w="9525" algn="ctr">
                    <a:solidFill>
                      <a:srgbClr val="000000"/>
                    </a:solidFill>
                    <a:round/>
                    <a:headEnd/>
                    <a:tailEnd/>
                  </a14:hiddenLine>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28" name="AutoShape 278"/>
              <p:cNvSpPr>
                <a:spLocks noChangeArrowheads="1"/>
              </p:cNvSpPr>
              <p:nvPr/>
            </p:nvSpPr>
            <p:spPr bwMode="auto">
              <a:xfrm>
                <a:off x="3160" y="842"/>
                <a:ext cx="1436" cy="136"/>
              </a:xfrm>
              <a:prstGeom prst="roundRect">
                <a:avLst>
                  <a:gd name="adj" fmla="val 13880"/>
                </a:avLst>
              </a:prstGeom>
              <a:gradFill rotWithShape="0">
                <a:gsLst>
                  <a:gs pos="0">
                    <a:schemeClr val="bg1">
                      <a:alpha val="59998"/>
                    </a:schemeClr>
                  </a:gs>
                  <a:gs pos="100000">
                    <a:schemeClr val="tx2">
                      <a:alpha val="0"/>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29" name="Rectangle 290"/>
              <p:cNvSpPr>
                <a:spLocks noChangeArrowheads="1"/>
              </p:cNvSpPr>
              <p:nvPr/>
            </p:nvSpPr>
            <p:spPr bwMode="auto">
              <a:xfrm>
                <a:off x="3446" y="893"/>
                <a:ext cx="0" cy="1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spAutoFit/>
              </a:bodyPr>
              <a:lstStyle/>
              <a:p>
                <a:pPr algn="ctr"/>
                <a:endParaRPr lang="zh-CN" altLang="en-US">
                  <a:solidFill>
                    <a:schemeClr val="bg1"/>
                  </a:solidFill>
                  <a:ea typeface="微软雅黑" pitchFamily="34" charset="-122"/>
                </a:endParaRPr>
              </a:p>
            </p:txBody>
          </p:sp>
          <p:sp>
            <p:nvSpPr>
              <p:cNvPr id="30" name="AutoShape 277"/>
              <p:cNvSpPr>
                <a:spLocks noChangeArrowheads="1"/>
              </p:cNvSpPr>
              <p:nvPr/>
            </p:nvSpPr>
            <p:spPr bwMode="auto">
              <a:xfrm>
                <a:off x="3107" y="799"/>
                <a:ext cx="1542" cy="385"/>
              </a:xfrm>
              <a:prstGeom prst="roundRect">
                <a:avLst>
                  <a:gd name="adj" fmla="val 9028"/>
                </a:avLst>
              </a:prstGeom>
              <a:noFill/>
              <a:ln w="12700" algn="ctr">
                <a:solidFill>
                  <a:srgbClr val="92D05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sp>
        <p:nvSpPr>
          <p:cNvPr id="26" name="TextBox 28"/>
          <p:cNvSpPr txBox="1">
            <a:spLocks noChangeArrowheads="1"/>
          </p:cNvSpPr>
          <p:nvPr/>
        </p:nvSpPr>
        <p:spPr bwMode="auto">
          <a:xfrm>
            <a:off x="626011" y="2917929"/>
            <a:ext cx="2286463" cy="26395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400" b="1" dirty="0">
                <a:solidFill>
                  <a:srgbClr val="0000CC"/>
                </a:solidFill>
                <a:latin typeface="微软雅黑" pitchFamily="34" charset="-122"/>
                <a:ea typeface="微软雅黑" pitchFamily="34" charset="-122"/>
              </a:rPr>
              <a:t>是学校根据专业培养目标的要求，在培养计划中规定学生必须修读的课程，其中包括学生必须修读的公共基础课以及规定各专业的学生必须修读的专业基础课和专业课（含专业限选课）。</a:t>
            </a:r>
          </a:p>
        </p:txBody>
      </p:sp>
      <p:grpSp>
        <p:nvGrpSpPr>
          <p:cNvPr id="54" name="组合 53"/>
          <p:cNvGrpSpPr/>
          <p:nvPr/>
        </p:nvGrpSpPr>
        <p:grpSpPr>
          <a:xfrm>
            <a:off x="3453356" y="1765801"/>
            <a:ext cx="2447925" cy="4392487"/>
            <a:chOff x="3453356" y="1765801"/>
            <a:chExt cx="2447925" cy="4392487"/>
          </a:xfrm>
        </p:grpSpPr>
        <p:grpSp>
          <p:nvGrpSpPr>
            <p:cNvPr id="32" name="Group 62"/>
            <p:cNvGrpSpPr>
              <a:grpSpLocks/>
            </p:cNvGrpSpPr>
            <p:nvPr/>
          </p:nvGrpSpPr>
          <p:grpSpPr bwMode="auto">
            <a:xfrm>
              <a:off x="3453356" y="1765801"/>
              <a:ext cx="2447925" cy="611243"/>
              <a:chOff x="3708" y="1775"/>
              <a:chExt cx="1542" cy="385"/>
            </a:xfrm>
          </p:grpSpPr>
          <p:sp>
            <p:nvSpPr>
              <p:cNvPr id="35"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a:noFill/>
              </a:ln>
              <a:extLst>
                <a:ext uri="{91240B29-F687-4F45-9708-019B960494DF}">
                  <a14:hiddenLine xmlns="" xmlns:a14="http://schemas.microsoft.com/office/drawing/2010/main" w="9525" algn="ctr">
                    <a:solidFill>
                      <a:srgbClr val="000000"/>
                    </a:solidFill>
                    <a:round/>
                    <a:headEnd/>
                    <a:tailEnd/>
                  </a14:hiddenLine>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36"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8"/>
                    </a:schemeClr>
                  </a:gs>
                  <a:gs pos="100000">
                    <a:schemeClr val="tx2">
                      <a:alpha val="0"/>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37" name="Rectangle 290"/>
              <p:cNvSpPr>
                <a:spLocks noChangeArrowheads="1"/>
              </p:cNvSpPr>
              <p:nvPr/>
            </p:nvSpPr>
            <p:spPr bwMode="auto">
              <a:xfrm>
                <a:off x="4047" y="1869"/>
                <a:ext cx="0" cy="1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spAutoFit/>
              </a:bodyPr>
              <a:lstStyle/>
              <a:p>
                <a:pPr algn="ctr"/>
                <a:endParaRPr lang="zh-CN" altLang="en-US">
                  <a:solidFill>
                    <a:schemeClr val="bg1"/>
                  </a:solidFill>
                  <a:ea typeface="微软雅黑" pitchFamily="34" charset="-122"/>
                </a:endParaRPr>
              </a:p>
            </p:txBody>
          </p:sp>
          <p:sp>
            <p:nvSpPr>
              <p:cNvPr id="38"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sp>
          <p:nvSpPr>
            <p:cNvPr id="33" name="Rectangle 23"/>
            <p:cNvSpPr>
              <a:spLocks noChangeArrowheads="1"/>
            </p:cNvSpPr>
            <p:nvPr/>
          </p:nvSpPr>
          <p:spPr bwMode="gray">
            <a:xfrm>
              <a:off x="3470819" y="2376988"/>
              <a:ext cx="2400300" cy="3781300"/>
            </a:xfrm>
            <a:prstGeom prst="rect">
              <a:avLst/>
            </a:prstGeom>
            <a:solidFill>
              <a:schemeClr val="bg1">
                <a:alpha val="70000"/>
              </a:schemeClr>
            </a:solidFill>
            <a:ln w="12700" algn="ctr">
              <a:solidFill>
                <a:srgbClr val="00B0F0"/>
              </a:solidFill>
              <a:miter lim="800000"/>
              <a:headEnd/>
              <a:tailEnd/>
            </a:ln>
            <a:effectLst/>
          </p:spPr>
          <p:txBody>
            <a:bodyPr wrap="none" anchor="ctr"/>
            <a:lstStyle/>
            <a:p>
              <a:pPr>
                <a:defRPr/>
              </a:pPr>
              <a:endParaRPr lang="zh-CN" altLang="en-US"/>
            </a:p>
          </p:txBody>
        </p:sp>
      </p:grpSp>
      <p:sp>
        <p:nvSpPr>
          <p:cNvPr id="34" name="TextBox 29"/>
          <p:cNvSpPr txBox="1">
            <a:spLocks noChangeArrowheads="1"/>
          </p:cNvSpPr>
          <p:nvPr/>
        </p:nvSpPr>
        <p:spPr bwMode="auto">
          <a:xfrm>
            <a:off x="3543827" y="2905782"/>
            <a:ext cx="2357454" cy="23164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400" b="1" dirty="0">
                <a:solidFill>
                  <a:srgbClr val="0000CC"/>
                </a:solidFill>
                <a:latin typeface="微软雅黑" pitchFamily="34" charset="-122"/>
                <a:ea typeface="微软雅黑" pitchFamily="34" charset="-122"/>
              </a:rPr>
              <a:t>是学校为改善学生知识结构、拓宽知识面、加强文化素质教育而开设的理工、人文社科、经济管理、外语等全校性公共任选课和专业任选课。学生可根据学校有关规定和本人意愿选修。</a:t>
            </a:r>
          </a:p>
        </p:txBody>
      </p:sp>
      <p:grpSp>
        <p:nvGrpSpPr>
          <p:cNvPr id="55" name="组合 54"/>
          <p:cNvGrpSpPr/>
          <p:nvPr/>
        </p:nvGrpSpPr>
        <p:grpSpPr>
          <a:xfrm>
            <a:off x="6418843" y="1765801"/>
            <a:ext cx="2452688" cy="4392488"/>
            <a:chOff x="6418843" y="1765801"/>
            <a:chExt cx="2452688" cy="4392488"/>
          </a:xfrm>
        </p:grpSpPr>
        <p:sp>
          <p:nvSpPr>
            <p:cNvPr id="40" name="Rectangle 23"/>
            <p:cNvSpPr>
              <a:spLocks noChangeArrowheads="1"/>
            </p:cNvSpPr>
            <p:nvPr/>
          </p:nvSpPr>
          <p:spPr bwMode="gray">
            <a:xfrm>
              <a:off x="6442656" y="2389688"/>
              <a:ext cx="2428875" cy="3768601"/>
            </a:xfrm>
            <a:prstGeom prst="rect">
              <a:avLst/>
            </a:prstGeom>
            <a:solidFill>
              <a:schemeClr val="bg1">
                <a:alpha val="70000"/>
              </a:schemeClr>
            </a:solidFill>
            <a:ln w="12700" algn="ctr">
              <a:solidFill>
                <a:srgbClr val="92D050"/>
              </a:solidFill>
              <a:miter lim="800000"/>
              <a:headEnd/>
              <a:tailEnd/>
            </a:ln>
            <a:effectLst/>
          </p:spPr>
          <p:txBody>
            <a:bodyPr wrap="none" anchor="ctr"/>
            <a:lstStyle/>
            <a:p>
              <a:pPr>
                <a:defRPr/>
              </a:pPr>
              <a:endParaRPr lang="zh-CN" altLang="en-US"/>
            </a:p>
          </p:txBody>
        </p:sp>
        <p:grpSp>
          <p:nvGrpSpPr>
            <p:cNvPr id="41" name="Group 64"/>
            <p:cNvGrpSpPr>
              <a:grpSpLocks/>
            </p:cNvGrpSpPr>
            <p:nvPr/>
          </p:nvGrpSpPr>
          <p:grpSpPr bwMode="auto">
            <a:xfrm>
              <a:off x="6418843" y="1765801"/>
              <a:ext cx="2448403" cy="611312"/>
              <a:chOff x="3107" y="799"/>
              <a:chExt cx="1542" cy="385"/>
            </a:xfrm>
          </p:grpSpPr>
          <p:sp>
            <p:nvSpPr>
              <p:cNvPr id="43" name="AutoShape 277"/>
              <p:cNvSpPr>
                <a:spLocks noChangeArrowheads="1"/>
              </p:cNvSpPr>
              <p:nvPr/>
            </p:nvSpPr>
            <p:spPr bwMode="auto">
              <a:xfrm>
                <a:off x="3141" y="833"/>
                <a:ext cx="1474" cy="318"/>
              </a:xfrm>
              <a:prstGeom prst="roundRect">
                <a:avLst>
                  <a:gd name="adj" fmla="val 9028"/>
                </a:avLst>
              </a:prstGeom>
              <a:gradFill rotWithShape="0">
                <a:gsLst>
                  <a:gs pos="0">
                    <a:srgbClr val="92D050"/>
                  </a:gs>
                  <a:gs pos="100000">
                    <a:srgbClr val="293F11"/>
                  </a:gs>
                </a:gsLst>
                <a:lin ang="5400000" scaled="1"/>
              </a:gradFill>
              <a:ln>
                <a:noFill/>
              </a:ln>
              <a:extLst>
                <a:ext uri="{91240B29-F687-4F45-9708-019B960494DF}">
                  <a14:hiddenLine xmlns="" xmlns:a14="http://schemas.microsoft.com/office/drawing/2010/main" w="9525" algn="ctr">
                    <a:solidFill>
                      <a:srgbClr val="000000"/>
                    </a:solidFill>
                    <a:round/>
                    <a:headEnd/>
                    <a:tailEnd/>
                  </a14:hiddenLine>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44" name="AutoShape 278"/>
              <p:cNvSpPr>
                <a:spLocks noChangeArrowheads="1"/>
              </p:cNvSpPr>
              <p:nvPr/>
            </p:nvSpPr>
            <p:spPr bwMode="auto">
              <a:xfrm>
                <a:off x="3160" y="842"/>
                <a:ext cx="1436" cy="136"/>
              </a:xfrm>
              <a:prstGeom prst="roundRect">
                <a:avLst>
                  <a:gd name="adj" fmla="val 13880"/>
                </a:avLst>
              </a:prstGeom>
              <a:gradFill rotWithShape="0">
                <a:gsLst>
                  <a:gs pos="0">
                    <a:schemeClr val="bg1">
                      <a:alpha val="59998"/>
                    </a:schemeClr>
                  </a:gs>
                  <a:gs pos="100000">
                    <a:schemeClr val="tx2">
                      <a:alpha val="0"/>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45" name="Rectangle 290"/>
              <p:cNvSpPr>
                <a:spLocks noChangeArrowheads="1"/>
              </p:cNvSpPr>
              <p:nvPr/>
            </p:nvSpPr>
            <p:spPr bwMode="auto">
              <a:xfrm>
                <a:off x="3446" y="893"/>
                <a:ext cx="0" cy="1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spAutoFit/>
              </a:bodyPr>
              <a:lstStyle/>
              <a:p>
                <a:pPr algn="ctr"/>
                <a:endParaRPr lang="zh-CN" altLang="en-US">
                  <a:solidFill>
                    <a:schemeClr val="bg1"/>
                  </a:solidFill>
                  <a:ea typeface="微软雅黑" pitchFamily="34" charset="-122"/>
                </a:endParaRPr>
              </a:p>
            </p:txBody>
          </p:sp>
          <p:sp>
            <p:nvSpPr>
              <p:cNvPr id="46" name="AutoShape 277"/>
              <p:cNvSpPr>
                <a:spLocks noChangeArrowheads="1"/>
              </p:cNvSpPr>
              <p:nvPr/>
            </p:nvSpPr>
            <p:spPr bwMode="auto">
              <a:xfrm>
                <a:off x="3107" y="799"/>
                <a:ext cx="1542" cy="385"/>
              </a:xfrm>
              <a:prstGeom prst="roundRect">
                <a:avLst>
                  <a:gd name="adj" fmla="val 9028"/>
                </a:avLst>
              </a:prstGeom>
              <a:noFill/>
              <a:ln w="12700" algn="ctr">
                <a:solidFill>
                  <a:srgbClr val="92D05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sp>
        <p:nvSpPr>
          <p:cNvPr id="42" name="TextBox 28"/>
          <p:cNvSpPr txBox="1">
            <a:spLocks noChangeArrowheads="1"/>
          </p:cNvSpPr>
          <p:nvPr/>
        </p:nvSpPr>
        <p:spPr bwMode="auto">
          <a:xfrm>
            <a:off x="6550458" y="2468043"/>
            <a:ext cx="2286463" cy="36090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400" b="1" dirty="0">
                <a:solidFill>
                  <a:srgbClr val="0000CC"/>
                </a:solidFill>
                <a:latin typeface="微软雅黑" pitchFamily="34" charset="-122"/>
                <a:ea typeface="微软雅黑" pitchFamily="34" charset="-122"/>
              </a:rPr>
              <a:t>是学校为培养学生运用理论知识解决实际问题的能力，促进理论与实践相结合，强化应用能力与社会实践能力，培养创新意识，实现应用型人才培养目标而设置的独立教学环节，包括独立设置的实验课、课程设计、各类实习、社会实践、毕业设计（论文）以及公益劳动、军训等。</a:t>
            </a:r>
          </a:p>
        </p:txBody>
      </p:sp>
      <p:sp>
        <p:nvSpPr>
          <p:cNvPr id="47" name="TextBox 46"/>
          <p:cNvSpPr txBox="1"/>
          <p:nvPr/>
        </p:nvSpPr>
        <p:spPr>
          <a:xfrm>
            <a:off x="614722" y="1858595"/>
            <a:ext cx="2221345" cy="400110"/>
          </a:xfrm>
          <a:prstGeom prst="rect">
            <a:avLst/>
          </a:prstGeom>
          <a:noFill/>
        </p:spPr>
        <p:txBody>
          <a:bodyPr wrap="square" rtlCol="0">
            <a:spAutoFit/>
          </a:bodyPr>
          <a:lstStyle/>
          <a:p>
            <a:pPr algn="ctr">
              <a:lnSpc>
                <a:spcPts val="2400"/>
              </a:lnSpc>
            </a:pPr>
            <a:r>
              <a:rPr lang="zh-CN" altLang="zh-CN" sz="2000" b="1" dirty="0">
                <a:solidFill>
                  <a:schemeClr val="bg1"/>
                </a:solidFill>
                <a:latin typeface="微软雅黑" pitchFamily="34" charset="-122"/>
                <a:ea typeface="微软雅黑" pitchFamily="34" charset="-122"/>
              </a:rPr>
              <a:t>必修课</a:t>
            </a:r>
            <a:endParaRPr lang="zh-CN" altLang="en-US" sz="2000" b="1" dirty="0">
              <a:solidFill>
                <a:schemeClr val="bg1"/>
              </a:solidFill>
              <a:latin typeface="微软雅黑" pitchFamily="34" charset="-122"/>
              <a:ea typeface="微软雅黑" pitchFamily="34" charset="-122"/>
            </a:endParaRPr>
          </a:p>
        </p:txBody>
      </p:sp>
      <p:sp>
        <p:nvSpPr>
          <p:cNvPr id="48" name="TextBox 47"/>
          <p:cNvSpPr txBox="1"/>
          <p:nvPr/>
        </p:nvSpPr>
        <p:spPr>
          <a:xfrm>
            <a:off x="3543827" y="1858595"/>
            <a:ext cx="2221345" cy="400110"/>
          </a:xfrm>
          <a:prstGeom prst="rect">
            <a:avLst/>
          </a:prstGeom>
          <a:noFill/>
        </p:spPr>
        <p:txBody>
          <a:bodyPr wrap="square" rtlCol="0">
            <a:spAutoFit/>
          </a:bodyPr>
          <a:lstStyle/>
          <a:p>
            <a:pPr algn="ctr">
              <a:lnSpc>
                <a:spcPts val="2400"/>
              </a:lnSpc>
            </a:pPr>
            <a:r>
              <a:rPr lang="zh-CN" altLang="en-US" sz="2000" b="1" dirty="0">
                <a:solidFill>
                  <a:schemeClr val="bg1"/>
                </a:solidFill>
                <a:latin typeface="微软雅黑" pitchFamily="34" charset="-122"/>
                <a:ea typeface="微软雅黑" pitchFamily="34" charset="-122"/>
              </a:rPr>
              <a:t>选修课</a:t>
            </a:r>
          </a:p>
        </p:txBody>
      </p:sp>
      <p:sp>
        <p:nvSpPr>
          <p:cNvPr id="49" name="TextBox 48"/>
          <p:cNvSpPr txBox="1"/>
          <p:nvPr/>
        </p:nvSpPr>
        <p:spPr>
          <a:xfrm>
            <a:off x="6521082" y="1871367"/>
            <a:ext cx="2221345" cy="400110"/>
          </a:xfrm>
          <a:prstGeom prst="rect">
            <a:avLst/>
          </a:prstGeom>
          <a:noFill/>
        </p:spPr>
        <p:txBody>
          <a:bodyPr wrap="square" rtlCol="0">
            <a:spAutoFit/>
          </a:bodyPr>
          <a:lstStyle/>
          <a:p>
            <a:pPr algn="ctr">
              <a:lnSpc>
                <a:spcPts val="2400"/>
              </a:lnSpc>
            </a:pPr>
            <a:r>
              <a:rPr lang="zh-CN" altLang="en-US" sz="2000" b="1" dirty="0">
                <a:solidFill>
                  <a:schemeClr val="bg1"/>
                </a:solidFill>
                <a:latin typeface="微软雅黑" pitchFamily="34" charset="-122"/>
                <a:ea typeface="微软雅黑" pitchFamily="34" charset="-122"/>
              </a:rPr>
              <a:t>独立实践教学环节</a:t>
            </a:r>
          </a:p>
        </p:txBody>
      </p:sp>
    </p:spTree>
    <p:extLst>
      <p:ext uri="{BB962C8B-B14F-4D97-AF65-F5344CB8AC3E}">
        <p14:creationId xmlns="" xmlns:p14="http://schemas.microsoft.com/office/powerpoint/2010/main" val="2925586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barn(inVertical)">
                                      <p:cBhvr>
                                        <p:cTn id="19" dur="500"/>
                                        <p:tgtEl>
                                          <p:spTgt spid="53"/>
                                        </p:tgtEl>
                                      </p:cBhvr>
                                    </p:animEffect>
                                  </p:childTnLst>
                                </p:cTn>
                              </p:par>
                              <p:par>
                                <p:cTn id="20" presetID="16" presetClass="entr" presetSubtype="21" fill="hold" nodeType="with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barn(inVertical)">
                                      <p:cBhvr>
                                        <p:cTn id="22" dur="500"/>
                                        <p:tgtEl>
                                          <p:spTgt spid="54"/>
                                        </p:tgtEl>
                                      </p:cBhvr>
                                    </p:animEffect>
                                  </p:childTnLst>
                                </p:cTn>
                              </p:par>
                              <p:par>
                                <p:cTn id="23" presetID="16" presetClass="entr" presetSubtype="21"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barn(inVertical)">
                                      <p:cBhvr>
                                        <p:cTn id="25" dur="500"/>
                                        <p:tgtEl>
                                          <p:spTgt spid="55"/>
                                        </p:tgtEl>
                                      </p:cBhvr>
                                    </p:animEffect>
                                  </p:childTnLst>
                                </p:cTn>
                              </p:par>
                            </p:childTnLst>
                          </p:cTn>
                        </p:par>
                        <p:par>
                          <p:cTn id="26" fill="hold">
                            <p:stCondLst>
                              <p:cond delay="500"/>
                            </p:stCondLst>
                            <p:childTnLst>
                              <p:par>
                                <p:cTn id="27" presetID="53"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p:cTn id="34" dur="500" fill="hold"/>
                                        <p:tgtEl>
                                          <p:spTgt spid="48"/>
                                        </p:tgtEl>
                                        <p:attrNameLst>
                                          <p:attrName>ppt_w</p:attrName>
                                        </p:attrNameLst>
                                      </p:cBhvr>
                                      <p:tavLst>
                                        <p:tav tm="0">
                                          <p:val>
                                            <p:fltVal val="0"/>
                                          </p:val>
                                        </p:tav>
                                        <p:tav tm="100000">
                                          <p:val>
                                            <p:strVal val="#ppt_w"/>
                                          </p:val>
                                        </p:tav>
                                      </p:tavLst>
                                    </p:anim>
                                    <p:anim calcmode="lin" valueType="num">
                                      <p:cBhvr>
                                        <p:cTn id="35" dur="500" fill="hold"/>
                                        <p:tgtEl>
                                          <p:spTgt spid="48"/>
                                        </p:tgtEl>
                                        <p:attrNameLst>
                                          <p:attrName>ppt_h</p:attrName>
                                        </p:attrNameLst>
                                      </p:cBhvr>
                                      <p:tavLst>
                                        <p:tav tm="0">
                                          <p:val>
                                            <p:fltVal val="0"/>
                                          </p:val>
                                        </p:tav>
                                        <p:tav tm="100000">
                                          <p:val>
                                            <p:strVal val="#ppt_h"/>
                                          </p:val>
                                        </p:tav>
                                      </p:tavLst>
                                    </p:anim>
                                    <p:animEffect transition="in" filter="fade">
                                      <p:cBhvr>
                                        <p:cTn id="36" dur="500"/>
                                        <p:tgtEl>
                                          <p:spTgt spid="4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500" fill="hold"/>
                                        <p:tgtEl>
                                          <p:spTgt spid="49"/>
                                        </p:tgtEl>
                                        <p:attrNameLst>
                                          <p:attrName>ppt_w</p:attrName>
                                        </p:attrNameLst>
                                      </p:cBhvr>
                                      <p:tavLst>
                                        <p:tav tm="0">
                                          <p:val>
                                            <p:fltVal val="0"/>
                                          </p:val>
                                        </p:tav>
                                        <p:tav tm="100000">
                                          <p:val>
                                            <p:strVal val="#ppt_w"/>
                                          </p:val>
                                        </p:tav>
                                      </p:tavLst>
                                    </p:anim>
                                    <p:anim calcmode="lin" valueType="num">
                                      <p:cBhvr>
                                        <p:cTn id="40" dur="500" fill="hold"/>
                                        <p:tgtEl>
                                          <p:spTgt spid="49"/>
                                        </p:tgtEl>
                                        <p:attrNameLst>
                                          <p:attrName>ppt_h</p:attrName>
                                        </p:attrNameLst>
                                      </p:cBhvr>
                                      <p:tavLst>
                                        <p:tav tm="0">
                                          <p:val>
                                            <p:fltVal val="0"/>
                                          </p:val>
                                        </p:tav>
                                        <p:tav tm="100000">
                                          <p:val>
                                            <p:strVal val="#ppt_h"/>
                                          </p:val>
                                        </p:tav>
                                      </p:tavLst>
                                    </p:anim>
                                    <p:animEffect transition="in" filter="fade">
                                      <p:cBhvr>
                                        <p:cTn id="41" dur="500"/>
                                        <p:tgtEl>
                                          <p:spTgt spid="4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up)">
                                      <p:cBhvr>
                                        <p:cTn id="46" dur="500"/>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up)">
                                      <p:cBhvr>
                                        <p:cTn id="51" dur="500"/>
                                        <p:tgtEl>
                                          <p:spTgt spid="34"/>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grpId="0" nodeType="click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up)">
                                      <p:cBhvr>
                                        <p:cTn id="5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26" grpId="0"/>
      <p:bldP spid="34" grpId="0"/>
      <p:bldP spid="42" grpId="0"/>
      <p:bldP spid="47" grpId="0"/>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3384376"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第十条  学分</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31" name="Rectangle 23"/>
          <p:cNvSpPr>
            <a:spLocks noChangeArrowheads="1"/>
          </p:cNvSpPr>
          <p:nvPr/>
        </p:nvSpPr>
        <p:spPr bwMode="gray">
          <a:xfrm>
            <a:off x="1168171" y="1844824"/>
            <a:ext cx="7272808" cy="3888432"/>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defRPr/>
            </a:pPr>
            <a:endParaRPr lang="zh-CN" altLang="en-US"/>
          </a:p>
        </p:txBody>
      </p:sp>
      <p:sp>
        <p:nvSpPr>
          <p:cNvPr id="2" name="TextBox 1"/>
          <p:cNvSpPr txBox="1"/>
          <p:nvPr/>
        </p:nvSpPr>
        <p:spPr>
          <a:xfrm>
            <a:off x="1442202" y="2083150"/>
            <a:ext cx="6707895" cy="3077253"/>
          </a:xfrm>
          <a:prstGeom prst="rect">
            <a:avLst/>
          </a:prstGeom>
          <a:noFill/>
        </p:spPr>
        <p:txBody>
          <a:bodyPr wrap="square" rtlCol="0">
            <a:spAutoFit/>
          </a:bodyPr>
          <a:lstStyle/>
          <a:p>
            <a:pPr>
              <a:lnSpc>
                <a:spcPct val="200000"/>
              </a:lnSpc>
            </a:pPr>
            <a:r>
              <a:rPr lang="en-US" altLang="zh-CN" sz="2000" b="1" dirty="0" smtClean="0">
                <a:solidFill>
                  <a:srgbClr val="0000CC"/>
                </a:solidFill>
                <a:latin typeface="微软雅黑" panose="020B0503020204020204" pitchFamily="34" charset="-122"/>
                <a:ea typeface="微软雅黑" panose="020B0503020204020204" pitchFamily="34" charset="-122"/>
              </a:rPr>
              <a:t>       </a:t>
            </a:r>
            <a:r>
              <a:rPr lang="zh-CN" altLang="zh-CN" sz="2000" b="1" dirty="0" smtClean="0">
                <a:solidFill>
                  <a:srgbClr val="0000CC"/>
                </a:solidFill>
                <a:latin typeface="微软雅黑" panose="020B0503020204020204" pitchFamily="34" charset="-122"/>
                <a:ea typeface="微软雅黑" panose="020B0503020204020204" pitchFamily="34" charset="-122"/>
              </a:rPr>
              <a:t>学分</a:t>
            </a:r>
            <a:r>
              <a:rPr lang="zh-CN" altLang="zh-CN" sz="2000" b="1" dirty="0">
                <a:solidFill>
                  <a:srgbClr val="0000CC"/>
                </a:solidFill>
                <a:latin typeface="微软雅黑" panose="020B0503020204020204" pitchFamily="34" charset="-122"/>
                <a:ea typeface="微软雅黑" panose="020B0503020204020204" pitchFamily="34" charset="-122"/>
              </a:rPr>
              <a:t>是一种计算课程量的单位，它既表征了完成一门课程教学任务的教学工作度量，也表征了学生完成一门课程学习任务的学习投入度量。我校本科培养计划中原则上</a:t>
            </a:r>
            <a:r>
              <a:rPr lang="en-US" altLang="zh-CN" sz="2000" b="1" dirty="0">
                <a:solidFill>
                  <a:srgbClr val="0000CC"/>
                </a:solidFill>
                <a:latin typeface="微软雅黑" panose="020B0503020204020204" pitchFamily="34" charset="-122"/>
                <a:ea typeface="微软雅黑" panose="020B0503020204020204" pitchFamily="34" charset="-122"/>
              </a:rPr>
              <a:t>16</a:t>
            </a:r>
            <a:r>
              <a:rPr lang="zh-CN" altLang="zh-CN" sz="2000" b="1" dirty="0">
                <a:solidFill>
                  <a:srgbClr val="0000CC"/>
                </a:solidFill>
                <a:latin typeface="微软雅黑" panose="020B0503020204020204" pitchFamily="34" charset="-122"/>
                <a:ea typeface="微软雅黑" panose="020B0503020204020204" pitchFamily="34" charset="-122"/>
              </a:rPr>
              <a:t>学时的理论课程教学或</a:t>
            </a:r>
            <a:r>
              <a:rPr lang="en-US" altLang="zh-CN" sz="2000" b="1" dirty="0">
                <a:solidFill>
                  <a:srgbClr val="0000CC"/>
                </a:solidFill>
                <a:latin typeface="微软雅黑" panose="020B0503020204020204" pitchFamily="34" charset="-122"/>
                <a:ea typeface="微软雅黑" panose="020B0503020204020204" pitchFamily="34" charset="-122"/>
              </a:rPr>
              <a:t>1</a:t>
            </a:r>
            <a:r>
              <a:rPr lang="zh-CN" altLang="zh-CN" sz="2000" b="1" dirty="0">
                <a:solidFill>
                  <a:srgbClr val="0000CC"/>
                </a:solidFill>
                <a:latin typeface="微软雅黑" panose="020B0503020204020204" pitchFamily="34" charset="-122"/>
                <a:ea typeface="微软雅黑" panose="020B0503020204020204" pitchFamily="34" charset="-122"/>
              </a:rPr>
              <a:t>周的独立实践环节计为</a:t>
            </a:r>
            <a:r>
              <a:rPr lang="en-US" altLang="zh-CN" sz="2000" b="1" dirty="0">
                <a:solidFill>
                  <a:srgbClr val="0000CC"/>
                </a:solidFill>
                <a:latin typeface="微软雅黑" panose="020B0503020204020204" pitchFamily="34" charset="-122"/>
                <a:ea typeface="微软雅黑" panose="020B0503020204020204" pitchFamily="34" charset="-122"/>
              </a:rPr>
              <a:t>1</a:t>
            </a:r>
            <a:r>
              <a:rPr lang="zh-CN" altLang="zh-CN" sz="2000" b="1" dirty="0">
                <a:solidFill>
                  <a:srgbClr val="0000CC"/>
                </a:solidFill>
                <a:latin typeface="微软雅黑" panose="020B0503020204020204" pitchFamily="34" charset="-122"/>
                <a:ea typeface="微软雅黑" panose="020B0503020204020204" pitchFamily="34" charset="-122"/>
              </a:rPr>
              <a:t>学分。学分的最小计算单位为</a:t>
            </a:r>
            <a:r>
              <a:rPr lang="en-US" altLang="zh-CN" sz="2000" b="1" dirty="0">
                <a:solidFill>
                  <a:srgbClr val="0000CC"/>
                </a:solidFill>
                <a:latin typeface="微软雅黑" panose="020B0503020204020204" pitchFamily="34" charset="-122"/>
                <a:ea typeface="微软雅黑" panose="020B0503020204020204" pitchFamily="34" charset="-122"/>
              </a:rPr>
              <a:t>0.5</a:t>
            </a:r>
            <a:r>
              <a:rPr lang="zh-CN" altLang="zh-CN" sz="2000" b="1" dirty="0">
                <a:solidFill>
                  <a:srgbClr val="0000CC"/>
                </a:solidFill>
                <a:latin typeface="微软雅黑" panose="020B0503020204020204" pitchFamily="34" charset="-122"/>
                <a:ea typeface="微软雅黑" panose="020B0503020204020204" pitchFamily="34" charset="-122"/>
              </a:rPr>
              <a:t>学分。</a:t>
            </a:r>
            <a:endParaRPr lang="zh-CN" altLang="en-US" sz="2000"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706230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barn(outVertical)">
                                      <p:cBhvr>
                                        <p:cTn id="12" dur="500"/>
                                        <p:tgtEl>
                                          <p:spTgt spid="31"/>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1" grpId="0" animBg="1"/>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3384376"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第十一条  课程门次</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115616" y="2036418"/>
            <a:ext cx="7272808" cy="2308324"/>
          </a:xfrm>
          <a:prstGeom prst="rect">
            <a:avLst/>
          </a:prstGeom>
          <a:noFill/>
        </p:spPr>
        <p:txBody>
          <a:bodyPr wrap="square" rtlCol="0">
            <a:spAutoFit/>
          </a:bodyPr>
          <a:lstStyle/>
          <a:p>
            <a:pPr marL="342900" indent="-342900">
              <a:lnSpc>
                <a:spcPct val="200000"/>
              </a:lnSpc>
              <a:buClr>
                <a:srgbClr val="FF0000"/>
              </a:buClr>
              <a:buSzPct val="80000"/>
              <a:buFont typeface="Wingdings" panose="05000000000000000000" pitchFamily="2" charset="2"/>
              <a:buChar char="l"/>
            </a:pPr>
            <a:r>
              <a:rPr lang="zh-CN" altLang="zh-CN" sz="2000" b="1" dirty="0" smtClean="0">
                <a:solidFill>
                  <a:srgbClr val="0000CC"/>
                </a:solidFill>
                <a:latin typeface="微软雅黑" panose="020B0503020204020204" pitchFamily="34" charset="-122"/>
                <a:ea typeface="微软雅黑" panose="020B0503020204020204" pitchFamily="34" charset="-122"/>
              </a:rPr>
              <a:t>在</a:t>
            </a:r>
            <a:r>
              <a:rPr lang="zh-CN" altLang="zh-CN" sz="2000" b="1" dirty="0">
                <a:solidFill>
                  <a:srgbClr val="0000CC"/>
                </a:solidFill>
                <a:latin typeface="微软雅黑" panose="020B0503020204020204" pitchFamily="34" charset="-122"/>
                <a:ea typeface="微软雅黑" panose="020B0503020204020204" pitchFamily="34" charset="-122"/>
              </a:rPr>
              <a:t>一个学期讲授并进行考核的课程计为一门</a:t>
            </a:r>
            <a:r>
              <a:rPr lang="zh-CN" altLang="zh-CN" sz="2000" b="1" dirty="0" smtClean="0">
                <a:solidFill>
                  <a:srgbClr val="0000CC"/>
                </a:solidFill>
                <a:latin typeface="微软雅黑" panose="020B0503020204020204" pitchFamily="34" charset="-122"/>
                <a:ea typeface="微软雅黑" panose="020B0503020204020204" pitchFamily="34" charset="-122"/>
              </a:rPr>
              <a:t>次</a:t>
            </a:r>
            <a:endParaRPr lang="en-US" altLang="zh-CN" sz="2000" b="1" dirty="0" smtClean="0">
              <a:solidFill>
                <a:srgbClr val="0000CC"/>
              </a:solidFill>
              <a:latin typeface="微软雅黑" panose="020B0503020204020204" pitchFamily="34" charset="-122"/>
              <a:ea typeface="微软雅黑" panose="020B0503020204020204" pitchFamily="34" charset="-122"/>
            </a:endParaRPr>
          </a:p>
          <a:p>
            <a:pPr marL="171450" indent="-171450">
              <a:lnSpc>
                <a:spcPct val="200000"/>
              </a:lnSpc>
              <a:buClr>
                <a:srgbClr val="FF0000"/>
              </a:buClr>
              <a:buSzPct val="80000"/>
              <a:buFont typeface="Wingdings" panose="05000000000000000000" pitchFamily="2" charset="2"/>
              <a:buChar char="l"/>
            </a:pPr>
            <a:endParaRPr lang="en-US" altLang="zh-CN" sz="1200" b="1" dirty="0" smtClean="0">
              <a:solidFill>
                <a:srgbClr val="0000CC"/>
              </a:solidFill>
              <a:latin typeface="微软雅黑" panose="020B0503020204020204" pitchFamily="34" charset="-122"/>
              <a:ea typeface="微软雅黑" panose="020B0503020204020204" pitchFamily="34" charset="-122"/>
            </a:endParaRPr>
          </a:p>
          <a:p>
            <a:pPr marL="342900" indent="-342900">
              <a:lnSpc>
                <a:spcPct val="200000"/>
              </a:lnSpc>
              <a:buClr>
                <a:srgbClr val="FF0000"/>
              </a:buClr>
              <a:buSzPct val="80000"/>
              <a:buFont typeface="Wingdings" panose="05000000000000000000" pitchFamily="2" charset="2"/>
              <a:buChar char="l"/>
            </a:pPr>
            <a:r>
              <a:rPr lang="zh-CN" altLang="zh-CN" sz="2000" b="1" dirty="0" smtClean="0">
                <a:solidFill>
                  <a:srgbClr val="0000CC"/>
                </a:solidFill>
                <a:latin typeface="微软雅黑" panose="020B0503020204020204" pitchFamily="34" charset="-122"/>
                <a:ea typeface="微软雅黑" panose="020B0503020204020204" pitchFamily="34" charset="-122"/>
              </a:rPr>
              <a:t>相同</a:t>
            </a:r>
            <a:r>
              <a:rPr lang="zh-CN" altLang="zh-CN" sz="2000" b="1" dirty="0">
                <a:solidFill>
                  <a:srgbClr val="0000CC"/>
                </a:solidFill>
                <a:latin typeface="微软雅黑" panose="020B0503020204020204" pitchFamily="34" charset="-122"/>
                <a:ea typeface="微软雅黑" panose="020B0503020204020204" pitchFamily="34" charset="-122"/>
              </a:rPr>
              <a:t>名称的课程（如高等数学、大学英语等）分多个学期讲授并按学期进行考核的，按讲授的学期数计算课程门</a:t>
            </a:r>
            <a:r>
              <a:rPr lang="zh-CN" altLang="zh-CN" sz="2000" b="1" dirty="0" smtClean="0">
                <a:solidFill>
                  <a:srgbClr val="0000CC"/>
                </a:solidFill>
                <a:latin typeface="微软雅黑" panose="020B0503020204020204" pitchFamily="34" charset="-122"/>
                <a:ea typeface="微软雅黑" panose="020B0503020204020204" pitchFamily="34" charset="-122"/>
              </a:rPr>
              <a:t>次</a:t>
            </a:r>
            <a:endParaRPr lang="zh-CN" altLang="en-US" sz="2000"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410032894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500"/>
                                        <p:tgtEl>
                                          <p:spTgt spid="6">
                                            <p:txEl>
                                              <p:pRg st="2" end="2"/>
                                            </p:txEl>
                                          </p:spTgt>
                                        </p:tgtEl>
                                      </p:cBhvr>
                                    </p:animEffect>
                                    <p:anim calcmode="lin" valueType="num">
                                      <p:cBhvr>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0"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3384376"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第十二条  跨校修读</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2" name="TextBox 1"/>
          <p:cNvSpPr txBox="1"/>
          <p:nvPr/>
        </p:nvSpPr>
        <p:spPr>
          <a:xfrm>
            <a:off x="1115616" y="1872228"/>
            <a:ext cx="7229151" cy="2954142"/>
          </a:xfrm>
          <a:prstGeom prst="rect">
            <a:avLst/>
          </a:prstGeom>
          <a:noFill/>
        </p:spPr>
        <p:txBody>
          <a:bodyPr wrap="square" rtlCol="0">
            <a:spAutoFit/>
          </a:bodyPr>
          <a:lstStyle/>
          <a:p>
            <a:pPr>
              <a:lnSpc>
                <a:spcPct val="200000"/>
              </a:lnSpc>
              <a:buClr>
                <a:srgbClr val="FF0000"/>
              </a:buClr>
              <a:buSzPct val="80000"/>
            </a:pPr>
            <a:r>
              <a:rPr lang="zh-CN" altLang="zh-CN" sz="3200" b="1" dirty="0">
                <a:solidFill>
                  <a:srgbClr val="FF0000"/>
                </a:solidFill>
                <a:latin typeface="微软雅黑" panose="020B0503020204020204" pitchFamily="34" charset="-122"/>
                <a:ea typeface="微软雅黑" panose="020B0503020204020204" pitchFamily="34" charset="-122"/>
              </a:rPr>
              <a:t>学</a:t>
            </a:r>
            <a:r>
              <a:rPr lang="zh-CN" altLang="zh-CN" sz="2000" b="1" dirty="0">
                <a:solidFill>
                  <a:srgbClr val="0000CC"/>
                </a:solidFill>
                <a:latin typeface="微软雅黑" panose="020B0503020204020204" pitchFamily="34" charset="-122"/>
                <a:ea typeface="微软雅黑" panose="020B0503020204020204" pitchFamily="34" charset="-122"/>
              </a:rPr>
              <a:t>生可以根据学校《关于学生选修校际公共选修课的暂行规定》修读其他学校的课程，跨校修读课程的成绩和学分经学校教务处（以下简称教务处）审核批准后予以承认，记为公共任选课成绩和学分。</a:t>
            </a:r>
          </a:p>
        </p:txBody>
      </p:sp>
    </p:spTree>
    <p:extLst>
      <p:ext uri="{BB962C8B-B14F-4D97-AF65-F5344CB8AC3E}">
        <p14:creationId xmlns="" xmlns:p14="http://schemas.microsoft.com/office/powerpoint/2010/main" val="2109469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439248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第十三条  创新与实践学分</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2" name="TextBox 1"/>
          <p:cNvSpPr txBox="1"/>
          <p:nvPr/>
        </p:nvSpPr>
        <p:spPr>
          <a:xfrm>
            <a:off x="972200" y="2348880"/>
            <a:ext cx="7229151" cy="1230593"/>
          </a:xfrm>
          <a:prstGeom prst="rect">
            <a:avLst/>
          </a:prstGeom>
          <a:noFill/>
        </p:spPr>
        <p:txBody>
          <a:bodyPr wrap="square" rtlCol="0">
            <a:spAutoFit/>
          </a:bodyPr>
          <a:lstStyle/>
          <a:p>
            <a:pPr>
              <a:lnSpc>
                <a:spcPct val="200000"/>
              </a:lnSpc>
              <a:buClr>
                <a:srgbClr val="FF0000"/>
              </a:buClr>
              <a:buSzPct val="80000"/>
            </a:pPr>
            <a:r>
              <a:rPr lang="zh-CN" altLang="en-US" sz="2000" b="1" dirty="0" smtClean="0">
                <a:solidFill>
                  <a:srgbClr val="0000CC"/>
                </a:solidFill>
                <a:latin typeface="微软雅黑" panose="020B0503020204020204" pitchFamily="34" charset="-122"/>
                <a:ea typeface="微软雅黑" panose="020B0503020204020204" pitchFamily="34" charset="-122"/>
              </a:rPr>
              <a:t>       按照</a:t>
            </a:r>
            <a:r>
              <a:rPr lang="zh-CN" altLang="en-US" sz="2000" b="1" dirty="0">
                <a:solidFill>
                  <a:srgbClr val="0000CC"/>
                </a:solidFill>
                <a:latin typeface="微软雅黑" panose="020B0503020204020204" pitchFamily="34" charset="-122"/>
                <a:ea typeface="微软雅黑" panose="020B0503020204020204" pitchFamily="34" charset="-122"/>
              </a:rPr>
              <a:t>学校关于本科生创新与实践学分认定与管理办法，学生可取得相应的创新与实践学分并计为相应类别的选修课学分。</a:t>
            </a:r>
            <a:endParaRPr lang="zh-CN" altLang="zh-CN" sz="2000"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31023313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zh-C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第一章</a:t>
            </a:r>
            <a:r>
              <a:rPr lang="en-US" altLang="zh-C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  </a:t>
            </a:r>
            <a:r>
              <a:rPr lang="zh-CN" altLang="zh-C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总则</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grpSp>
        <p:nvGrpSpPr>
          <p:cNvPr id="11" name="组合 10"/>
          <p:cNvGrpSpPr/>
          <p:nvPr/>
        </p:nvGrpSpPr>
        <p:grpSpPr>
          <a:xfrm>
            <a:off x="395536" y="941226"/>
            <a:ext cx="2064675" cy="659078"/>
            <a:chOff x="395536" y="941226"/>
            <a:chExt cx="2064675" cy="659078"/>
          </a:xfrm>
        </p:grpSpPr>
        <p:pic>
          <p:nvPicPr>
            <p:cNvPr id="7" name="Picture 2" descr="F:\work\常州电信\未标题-10.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l="7111" t="12923" r="9412" b="4846"/>
            <a:stretch>
              <a:fillRect/>
            </a:stretch>
          </p:blipFill>
          <p:spPr bwMode="auto">
            <a:xfrm>
              <a:off x="395536" y="941226"/>
              <a:ext cx="2064675" cy="6590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Box 9"/>
            <p:cNvSpPr txBox="1"/>
            <p:nvPr/>
          </p:nvSpPr>
          <p:spPr>
            <a:xfrm>
              <a:off x="395536" y="1038651"/>
              <a:ext cx="2064675" cy="461665"/>
            </a:xfrm>
            <a:prstGeom prst="rect">
              <a:avLst/>
            </a:prstGeom>
            <a:noFill/>
          </p:spPr>
          <p:txBody>
            <a:bodyPr wrap="square" rtlCol="0">
              <a:spAutoFit/>
            </a:bodyPr>
            <a:lstStyle/>
            <a:p>
              <a:pPr algn="ctr"/>
              <a:r>
                <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第一条</a:t>
              </a:r>
              <a:endPar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grpSp>
      <p:sp>
        <p:nvSpPr>
          <p:cNvPr id="12" name="Rectangle 537"/>
          <p:cNvSpPr>
            <a:spLocks noChangeArrowheads="1"/>
          </p:cNvSpPr>
          <p:nvPr/>
        </p:nvSpPr>
        <p:spPr bwMode="auto">
          <a:xfrm>
            <a:off x="719930" y="1844824"/>
            <a:ext cx="7812509" cy="4176464"/>
          </a:xfrm>
          <a:prstGeom prst="roundRect">
            <a:avLst>
              <a:gd name="adj" fmla="val 1482"/>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TextBox 12"/>
          <p:cNvSpPr txBox="1"/>
          <p:nvPr/>
        </p:nvSpPr>
        <p:spPr>
          <a:xfrm>
            <a:off x="1056624" y="2369569"/>
            <a:ext cx="7200800" cy="2715615"/>
          </a:xfrm>
          <a:prstGeom prst="rect">
            <a:avLst/>
          </a:prstGeom>
          <a:noFill/>
        </p:spPr>
        <p:txBody>
          <a:bodyPr wrap="square" rtlCol="0">
            <a:spAutoFit/>
          </a:bodyPr>
          <a:lstStyle/>
          <a:p>
            <a:pPr>
              <a:lnSpc>
                <a:spcPct val="150000"/>
              </a:lnSpc>
            </a:pPr>
            <a:r>
              <a:rPr lang="zh-CN" altLang="zh-CN" sz="3200" b="1" dirty="0">
                <a:solidFill>
                  <a:srgbClr val="FF0000"/>
                </a:solidFill>
                <a:latin typeface="微软雅黑" panose="020B0503020204020204" pitchFamily="34" charset="-122"/>
                <a:ea typeface="微软雅黑" panose="020B0503020204020204" pitchFamily="34" charset="-122"/>
              </a:rPr>
              <a:t>为</a:t>
            </a:r>
            <a:r>
              <a:rPr lang="zh-CN" altLang="zh-CN" sz="2000" b="1" dirty="0">
                <a:solidFill>
                  <a:srgbClr val="000066"/>
                </a:solidFill>
                <a:latin typeface="微软雅黑" panose="020B0503020204020204" pitchFamily="34" charset="-122"/>
                <a:ea typeface="微软雅黑" panose="020B0503020204020204" pitchFamily="34" charset="-122"/>
              </a:rPr>
              <a:t>维护学校正常的教育教学秩序，保障学生身心健康，促进学生德、智、体、美全面发展，根据《中华人民共和国教育法》、《中华人民共和国高等教育法》以及教育部颁布的《普通高等学校学生管理规定》（中华人民共和国教育部令第</a:t>
            </a:r>
            <a:r>
              <a:rPr lang="en-US" altLang="zh-CN" sz="2000" b="1" dirty="0">
                <a:solidFill>
                  <a:srgbClr val="000066"/>
                </a:solidFill>
                <a:latin typeface="微软雅黑" panose="020B0503020204020204" pitchFamily="34" charset="-122"/>
                <a:ea typeface="微软雅黑" panose="020B0503020204020204" pitchFamily="34" charset="-122"/>
              </a:rPr>
              <a:t>21</a:t>
            </a:r>
            <a:r>
              <a:rPr lang="zh-CN" altLang="zh-CN" sz="2000" b="1" dirty="0">
                <a:solidFill>
                  <a:srgbClr val="000066"/>
                </a:solidFill>
                <a:latin typeface="微软雅黑" panose="020B0503020204020204" pitchFamily="34" charset="-122"/>
                <a:ea typeface="微软雅黑" panose="020B0503020204020204" pitchFamily="34" charset="-122"/>
              </a:rPr>
              <a:t>号），制定本规定。</a:t>
            </a:r>
            <a:endParaRPr lang="zh-CN" altLang="en-US" sz="2000" b="1" dirty="0">
              <a:solidFill>
                <a:srgbClr val="000066"/>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42431666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0-#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439248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第十四条  免修</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5" name="AutoShape 207"/>
          <p:cNvSpPr>
            <a:spLocks noChangeArrowheads="1"/>
          </p:cNvSpPr>
          <p:nvPr/>
        </p:nvSpPr>
        <p:spPr bwMode="auto">
          <a:xfrm>
            <a:off x="755576" y="1772816"/>
            <a:ext cx="7776864" cy="4104456"/>
          </a:xfrm>
          <a:prstGeom prst="roundRect">
            <a:avLst>
              <a:gd name="adj" fmla="val 4019"/>
            </a:avLst>
          </a:prstGeom>
          <a:noFill/>
          <a:ln w="25400">
            <a:solidFill>
              <a:schemeClr val="tx1"/>
            </a:solidFill>
            <a:prstDash val="sysDot"/>
            <a:round/>
            <a:headEnd/>
            <a:tailEnd/>
          </a:ln>
          <a:extLst>
            <a:ext uri="{909E8E84-426E-40DD-AFC4-6F175D3DCCD1}">
              <a14:hiddenFill xmlns="" xmlns:a14="http://schemas.microsoft.com/office/drawing/2010/main">
                <a:solidFill>
                  <a:srgbClr val="FFFFFF"/>
                </a:solidFill>
              </a14:hiddenFill>
            </a:ext>
          </a:extLst>
        </p:spPr>
        <p:txBody>
          <a:bodyPr wrap="none" lIns="91425" tIns="45713" rIns="91425" bIns="45713" anchor="ctr"/>
          <a:lstStyle/>
          <a:p>
            <a:pPr algn="ctr" eaLnBrk="0" hangingPunct="0">
              <a:lnSpc>
                <a:spcPct val="140000"/>
              </a:lnSpc>
              <a:buClr>
                <a:schemeClr val="bg1"/>
              </a:buClr>
            </a:pPr>
            <a:endParaRPr lang="zh-CN" altLang="zh-CN" sz="2000" b="1" dirty="0">
              <a:solidFill>
                <a:srgbClr val="FF0000"/>
              </a:solidFill>
              <a:latin typeface="Times New Roman" pitchFamily="18" charset="0"/>
              <a:ea typeface="微软雅黑" pitchFamily="34" charset="-122"/>
            </a:endParaRPr>
          </a:p>
        </p:txBody>
      </p:sp>
      <p:sp>
        <p:nvSpPr>
          <p:cNvPr id="2" name="TextBox 1"/>
          <p:cNvSpPr txBox="1"/>
          <p:nvPr/>
        </p:nvSpPr>
        <p:spPr>
          <a:xfrm>
            <a:off x="1007604" y="1939134"/>
            <a:ext cx="7308812" cy="3829062"/>
          </a:xfrm>
          <a:prstGeom prst="rect">
            <a:avLst/>
          </a:prstGeom>
          <a:noFill/>
        </p:spPr>
        <p:txBody>
          <a:bodyPr wrap="square" rtlCol="0">
            <a:spAutoFit/>
          </a:bodyPr>
          <a:lstStyle/>
          <a:p>
            <a:pPr>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（一）</a:t>
            </a:r>
            <a:r>
              <a:rPr lang="zh-CN" altLang="zh-CN" b="1" dirty="0">
                <a:solidFill>
                  <a:srgbClr val="0000CC"/>
                </a:solidFill>
                <a:latin typeface="微软雅黑" panose="020B0503020204020204" pitchFamily="34" charset="-122"/>
                <a:ea typeface="微软雅黑" panose="020B0503020204020204" pitchFamily="34" charset="-122"/>
              </a:rPr>
              <a:t>学</a:t>
            </a:r>
            <a:r>
              <a:rPr lang="zh-CN" altLang="zh-CN" b="1" dirty="0" smtClean="0">
                <a:solidFill>
                  <a:srgbClr val="0000CC"/>
                </a:solidFill>
                <a:latin typeface="微软雅黑" panose="020B0503020204020204" pitchFamily="34" charset="-122"/>
                <a:ea typeface="微软雅黑" panose="020B0503020204020204" pitchFamily="34" charset="-122"/>
              </a:rPr>
              <a:t>生</a:t>
            </a:r>
            <a:r>
              <a:rPr lang="zh-CN" altLang="zh-CN" b="1" dirty="0">
                <a:solidFill>
                  <a:srgbClr val="0000CC"/>
                </a:solidFill>
                <a:latin typeface="微软雅黑" panose="020B0503020204020204" pitchFamily="34" charset="-122"/>
                <a:ea typeface="微软雅黑" panose="020B0503020204020204" pitchFamily="34" charset="-122"/>
              </a:rPr>
              <a:t>自学或已先期修完某门课程，可在学期开学后第一周内向开课学院（系、中心、部，以下简称开课学院）提出书面免修申请，并提交自学或先期修读该门课程的相关材料。经任课教师和开课学院主管教学工作的领导（以下简称教学院长）批准后，学生可参加免修考试，考试成绩合格的准予免修，免修考试成绩作为该课程的考核成绩记载。有实践环节的课程，学生必须参加实践环节教学并经过相应的考核，成绩合格后，其免修考试成绩准予记载。未经开课学院批准参加免修考试，或免修考试成绩不合格，或实践环节考核不合格的，均不得免修该门课程。</a:t>
            </a:r>
            <a:endParaRPr lang="zh-CN" altLang="en-US"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8476281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21" presetClass="entr" presetSubtype="3"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heel(3)">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439248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第十四条  免修</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5" name="AutoShape 207"/>
          <p:cNvSpPr>
            <a:spLocks noChangeArrowheads="1"/>
          </p:cNvSpPr>
          <p:nvPr/>
        </p:nvSpPr>
        <p:spPr bwMode="auto">
          <a:xfrm>
            <a:off x="755576" y="1772816"/>
            <a:ext cx="7776864" cy="4104456"/>
          </a:xfrm>
          <a:prstGeom prst="roundRect">
            <a:avLst>
              <a:gd name="adj" fmla="val 4019"/>
            </a:avLst>
          </a:prstGeom>
          <a:noFill/>
          <a:ln w="25400">
            <a:solidFill>
              <a:schemeClr val="tx1"/>
            </a:solidFill>
            <a:prstDash val="sysDot"/>
            <a:round/>
            <a:headEnd/>
            <a:tailEnd/>
          </a:ln>
          <a:extLst>
            <a:ext uri="{909E8E84-426E-40DD-AFC4-6F175D3DCCD1}">
              <a14:hiddenFill xmlns="" xmlns:a14="http://schemas.microsoft.com/office/drawing/2010/main">
                <a:solidFill>
                  <a:srgbClr val="FFFFFF"/>
                </a:solidFill>
              </a14:hiddenFill>
            </a:ext>
          </a:extLst>
        </p:spPr>
        <p:txBody>
          <a:bodyPr wrap="none" lIns="91425" tIns="45713" rIns="91425" bIns="45713" anchor="ctr"/>
          <a:lstStyle/>
          <a:p>
            <a:pPr algn="ctr" eaLnBrk="0" hangingPunct="0">
              <a:lnSpc>
                <a:spcPct val="140000"/>
              </a:lnSpc>
              <a:buClr>
                <a:schemeClr val="bg1"/>
              </a:buClr>
            </a:pPr>
            <a:endParaRPr lang="zh-CN" altLang="zh-CN" sz="2000" b="1" dirty="0">
              <a:solidFill>
                <a:srgbClr val="FF0000"/>
              </a:solidFill>
              <a:latin typeface="Times New Roman" pitchFamily="18" charset="0"/>
              <a:ea typeface="微软雅黑" pitchFamily="34" charset="-122"/>
            </a:endParaRPr>
          </a:p>
        </p:txBody>
      </p:sp>
      <p:sp>
        <p:nvSpPr>
          <p:cNvPr id="2" name="TextBox 1"/>
          <p:cNvSpPr txBox="1"/>
          <p:nvPr/>
        </p:nvSpPr>
        <p:spPr>
          <a:xfrm>
            <a:off x="1007604" y="2523597"/>
            <a:ext cx="7308812" cy="1301447"/>
          </a:xfrm>
          <a:prstGeom prst="rect">
            <a:avLst/>
          </a:prstGeom>
          <a:noFill/>
        </p:spPr>
        <p:txBody>
          <a:bodyPr wrap="square" rtlCol="0">
            <a:spAutoFit/>
          </a:bodyPr>
          <a:lstStyle/>
          <a:p>
            <a:pPr>
              <a:lnSpc>
                <a:spcPct val="200000"/>
              </a:lnSpc>
            </a:pPr>
            <a:r>
              <a:rPr lang="zh-CN" altLang="en-US" sz="2000" b="1" dirty="0">
                <a:solidFill>
                  <a:srgbClr val="FF0000"/>
                </a:solidFill>
                <a:latin typeface="微软雅黑" panose="020B0503020204020204" pitchFamily="34" charset="-122"/>
                <a:ea typeface="微软雅黑" panose="020B0503020204020204" pitchFamily="34" charset="-122"/>
              </a:rPr>
              <a:t>（二）</a:t>
            </a:r>
            <a:r>
              <a:rPr lang="zh-CN" altLang="en-US" b="1" dirty="0">
                <a:solidFill>
                  <a:srgbClr val="0000CC"/>
                </a:solidFill>
                <a:latin typeface="微软雅黑" panose="020B0503020204020204" pitchFamily="34" charset="-122"/>
                <a:ea typeface="微软雅黑" panose="020B0503020204020204" pitchFamily="34" charset="-122"/>
              </a:rPr>
              <a:t>思想政治理论课、军事理论课、独立实践环节和学校有特殊规定的课程不得免修。</a:t>
            </a:r>
          </a:p>
        </p:txBody>
      </p:sp>
    </p:spTree>
    <p:extLst>
      <p:ext uri="{BB962C8B-B14F-4D97-AF65-F5344CB8AC3E}">
        <p14:creationId xmlns="" xmlns:p14="http://schemas.microsoft.com/office/powerpoint/2010/main" val="234712017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439248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第十四条  免修</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5" name="AutoShape 207"/>
          <p:cNvSpPr>
            <a:spLocks noChangeArrowheads="1"/>
          </p:cNvSpPr>
          <p:nvPr/>
        </p:nvSpPr>
        <p:spPr bwMode="auto">
          <a:xfrm>
            <a:off x="755576" y="1772816"/>
            <a:ext cx="7776864" cy="4104456"/>
          </a:xfrm>
          <a:prstGeom prst="roundRect">
            <a:avLst>
              <a:gd name="adj" fmla="val 4019"/>
            </a:avLst>
          </a:prstGeom>
          <a:noFill/>
          <a:ln w="25400">
            <a:solidFill>
              <a:schemeClr val="tx1"/>
            </a:solidFill>
            <a:prstDash val="sysDot"/>
            <a:round/>
            <a:headEnd/>
            <a:tailEnd/>
          </a:ln>
          <a:extLst>
            <a:ext uri="{909E8E84-426E-40DD-AFC4-6F175D3DCCD1}">
              <a14:hiddenFill xmlns="" xmlns:a14="http://schemas.microsoft.com/office/drawing/2010/main">
                <a:solidFill>
                  <a:srgbClr val="FFFFFF"/>
                </a:solidFill>
              </a14:hiddenFill>
            </a:ext>
          </a:extLst>
        </p:spPr>
        <p:txBody>
          <a:bodyPr wrap="none" lIns="91425" tIns="45713" rIns="91425" bIns="45713" anchor="ctr"/>
          <a:lstStyle/>
          <a:p>
            <a:pPr algn="ctr" eaLnBrk="0" hangingPunct="0">
              <a:lnSpc>
                <a:spcPct val="140000"/>
              </a:lnSpc>
              <a:buClr>
                <a:schemeClr val="bg1"/>
              </a:buClr>
            </a:pPr>
            <a:endParaRPr lang="zh-CN" altLang="zh-CN" sz="2000" b="1" dirty="0">
              <a:solidFill>
                <a:srgbClr val="FF0000"/>
              </a:solidFill>
              <a:latin typeface="Times New Roman" pitchFamily="18" charset="0"/>
              <a:ea typeface="微软雅黑" pitchFamily="34" charset="-122"/>
            </a:endParaRPr>
          </a:p>
        </p:txBody>
      </p:sp>
      <p:sp>
        <p:nvSpPr>
          <p:cNvPr id="2" name="TextBox 1"/>
          <p:cNvSpPr txBox="1"/>
          <p:nvPr/>
        </p:nvSpPr>
        <p:spPr>
          <a:xfrm>
            <a:off x="1007604" y="2204864"/>
            <a:ext cx="7308812" cy="2369880"/>
          </a:xfrm>
          <a:prstGeom prst="rect">
            <a:avLst/>
          </a:prstGeom>
          <a:noFill/>
        </p:spPr>
        <p:txBody>
          <a:bodyPr wrap="square" rtlCol="0">
            <a:spAutoFit/>
          </a:bodyPr>
          <a:lstStyle/>
          <a:p>
            <a:pPr>
              <a:lnSpc>
                <a:spcPct val="200000"/>
              </a:lnSpc>
            </a:pPr>
            <a:r>
              <a:rPr lang="zh-CN" altLang="en-US" sz="2000" b="1" dirty="0">
                <a:solidFill>
                  <a:srgbClr val="FF0000"/>
                </a:solidFill>
                <a:latin typeface="微软雅黑" panose="020B0503020204020204" pitchFamily="34" charset="-122"/>
                <a:ea typeface="微软雅黑" panose="020B0503020204020204" pitchFamily="34" charset="-122"/>
              </a:rPr>
              <a:t>（三）</a:t>
            </a:r>
            <a:r>
              <a:rPr lang="zh-CN" altLang="en-US" b="1" dirty="0">
                <a:solidFill>
                  <a:srgbClr val="0000CC"/>
                </a:solidFill>
                <a:latin typeface="微软雅黑" panose="020B0503020204020204" pitchFamily="34" charset="-122"/>
                <a:ea typeface="微软雅黑" panose="020B0503020204020204" pitchFamily="34" charset="-122"/>
              </a:rPr>
              <a:t>体育课和学生体质健康标准测试不得免修、免测。学生因疾病原因不适宜上体育课的，可向学校体育部（以下简称体育部）提出书面申请，由学校指定医院诊断、学校门诊部核实，经体育部和教务处核准后，可只参加体育保健课学习并免予进行学生体质健康标准测试。</a:t>
            </a:r>
          </a:p>
        </p:txBody>
      </p:sp>
    </p:spTree>
    <p:extLst>
      <p:ext uri="{BB962C8B-B14F-4D97-AF65-F5344CB8AC3E}">
        <p14:creationId xmlns="" xmlns:p14="http://schemas.microsoft.com/office/powerpoint/2010/main" val="3220283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439248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第十五条  重修</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6" name="圆角矩形 5"/>
          <p:cNvSpPr/>
          <p:nvPr/>
        </p:nvSpPr>
        <p:spPr bwMode="auto">
          <a:xfrm>
            <a:off x="1072678" y="2780928"/>
            <a:ext cx="7286676" cy="1656184"/>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1">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chemeClr val="tx1"/>
                </a:solidFill>
                <a:latin typeface="微软雅黑" pitchFamily="34" charset="-122"/>
                <a:ea typeface="微软雅黑" pitchFamily="34" charset="-122"/>
              </a:rPr>
              <a:t>每门课程的重修次数。学生在校学习期间（含留级、降级、休学，不含因应征入伍保留学籍，以下同），每门课程的重修次数不限；在学校规定的修业年限内，学生毕业或结业后回校重修课程的，每门课程的重修次数按毕业、结业后的修课管理规定执行。</a:t>
            </a:r>
          </a:p>
        </p:txBody>
      </p:sp>
      <p:sp>
        <p:nvSpPr>
          <p:cNvPr id="7" name="TextBox 6"/>
          <p:cNvSpPr txBox="1"/>
          <p:nvPr/>
        </p:nvSpPr>
        <p:spPr>
          <a:xfrm>
            <a:off x="827584" y="1556792"/>
            <a:ext cx="7776864" cy="1015663"/>
          </a:xfrm>
          <a:prstGeom prst="rect">
            <a:avLst/>
          </a:prstGeom>
          <a:noFill/>
        </p:spPr>
        <p:txBody>
          <a:bodyPr wrap="square" rtlCol="0">
            <a:spAutoFit/>
          </a:bodyPr>
          <a:lstStyle/>
          <a:p>
            <a:pPr>
              <a:lnSpc>
                <a:spcPct val="150000"/>
              </a:lnSpc>
            </a:pPr>
            <a:r>
              <a:rPr lang="en-US" altLang="zh-CN" sz="2000" b="1" dirty="0" smtClean="0">
                <a:solidFill>
                  <a:srgbClr val="0000CC"/>
                </a:solidFill>
                <a:latin typeface="微软雅黑" panose="020B0503020204020204" pitchFamily="34" charset="-122"/>
                <a:ea typeface="微软雅黑" panose="020B0503020204020204" pitchFamily="34" charset="-122"/>
              </a:rPr>
              <a:t>      </a:t>
            </a:r>
            <a:r>
              <a:rPr lang="zh-CN" altLang="zh-CN" sz="2000" b="1" dirty="0" smtClean="0">
                <a:solidFill>
                  <a:srgbClr val="0000CC"/>
                </a:solidFill>
                <a:latin typeface="微软雅黑" panose="020B0503020204020204" pitchFamily="34" charset="-122"/>
                <a:ea typeface="微软雅黑" panose="020B0503020204020204" pitchFamily="34" charset="-122"/>
              </a:rPr>
              <a:t>学生</a:t>
            </a:r>
            <a:r>
              <a:rPr lang="zh-CN" altLang="zh-CN" sz="2000" b="1" dirty="0">
                <a:solidFill>
                  <a:srgbClr val="0000CC"/>
                </a:solidFill>
                <a:latin typeface="微软雅黑" panose="020B0503020204020204" pitchFamily="34" charset="-122"/>
                <a:ea typeface="微软雅黑" panose="020B0503020204020204" pitchFamily="34" charset="-122"/>
              </a:rPr>
              <a:t>在学校规定的修业年限内，可以重修不及格的课程或留级、降级前已修读的课程。</a:t>
            </a:r>
            <a:endParaRPr lang="zh-CN" altLang="en-US" sz="2000" b="1" dirty="0">
              <a:solidFill>
                <a:srgbClr val="0000CC"/>
              </a:solidFill>
              <a:latin typeface="微软雅黑" panose="020B0503020204020204" pitchFamily="34" charset="-122"/>
              <a:ea typeface="微软雅黑" panose="020B0503020204020204" pitchFamily="34" charset="-122"/>
            </a:endParaRPr>
          </a:p>
        </p:txBody>
      </p:sp>
      <p:sp>
        <p:nvSpPr>
          <p:cNvPr id="8" name="圆角矩形 7"/>
          <p:cNvSpPr/>
          <p:nvPr/>
        </p:nvSpPr>
        <p:spPr bwMode="auto">
          <a:xfrm>
            <a:off x="1072678" y="4742344"/>
            <a:ext cx="7286676" cy="1350952"/>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1">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chemeClr val="tx1"/>
                </a:solidFill>
                <a:latin typeface="微软雅黑" pitchFamily="34" charset="-122"/>
                <a:ea typeface="微软雅黑" pitchFamily="34" charset="-122"/>
              </a:rPr>
              <a:t>学校不单独开设重修班。学生应申请随本专业后续年级重修相同的课程。学生重修可采取随班上课或自修（免听，以下同）。如学校已不再开设学生需要重修的课程，可由学生所在学院指定替代课程，报教务处备案。</a:t>
            </a:r>
          </a:p>
        </p:txBody>
      </p:sp>
    </p:spTree>
    <p:extLst>
      <p:ext uri="{BB962C8B-B14F-4D97-AF65-F5344CB8AC3E}">
        <p14:creationId xmlns="" xmlns:p14="http://schemas.microsoft.com/office/powerpoint/2010/main" val="397202958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ppt_x</p:attrName>
                                        </p:attrNameLst>
                                      </p:cBhvr>
                                      <p:tavLst>
                                        <p:tav tm="0">
                                          <p:val>
                                            <p:strVal val="#ppt_x-.2"/>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9" dur="1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ppt_x</p:attrName>
                                        </p:attrNameLst>
                                      </p:cBhvr>
                                      <p:tavLst>
                                        <p:tav tm="0">
                                          <p:val>
                                            <p:strVal val="#ppt_x-.2"/>
                                          </p:val>
                                        </p:tav>
                                        <p:tav tm="100000">
                                          <p:val>
                                            <p:strVal val="#ppt_x"/>
                                          </p:val>
                                        </p:tav>
                                      </p:tavLst>
                                    </p:anim>
                                    <p:anim calcmode="lin" valueType="num">
                                      <p:cBhvr>
                                        <p:cTn id="25"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439248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第十五条  重修</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6" name="圆角矩形 5"/>
          <p:cNvSpPr/>
          <p:nvPr/>
        </p:nvSpPr>
        <p:spPr bwMode="auto">
          <a:xfrm>
            <a:off x="1072678" y="2897419"/>
            <a:ext cx="7286676" cy="1323669"/>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1">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chemeClr val="tx1"/>
                </a:solidFill>
                <a:latin typeface="微软雅黑" pitchFamily="34" charset="-122"/>
                <a:ea typeface="微软雅黑" pitchFamily="34" charset="-122"/>
              </a:rPr>
              <a:t>学生本人应在每学期开学后，在规定时间内登陆教务管理系统进行选课，未按时选课的，不得参加相关课程的学习和考核；学生自行参加学习与考核的，成绩无效。</a:t>
            </a:r>
          </a:p>
        </p:txBody>
      </p:sp>
      <p:sp>
        <p:nvSpPr>
          <p:cNvPr id="7" name="TextBox 6"/>
          <p:cNvSpPr txBox="1"/>
          <p:nvPr/>
        </p:nvSpPr>
        <p:spPr>
          <a:xfrm>
            <a:off x="827584" y="1556792"/>
            <a:ext cx="7776864" cy="1015663"/>
          </a:xfrm>
          <a:prstGeom prst="rect">
            <a:avLst/>
          </a:prstGeom>
          <a:noFill/>
        </p:spPr>
        <p:txBody>
          <a:bodyPr wrap="square" rtlCol="0">
            <a:spAutoFit/>
          </a:bodyPr>
          <a:lstStyle/>
          <a:p>
            <a:pPr>
              <a:lnSpc>
                <a:spcPct val="150000"/>
              </a:lnSpc>
            </a:pPr>
            <a:r>
              <a:rPr lang="en-US" altLang="zh-CN" sz="2000" b="1" dirty="0" smtClean="0">
                <a:solidFill>
                  <a:srgbClr val="0000CC"/>
                </a:solidFill>
                <a:latin typeface="微软雅黑" panose="020B0503020204020204" pitchFamily="34" charset="-122"/>
                <a:ea typeface="微软雅黑" panose="020B0503020204020204" pitchFamily="34" charset="-122"/>
              </a:rPr>
              <a:t>      </a:t>
            </a:r>
            <a:r>
              <a:rPr lang="zh-CN" altLang="zh-CN" sz="2000" b="1" dirty="0" smtClean="0">
                <a:solidFill>
                  <a:srgbClr val="0000CC"/>
                </a:solidFill>
                <a:latin typeface="微软雅黑" panose="020B0503020204020204" pitchFamily="34" charset="-122"/>
                <a:ea typeface="微软雅黑" panose="020B0503020204020204" pitchFamily="34" charset="-122"/>
              </a:rPr>
              <a:t>学生</a:t>
            </a:r>
            <a:r>
              <a:rPr lang="zh-CN" altLang="zh-CN" sz="2000" b="1" dirty="0">
                <a:solidFill>
                  <a:srgbClr val="0000CC"/>
                </a:solidFill>
                <a:latin typeface="微软雅黑" panose="020B0503020204020204" pitchFamily="34" charset="-122"/>
                <a:ea typeface="微软雅黑" panose="020B0503020204020204" pitchFamily="34" charset="-122"/>
              </a:rPr>
              <a:t>在学校规定的修业年限内，可以重修不及格的课程或留级、降级前已修读的课程。</a:t>
            </a:r>
            <a:endParaRPr lang="zh-CN" altLang="en-US" sz="2000" b="1" dirty="0">
              <a:solidFill>
                <a:srgbClr val="0000CC"/>
              </a:solidFill>
              <a:latin typeface="微软雅黑" panose="020B0503020204020204" pitchFamily="34" charset="-122"/>
              <a:ea typeface="微软雅黑" panose="020B0503020204020204" pitchFamily="34" charset="-122"/>
            </a:endParaRPr>
          </a:p>
        </p:txBody>
      </p:sp>
      <p:sp>
        <p:nvSpPr>
          <p:cNvPr id="8" name="圆角矩形 7"/>
          <p:cNvSpPr/>
          <p:nvPr/>
        </p:nvSpPr>
        <p:spPr bwMode="auto">
          <a:xfrm>
            <a:off x="1072678" y="4653136"/>
            <a:ext cx="7286676" cy="1296144"/>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1">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chemeClr val="tx1"/>
                </a:solidFill>
                <a:latin typeface="微软雅黑" pitchFamily="34" charset="-122"/>
                <a:ea typeface="微软雅黑" pitchFamily="34" charset="-122"/>
              </a:rPr>
              <a:t>重修或自修课程的考核不单独命题。学生应随重修或自修学习所在教学班级进行考核。重修成绩按学生平时成绩和期末考核成绩进行综合评定，自修成绩按学生期末考核成绩评定。</a:t>
            </a:r>
          </a:p>
        </p:txBody>
      </p:sp>
    </p:spTree>
    <p:extLst>
      <p:ext uri="{BB962C8B-B14F-4D97-AF65-F5344CB8AC3E}">
        <p14:creationId xmlns="" xmlns:p14="http://schemas.microsoft.com/office/powerpoint/2010/main" val="134021224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ppt_x</p:attrName>
                                        </p:attrNameLst>
                                      </p:cBhvr>
                                      <p:tavLst>
                                        <p:tav tm="0">
                                          <p:val>
                                            <p:strVal val="#ppt_x-.2"/>
                                          </p:val>
                                        </p:tav>
                                        <p:tav tm="100000">
                                          <p:val>
                                            <p:strVal val="#ppt_x"/>
                                          </p:val>
                                        </p:tav>
                                      </p:tavLst>
                                    </p:anim>
                                    <p:anim calcmode="lin" valueType="num">
                                      <p:cBhvr>
                                        <p:cTn id="15"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439248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第十五条  重修</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6" name="圆角矩形 5"/>
          <p:cNvSpPr/>
          <p:nvPr/>
        </p:nvSpPr>
        <p:spPr bwMode="auto">
          <a:xfrm>
            <a:off x="1072678" y="2858038"/>
            <a:ext cx="7286676" cy="717529"/>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nchorCtr="0">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chemeClr val="tx1"/>
                </a:solidFill>
                <a:latin typeface="微软雅黑" pitchFamily="34" charset="-122"/>
                <a:ea typeface="微软雅黑" pitchFamily="34" charset="-122"/>
              </a:rPr>
              <a:t>重修含有实践环节的课程时，可只重修考核成绩不及格的部分。</a:t>
            </a:r>
          </a:p>
        </p:txBody>
      </p:sp>
      <p:sp>
        <p:nvSpPr>
          <p:cNvPr id="7" name="TextBox 6"/>
          <p:cNvSpPr txBox="1"/>
          <p:nvPr/>
        </p:nvSpPr>
        <p:spPr>
          <a:xfrm>
            <a:off x="827584" y="1556792"/>
            <a:ext cx="7776864" cy="1015663"/>
          </a:xfrm>
          <a:prstGeom prst="rect">
            <a:avLst/>
          </a:prstGeom>
          <a:noFill/>
        </p:spPr>
        <p:txBody>
          <a:bodyPr wrap="square" rtlCol="0">
            <a:spAutoFit/>
          </a:bodyPr>
          <a:lstStyle/>
          <a:p>
            <a:pPr>
              <a:lnSpc>
                <a:spcPct val="150000"/>
              </a:lnSpc>
            </a:pPr>
            <a:r>
              <a:rPr lang="en-US" altLang="zh-CN" sz="2000" b="1" dirty="0" smtClean="0">
                <a:solidFill>
                  <a:srgbClr val="0000CC"/>
                </a:solidFill>
                <a:latin typeface="微软雅黑" panose="020B0503020204020204" pitchFamily="34" charset="-122"/>
                <a:ea typeface="微软雅黑" panose="020B0503020204020204" pitchFamily="34" charset="-122"/>
              </a:rPr>
              <a:t>      </a:t>
            </a:r>
            <a:r>
              <a:rPr lang="zh-CN" altLang="zh-CN" sz="2000" b="1" dirty="0" smtClean="0">
                <a:solidFill>
                  <a:srgbClr val="0000CC"/>
                </a:solidFill>
                <a:latin typeface="微软雅黑" panose="020B0503020204020204" pitchFamily="34" charset="-122"/>
                <a:ea typeface="微软雅黑" panose="020B0503020204020204" pitchFamily="34" charset="-122"/>
              </a:rPr>
              <a:t>学生</a:t>
            </a:r>
            <a:r>
              <a:rPr lang="zh-CN" altLang="zh-CN" sz="2000" b="1" dirty="0">
                <a:solidFill>
                  <a:srgbClr val="0000CC"/>
                </a:solidFill>
                <a:latin typeface="微软雅黑" panose="020B0503020204020204" pitchFamily="34" charset="-122"/>
                <a:ea typeface="微软雅黑" panose="020B0503020204020204" pitchFamily="34" charset="-122"/>
              </a:rPr>
              <a:t>在学校规定的修业年限内，可以重修不及格的课程或留级、降级前已修读的课程。</a:t>
            </a:r>
            <a:endParaRPr lang="zh-CN" altLang="en-US" sz="2000" b="1" dirty="0">
              <a:solidFill>
                <a:srgbClr val="0000CC"/>
              </a:solidFill>
              <a:latin typeface="微软雅黑" panose="020B0503020204020204" pitchFamily="34" charset="-122"/>
              <a:ea typeface="微软雅黑" panose="020B0503020204020204" pitchFamily="34" charset="-122"/>
            </a:endParaRPr>
          </a:p>
        </p:txBody>
      </p:sp>
      <p:sp>
        <p:nvSpPr>
          <p:cNvPr id="8" name="圆角矩形 7"/>
          <p:cNvSpPr/>
          <p:nvPr/>
        </p:nvSpPr>
        <p:spPr bwMode="auto">
          <a:xfrm>
            <a:off x="1072678" y="4005064"/>
            <a:ext cx="7286676" cy="108012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nchorCtr="0">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chemeClr val="tx1"/>
                </a:solidFill>
                <a:latin typeface="微软雅黑" pitchFamily="34" charset="-122"/>
                <a:ea typeface="微软雅黑" pitchFamily="34" charset="-122"/>
              </a:rPr>
              <a:t>重修或自修不及格的学生（包括在校生、毕业或结业回校重修课程的学生）不得参加下一学期开学前的补考，可继续重修或自修。</a:t>
            </a:r>
          </a:p>
        </p:txBody>
      </p:sp>
      <p:sp>
        <p:nvSpPr>
          <p:cNvPr id="9" name="圆角矩形 8"/>
          <p:cNvSpPr/>
          <p:nvPr/>
        </p:nvSpPr>
        <p:spPr bwMode="auto">
          <a:xfrm>
            <a:off x="1072678" y="5434073"/>
            <a:ext cx="7286676" cy="72008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nchorCtr="0">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chemeClr val="tx1"/>
                </a:solidFill>
                <a:latin typeface="微软雅黑" pitchFamily="34" charset="-122"/>
                <a:ea typeface="微软雅黑" pitchFamily="34" charset="-122"/>
              </a:rPr>
              <a:t>重修按北京市的有关规定和标准收费。</a:t>
            </a:r>
          </a:p>
        </p:txBody>
      </p:sp>
    </p:spTree>
    <p:extLst>
      <p:ext uri="{BB962C8B-B14F-4D97-AF65-F5344CB8AC3E}">
        <p14:creationId xmlns="" xmlns:p14="http://schemas.microsoft.com/office/powerpoint/2010/main" val="334976245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ppt_x</p:attrName>
                                        </p:attrNameLst>
                                      </p:cBhvr>
                                      <p:tavLst>
                                        <p:tav tm="0">
                                          <p:val>
                                            <p:strVal val="#ppt_x-.2"/>
                                          </p:val>
                                        </p:tav>
                                        <p:tav tm="100000">
                                          <p:val>
                                            <p:strVal val="#ppt_x"/>
                                          </p:val>
                                        </p:tav>
                                      </p:tavLst>
                                    </p:anim>
                                    <p:anim calcmode="lin" valueType="num">
                                      <p:cBhvr>
                                        <p:cTn id="15"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ppt_x</p:attrName>
                                        </p:attrNameLst>
                                      </p:cBhvr>
                                      <p:tavLst>
                                        <p:tav tm="0">
                                          <p:val>
                                            <p:strVal val="#ppt_x-.2"/>
                                          </p:val>
                                        </p:tav>
                                        <p:tav tm="100000">
                                          <p:val>
                                            <p:strVal val="#ppt_x"/>
                                          </p:val>
                                        </p:tav>
                                      </p:tavLst>
                                    </p:anim>
                                    <p:anim calcmode="lin" valueType="num">
                                      <p:cBhvr>
                                        <p:cTn id="22"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439248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第十六条  自主选修 </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grpSp>
        <p:nvGrpSpPr>
          <p:cNvPr id="27" name="组合 26"/>
          <p:cNvGrpSpPr/>
          <p:nvPr/>
        </p:nvGrpSpPr>
        <p:grpSpPr>
          <a:xfrm>
            <a:off x="1043608" y="1757155"/>
            <a:ext cx="7272808" cy="1671845"/>
            <a:chOff x="1043608" y="1701400"/>
            <a:chExt cx="7272808" cy="1629382"/>
          </a:xfrm>
        </p:grpSpPr>
        <p:grpSp>
          <p:nvGrpSpPr>
            <p:cNvPr id="17" name="组合 42"/>
            <p:cNvGrpSpPr>
              <a:grpSpLocks/>
            </p:cNvGrpSpPr>
            <p:nvPr/>
          </p:nvGrpSpPr>
          <p:grpSpPr bwMode="auto">
            <a:xfrm rot="16200000">
              <a:off x="3865321" y="-1120313"/>
              <a:ext cx="1629382" cy="7272808"/>
              <a:chOff x="6156325" y="2649538"/>
              <a:chExt cx="2447925" cy="7272805"/>
            </a:xfrm>
          </p:grpSpPr>
          <p:sp>
            <p:nvSpPr>
              <p:cNvPr id="18" name="AutoShape 196"/>
              <p:cNvSpPr>
                <a:spLocks noChangeArrowheads="1"/>
              </p:cNvSpPr>
              <p:nvPr/>
            </p:nvSpPr>
            <p:spPr bwMode="auto">
              <a:xfrm>
                <a:off x="6194426" y="3206751"/>
                <a:ext cx="2373311" cy="6715592"/>
              </a:xfrm>
              <a:prstGeom prst="roundRect">
                <a:avLst>
                  <a:gd name="adj" fmla="val 3727"/>
                </a:avLst>
              </a:prstGeom>
              <a:solidFill>
                <a:schemeClr val="bg1">
                  <a:alpha val="50000"/>
                </a:schemeClr>
              </a:soli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a typeface="宋体" charset="-122"/>
                </a:endParaRPr>
              </a:p>
            </p:txBody>
          </p:sp>
          <p:sp>
            <p:nvSpPr>
              <p:cNvPr id="19" name="AutoShape 182"/>
              <p:cNvSpPr>
                <a:spLocks noChangeArrowheads="1"/>
              </p:cNvSpPr>
              <p:nvPr/>
            </p:nvSpPr>
            <p:spPr bwMode="auto">
              <a:xfrm>
                <a:off x="6156325" y="2649538"/>
                <a:ext cx="2447925" cy="647700"/>
              </a:xfrm>
              <a:prstGeom prst="roundRect">
                <a:avLst>
                  <a:gd name="adj" fmla="val 9028"/>
                </a:avLst>
              </a:prstGeom>
              <a:gradFill rotWithShape="1">
                <a:gsLst>
                  <a:gs pos="0">
                    <a:schemeClr val="accent3"/>
                  </a:gs>
                  <a:gs pos="100000">
                    <a:schemeClr val="accent3">
                      <a:lumMod val="50000"/>
                    </a:schemeClr>
                  </a:gs>
                </a:gsLst>
                <a:lin ang="5400000" scaled="1"/>
              </a:gra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a typeface="宋体" charset="-122"/>
                </a:endParaRPr>
              </a:p>
            </p:txBody>
          </p:sp>
          <p:sp>
            <p:nvSpPr>
              <p:cNvPr id="20" name="AutoShape 183"/>
              <p:cNvSpPr>
                <a:spLocks noChangeArrowheads="1"/>
              </p:cNvSpPr>
              <p:nvPr/>
            </p:nvSpPr>
            <p:spPr bwMode="auto">
              <a:xfrm>
                <a:off x="6159500" y="2657475"/>
                <a:ext cx="2444750" cy="211138"/>
              </a:xfrm>
              <a:prstGeom prst="roundRect">
                <a:avLst>
                  <a:gd name="adj" fmla="val 18824"/>
                </a:avLst>
              </a:prstGeom>
              <a:gradFill rotWithShape="0">
                <a:gsLst>
                  <a:gs pos="0">
                    <a:schemeClr val="bg1">
                      <a:alpha val="39998"/>
                    </a:schemeClr>
                  </a:gs>
                  <a:gs pos="100000">
                    <a:srgbClr val="2A7DD0">
                      <a:alpha val="0"/>
                    </a:srgb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lIns="91425" tIns="45713" rIns="91425" bIns="45713" anchor="ctr"/>
              <a:lstStyle/>
              <a:p>
                <a:pPr algn="ctr">
                  <a:lnSpc>
                    <a:spcPct val="140000"/>
                  </a:lnSpc>
                  <a:buClr>
                    <a:schemeClr val="bg1"/>
                  </a:buClr>
                  <a:buFont typeface="Wingdings" pitchFamily="2" charset="2"/>
                  <a:buNone/>
                </a:pPr>
                <a:endParaRPr lang="zh-CN" altLang="zh-CN" sz="8800" b="1">
                  <a:solidFill>
                    <a:srgbClr val="FFFF00"/>
                  </a:solidFill>
                  <a:latin typeface="Times New Roman" pitchFamily="18" charset="0"/>
                </a:endParaRPr>
              </a:p>
            </p:txBody>
          </p:sp>
        </p:grpSp>
        <p:sp>
          <p:nvSpPr>
            <p:cNvPr id="2" name="TextBox 1"/>
            <p:cNvSpPr txBox="1"/>
            <p:nvPr/>
          </p:nvSpPr>
          <p:spPr>
            <a:xfrm>
              <a:off x="1769388" y="1775975"/>
              <a:ext cx="6391861" cy="1146425"/>
            </a:xfrm>
            <a:prstGeom prst="rect">
              <a:avLst/>
            </a:prstGeom>
            <a:noFill/>
          </p:spPr>
          <p:txBody>
            <a:bodyPr wrap="square" rtlCol="0">
              <a:spAutoFit/>
            </a:bodyPr>
            <a:lstStyle/>
            <a:p>
              <a:pPr>
                <a:lnSpc>
                  <a:spcPct val="150000"/>
                </a:lnSpc>
              </a:pPr>
              <a:r>
                <a:rPr lang="zh-CN" altLang="zh-CN" sz="1600" b="1" dirty="0">
                  <a:latin typeface="微软雅黑" panose="020B0503020204020204" pitchFamily="34" charset="-122"/>
                  <a:ea typeface="微软雅黑" panose="020B0503020204020204" pitchFamily="34" charset="-122"/>
                </a:rPr>
                <a:t>学生学有余力，可提前修读本专业培养计划之内的后续各学期课程。学生应在学期开学后两周内到所在学院办理自主选修手续，经学生所在学院教学院长同意、报教务处备案后，可以选课和修读，选修的课程成绩有效；未按规定办理自主选修手续的，选修成绩无效。</a:t>
              </a:r>
              <a:endParaRPr lang="zh-CN" altLang="en-US" sz="1600" b="1" dirty="0">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1043609" y="3861048"/>
            <a:ext cx="7272807" cy="867406"/>
            <a:chOff x="1043609" y="3497698"/>
            <a:chExt cx="7272807" cy="867406"/>
          </a:xfrm>
        </p:grpSpPr>
        <p:grpSp>
          <p:nvGrpSpPr>
            <p:cNvPr id="11" name="组合 33"/>
            <p:cNvGrpSpPr>
              <a:grpSpLocks/>
            </p:cNvGrpSpPr>
            <p:nvPr/>
          </p:nvGrpSpPr>
          <p:grpSpPr bwMode="auto">
            <a:xfrm rot="16200000">
              <a:off x="4246310" y="294997"/>
              <a:ext cx="867406" cy="7272807"/>
              <a:chOff x="6156325" y="2649538"/>
              <a:chExt cx="2447925" cy="7272804"/>
            </a:xfrm>
          </p:grpSpPr>
          <p:sp>
            <p:nvSpPr>
              <p:cNvPr id="12" name="AutoShape 196"/>
              <p:cNvSpPr>
                <a:spLocks noChangeArrowheads="1"/>
              </p:cNvSpPr>
              <p:nvPr/>
            </p:nvSpPr>
            <p:spPr bwMode="auto">
              <a:xfrm>
                <a:off x="6194424" y="3206751"/>
                <a:ext cx="2373313" cy="6715591"/>
              </a:xfrm>
              <a:prstGeom prst="roundRect">
                <a:avLst>
                  <a:gd name="adj" fmla="val 3727"/>
                </a:avLst>
              </a:prstGeom>
              <a:solidFill>
                <a:schemeClr val="bg1">
                  <a:alpha val="50000"/>
                </a:schemeClr>
              </a:soli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a typeface="宋体" charset="-122"/>
                </a:endParaRPr>
              </a:p>
            </p:txBody>
          </p:sp>
          <p:sp>
            <p:nvSpPr>
              <p:cNvPr id="13" name="AutoShape 182"/>
              <p:cNvSpPr>
                <a:spLocks noChangeArrowheads="1"/>
              </p:cNvSpPr>
              <p:nvPr/>
            </p:nvSpPr>
            <p:spPr bwMode="auto">
              <a:xfrm>
                <a:off x="6156325" y="2649538"/>
                <a:ext cx="2447925" cy="647700"/>
              </a:xfrm>
              <a:prstGeom prst="roundRect">
                <a:avLst>
                  <a:gd name="adj" fmla="val 9028"/>
                </a:avLst>
              </a:prstGeom>
              <a:gradFill rotWithShape="1">
                <a:gsLst>
                  <a:gs pos="0">
                    <a:schemeClr val="accent5"/>
                  </a:gs>
                  <a:gs pos="100000">
                    <a:schemeClr val="accent5">
                      <a:lumMod val="50000"/>
                    </a:schemeClr>
                  </a:gs>
                </a:gsLst>
                <a:lin ang="5400000" scaled="1"/>
              </a:gra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a typeface="宋体" charset="-122"/>
                </a:endParaRPr>
              </a:p>
            </p:txBody>
          </p:sp>
          <p:sp>
            <p:nvSpPr>
              <p:cNvPr id="14" name="AutoShape 183"/>
              <p:cNvSpPr>
                <a:spLocks noChangeArrowheads="1"/>
              </p:cNvSpPr>
              <p:nvPr/>
            </p:nvSpPr>
            <p:spPr bwMode="auto">
              <a:xfrm>
                <a:off x="6159500" y="2657475"/>
                <a:ext cx="2444750" cy="211138"/>
              </a:xfrm>
              <a:prstGeom prst="roundRect">
                <a:avLst>
                  <a:gd name="adj" fmla="val 18824"/>
                </a:avLst>
              </a:prstGeom>
              <a:gradFill rotWithShape="0">
                <a:gsLst>
                  <a:gs pos="0">
                    <a:schemeClr val="bg1">
                      <a:alpha val="39998"/>
                    </a:schemeClr>
                  </a:gs>
                  <a:gs pos="100000">
                    <a:srgbClr val="2A7DD0">
                      <a:alpha val="0"/>
                    </a:srgb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lIns="91425" tIns="45713" rIns="91425" bIns="45713" anchor="ctr"/>
              <a:lstStyle/>
              <a:p>
                <a:pPr algn="ctr">
                  <a:lnSpc>
                    <a:spcPct val="140000"/>
                  </a:lnSpc>
                  <a:buClr>
                    <a:schemeClr val="bg1"/>
                  </a:buClr>
                  <a:buFont typeface="Wingdings" pitchFamily="2" charset="2"/>
                  <a:buNone/>
                </a:pPr>
                <a:endParaRPr lang="zh-CN" altLang="zh-CN" sz="8800" b="1">
                  <a:solidFill>
                    <a:srgbClr val="FFFF00"/>
                  </a:solidFill>
                  <a:latin typeface="Times New Roman" pitchFamily="18" charset="0"/>
                </a:endParaRPr>
              </a:p>
            </p:txBody>
          </p:sp>
        </p:grpSp>
        <p:sp>
          <p:nvSpPr>
            <p:cNvPr id="23" name="TextBox 22"/>
            <p:cNvSpPr txBox="1"/>
            <p:nvPr/>
          </p:nvSpPr>
          <p:spPr>
            <a:xfrm>
              <a:off x="1741984" y="3691983"/>
              <a:ext cx="6430416" cy="418191"/>
            </a:xfrm>
            <a:prstGeom prst="rect">
              <a:avLst/>
            </a:prstGeom>
            <a:noFill/>
          </p:spPr>
          <p:txBody>
            <a:bodyPr wrap="square" rtlCol="0">
              <a:spAutoFit/>
            </a:bodyPr>
            <a:lstStyle/>
            <a:p>
              <a:pPr>
                <a:lnSpc>
                  <a:spcPct val="150000"/>
                </a:lnSpc>
              </a:pPr>
              <a:r>
                <a:rPr lang="zh-CN" altLang="en-US" sz="1600" b="1" dirty="0">
                  <a:latin typeface="微软雅黑" panose="020B0503020204020204" pitchFamily="34" charset="-122"/>
                  <a:ea typeface="微软雅黑" panose="020B0503020204020204" pitchFamily="34" charset="-122"/>
                </a:rPr>
                <a:t>自主选修的课程与当前学期必修课的授课时间发生冲突时，不得选修。</a:t>
              </a:r>
            </a:p>
          </p:txBody>
        </p:sp>
      </p:grpSp>
      <p:grpSp>
        <p:nvGrpSpPr>
          <p:cNvPr id="26" name="组合 25"/>
          <p:cNvGrpSpPr/>
          <p:nvPr/>
        </p:nvGrpSpPr>
        <p:grpSpPr>
          <a:xfrm>
            <a:off x="1043608" y="5212947"/>
            <a:ext cx="7272810" cy="864096"/>
            <a:chOff x="1043608" y="4869160"/>
            <a:chExt cx="7272810" cy="864096"/>
          </a:xfrm>
        </p:grpSpPr>
        <p:grpSp>
          <p:nvGrpSpPr>
            <p:cNvPr id="5" name="组合 32"/>
            <p:cNvGrpSpPr>
              <a:grpSpLocks/>
            </p:cNvGrpSpPr>
            <p:nvPr/>
          </p:nvGrpSpPr>
          <p:grpSpPr bwMode="auto">
            <a:xfrm rot="16200000">
              <a:off x="4247965" y="1664803"/>
              <a:ext cx="864096" cy="7272810"/>
              <a:chOff x="6156325" y="2649538"/>
              <a:chExt cx="2447925" cy="7272807"/>
            </a:xfrm>
          </p:grpSpPr>
          <p:sp>
            <p:nvSpPr>
              <p:cNvPr id="6" name="AutoShape 196"/>
              <p:cNvSpPr>
                <a:spLocks noChangeArrowheads="1"/>
              </p:cNvSpPr>
              <p:nvPr/>
            </p:nvSpPr>
            <p:spPr bwMode="auto">
              <a:xfrm>
                <a:off x="6194426" y="3206751"/>
                <a:ext cx="2373312" cy="6715594"/>
              </a:xfrm>
              <a:prstGeom prst="roundRect">
                <a:avLst>
                  <a:gd name="adj" fmla="val 3727"/>
                </a:avLst>
              </a:prstGeom>
              <a:solidFill>
                <a:schemeClr val="bg1">
                  <a:alpha val="50000"/>
                </a:schemeClr>
              </a:soli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a typeface="宋体" charset="-122"/>
                </a:endParaRPr>
              </a:p>
            </p:txBody>
          </p:sp>
          <p:sp>
            <p:nvSpPr>
              <p:cNvPr id="7" name="AutoShape 182"/>
              <p:cNvSpPr>
                <a:spLocks noChangeArrowheads="1"/>
              </p:cNvSpPr>
              <p:nvPr/>
            </p:nvSpPr>
            <p:spPr bwMode="auto">
              <a:xfrm>
                <a:off x="6156325" y="2649538"/>
                <a:ext cx="2447925" cy="647700"/>
              </a:xfrm>
              <a:prstGeom prst="roundRect">
                <a:avLst>
                  <a:gd name="adj" fmla="val 9028"/>
                </a:avLst>
              </a:prstGeom>
              <a:gradFill rotWithShape="1">
                <a:gsLst>
                  <a:gs pos="0">
                    <a:schemeClr val="accent6"/>
                  </a:gs>
                  <a:gs pos="100000">
                    <a:schemeClr val="accent6">
                      <a:lumMod val="50000"/>
                    </a:schemeClr>
                  </a:gs>
                </a:gsLst>
                <a:lin ang="5400000" scaled="1"/>
              </a:gra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a typeface="宋体" charset="-122"/>
                </a:endParaRPr>
              </a:p>
            </p:txBody>
          </p:sp>
          <p:sp>
            <p:nvSpPr>
              <p:cNvPr id="8" name="AutoShape 183"/>
              <p:cNvSpPr>
                <a:spLocks noChangeArrowheads="1"/>
              </p:cNvSpPr>
              <p:nvPr/>
            </p:nvSpPr>
            <p:spPr bwMode="auto">
              <a:xfrm>
                <a:off x="6159500" y="2657475"/>
                <a:ext cx="2444750" cy="211138"/>
              </a:xfrm>
              <a:prstGeom prst="roundRect">
                <a:avLst>
                  <a:gd name="adj" fmla="val 18824"/>
                </a:avLst>
              </a:prstGeom>
              <a:gradFill rotWithShape="0">
                <a:gsLst>
                  <a:gs pos="0">
                    <a:schemeClr val="bg1">
                      <a:alpha val="39998"/>
                    </a:schemeClr>
                  </a:gs>
                  <a:gs pos="100000">
                    <a:srgbClr val="2A7DD0">
                      <a:alpha val="0"/>
                    </a:srgb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lIns="91425" tIns="45713" rIns="91425" bIns="45713" anchor="ctr"/>
              <a:lstStyle/>
              <a:p>
                <a:pPr algn="ctr">
                  <a:lnSpc>
                    <a:spcPct val="140000"/>
                  </a:lnSpc>
                  <a:buClr>
                    <a:schemeClr val="bg1"/>
                  </a:buClr>
                  <a:buFont typeface="Wingdings" pitchFamily="2" charset="2"/>
                  <a:buNone/>
                </a:pPr>
                <a:endParaRPr lang="zh-CN" altLang="zh-CN" sz="8800" b="1">
                  <a:solidFill>
                    <a:srgbClr val="FFFF00"/>
                  </a:solidFill>
                  <a:latin typeface="Times New Roman" pitchFamily="18" charset="0"/>
                </a:endParaRPr>
              </a:p>
            </p:txBody>
          </p:sp>
        </p:grpSp>
        <p:sp>
          <p:nvSpPr>
            <p:cNvPr id="25" name="TextBox 24"/>
            <p:cNvSpPr txBox="1"/>
            <p:nvPr/>
          </p:nvSpPr>
          <p:spPr>
            <a:xfrm>
              <a:off x="1741984" y="5073103"/>
              <a:ext cx="6430416" cy="418191"/>
            </a:xfrm>
            <a:prstGeom prst="rect">
              <a:avLst/>
            </a:prstGeom>
            <a:noFill/>
          </p:spPr>
          <p:txBody>
            <a:bodyPr wrap="square" rtlCol="0">
              <a:spAutoFit/>
            </a:bodyPr>
            <a:lstStyle/>
            <a:p>
              <a:pPr>
                <a:lnSpc>
                  <a:spcPct val="150000"/>
                </a:lnSpc>
              </a:pPr>
              <a:r>
                <a:rPr lang="zh-CN" altLang="zh-CN" sz="1600" b="1" dirty="0">
                  <a:latin typeface="微软雅黑" panose="020B0503020204020204" pitchFamily="34" charset="-122"/>
                  <a:ea typeface="微软雅黑" panose="020B0503020204020204" pitchFamily="34" charset="-122"/>
                </a:rPr>
                <a:t>允许学生自主选修的课程不含毕业设计（论文）。</a:t>
              </a:r>
              <a:endParaRPr lang="zh-CN" altLang="en-US" sz="1600" b="1" dirty="0">
                <a:latin typeface="微软雅黑" panose="020B0503020204020204" pitchFamily="34" charset="-122"/>
                <a:ea typeface="微软雅黑" panose="020B0503020204020204" pitchFamily="34" charset="-122"/>
              </a:endParaRPr>
            </a:p>
          </p:txBody>
        </p:sp>
      </p:grpSp>
    </p:spTree>
    <p:extLst>
      <p:ext uri="{BB962C8B-B14F-4D97-AF65-F5344CB8AC3E}">
        <p14:creationId xmlns="" xmlns:p14="http://schemas.microsoft.com/office/powerpoint/2010/main" val="337911233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500"/>
                                        <p:tgtEl>
                                          <p:spTgt spid="2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691276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第十七条  每学期允许修读的最高学分</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9" name="TextBox 8"/>
          <p:cNvSpPr txBox="1"/>
          <p:nvPr/>
        </p:nvSpPr>
        <p:spPr>
          <a:xfrm>
            <a:off x="827584" y="2132856"/>
            <a:ext cx="7776864" cy="1846146"/>
          </a:xfrm>
          <a:prstGeom prst="rect">
            <a:avLst/>
          </a:prstGeom>
          <a:noFill/>
        </p:spPr>
        <p:txBody>
          <a:bodyPr wrap="square" rtlCol="0">
            <a:spAutoFit/>
          </a:bodyPr>
          <a:lstStyle/>
          <a:p>
            <a:pPr>
              <a:lnSpc>
                <a:spcPct val="200000"/>
              </a:lnSpc>
            </a:pPr>
            <a:r>
              <a:rPr lang="en-US" altLang="zh-CN" sz="2000" b="1" dirty="0" smtClean="0">
                <a:solidFill>
                  <a:srgbClr val="0000CC"/>
                </a:solidFill>
                <a:latin typeface="微软雅黑" panose="020B0503020204020204" pitchFamily="34" charset="-122"/>
                <a:ea typeface="微软雅黑" panose="020B0503020204020204" pitchFamily="34" charset="-122"/>
              </a:rPr>
              <a:t>      </a:t>
            </a:r>
            <a:r>
              <a:rPr lang="zh-CN" altLang="zh-CN" sz="2000" b="1" dirty="0" smtClean="0">
                <a:solidFill>
                  <a:srgbClr val="0000CC"/>
                </a:solidFill>
                <a:latin typeface="微软雅黑" panose="020B0503020204020204" pitchFamily="34" charset="-122"/>
                <a:ea typeface="微软雅黑" panose="020B0503020204020204" pitchFamily="34" charset="-122"/>
              </a:rPr>
              <a:t>学生</a:t>
            </a:r>
            <a:r>
              <a:rPr lang="zh-CN" altLang="zh-CN" sz="2000" b="1" dirty="0">
                <a:solidFill>
                  <a:srgbClr val="0000CC"/>
                </a:solidFill>
                <a:latin typeface="微软雅黑" panose="020B0503020204020204" pitchFamily="34" charset="-122"/>
                <a:ea typeface="微软雅黑" panose="020B0503020204020204" pitchFamily="34" charset="-122"/>
              </a:rPr>
              <a:t>在一个学期内修读的课程（包括重修或自修课程、独立实践环节）的总学分一般不超过</a:t>
            </a:r>
            <a:r>
              <a:rPr lang="en-US" altLang="zh-CN" sz="2000" b="1" dirty="0">
                <a:solidFill>
                  <a:srgbClr val="0000CC"/>
                </a:solidFill>
                <a:latin typeface="微软雅黑" panose="020B0503020204020204" pitchFamily="34" charset="-122"/>
                <a:ea typeface="微软雅黑" panose="020B0503020204020204" pitchFamily="34" charset="-122"/>
              </a:rPr>
              <a:t>40</a:t>
            </a:r>
            <a:r>
              <a:rPr lang="zh-CN" altLang="zh-CN" sz="2000" b="1" dirty="0">
                <a:solidFill>
                  <a:srgbClr val="0000CC"/>
                </a:solidFill>
                <a:latin typeface="微软雅黑" panose="020B0503020204020204" pitchFamily="34" charset="-122"/>
                <a:ea typeface="微软雅黑" panose="020B0503020204020204" pitchFamily="34" charset="-122"/>
              </a:rPr>
              <a:t>学分，不包括最少学分课程核减后不足</a:t>
            </a:r>
            <a:r>
              <a:rPr lang="en-US" altLang="zh-CN" sz="2000" b="1" dirty="0">
                <a:solidFill>
                  <a:srgbClr val="0000CC"/>
                </a:solidFill>
                <a:latin typeface="微软雅黑" panose="020B0503020204020204" pitchFamily="34" charset="-122"/>
                <a:ea typeface="微软雅黑" panose="020B0503020204020204" pitchFamily="34" charset="-122"/>
              </a:rPr>
              <a:t>40</a:t>
            </a:r>
            <a:r>
              <a:rPr lang="zh-CN" altLang="zh-CN" sz="2000" b="1" dirty="0">
                <a:solidFill>
                  <a:srgbClr val="0000CC"/>
                </a:solidFill>
                <a:latin typeface="微软雅黑" panose="020B0503020204020204" pitchFamily="34" charset="-122"/>
                <a:ea typeface="微软雅黑" panose="020B0503020204020204" pitchFamily="34" charset="-122"/>
              </a:rPr>
              <a:t>学分的情况。跨校修读课程及免修课程的学分不计入</a:t>
            </a:r>
            <a:r>
              <a:rPr lang="en-US" altLang="zh-CN" sz="2000" b="1" dirty="0">
                <a:solidFill>
                  <a:srgbClr val="0000CC"/>
                </a:solidFill>
                <a:latin typeface="微软雅黑" panose="020B0503020204020204" pitchFamily="34" charset="-122"/>
                <a:ea typeface="微软雅黑" panose="020B0503020204020204" pitchFamily="34" charset="-122"/>
              </a:rPr>
              <a:t>40</a:t>
            </a:r>
            <a:r>
              <a:rPr lang="zh-CN" altLang="zh-CN" sz="2000" b="1" dirty="0">
                <a:solidFill>
                  <a:srgbClr val="0000CC"/>
                </a:solidFill>
                <a:latin typeface="微软雅黑" panose="020B0503020204020204" pitchFamily="34" charset="-122"/>
                <a:ea typeface="微软雅黑" panose="020B0503020204020204" pitchFamily="34" charset="-122"/>
              </a:rPr>
              <a:t>学分内。</a:t>
            </a:r>
            <a:endParaRPr lang="zh-CN" altLang="en-US" sz="2000"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4203564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691276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第十八条  毕业学期修课管理的特殊要求</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9" name="TextBox 8"/>
          <p:cNvSpPr txBox="1"/>
          <p:nvPr/>
        </p:nvSpPr>
        <p:spPr>
          <a:xfrm>
            <a:off x="940189" y="1916832"/>
            <a:ext cx="7632848" cy="2400657"/>
          </a:xfrm>
          <a:prstGeom prst="rect">
            <a:avLst/>
          </a:prstGeom>
          <a:noFill/>
        </p:spPr>
        <p:txBody>
          <a:bodyPr wrap="square" rtlCol="0">
            <a:spAutoFit/>
          </a:bodyPr>
          <a:lstStyle/>
          <a:p>
            <a:pPr>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（一）</a:t>
            </a:r>
            <a:r>
              <a:rPr lang="zh-CN" altLang="en-US" sz="2000" b="1" dirty="0">
                <a:solidFill>
                  <a:srgbClr val="0000CC"/>
                </a:solidFill>
                <a:latin typeface="微软雅黑" panose="020B0503020204020204" pitchFamily="34" charset="-122"/>
                <a:ea typeface="微软雅黑" panose="020B0503020204020204" pitchFamily="34" charset="-122"/>
              </a:rPr>
              <a:t>毕业设计（论文）资格与资格审查。毕业学期开学初补考结束后，若培养计划规定的总学分中（毕业设计（论文）和毕业实习除外），仍有</a:t>
            </a:r>
            <a:r>
              <a:rPr lang="en-US" altLang="zh-CN" sz="2000" b="1" dirty="0">
                <a:solidFill>
                  <a:srgbClr val="0000CC"/>
                </a:solidFill>
                <a:latin typeface="微软雅黑" panose="020B0503020204020204" pitchFamily="34" charset="-122"/>
                <a:ea typeface="微软雅黑" panose="020B0503020204020204" pitchFamily="34" charset="-122"/>
              </a:rPr>
              <a:t>23</a:t>
            </a:r>
            <a:r>
              <a:rPr lang="zh-CN" altLang="en-US" sz="2000" b="1" dirty="0">
                <a:solidFill>
                  <a:srgbClr val="0000CC"/>
                </a:solidFill>
                <a:latin typeface="微软雅黑" panose="020B0503020204020204" pitchFamily="34" charset="-122"/>
                <a:ea typeface="微软雅黑" panose="020B0503020204020204" pitchFamily="34" charset="-122"/>
              </a:rPr>
              <a:t>学分及以上未获得者，不具备毕业设计（论文）资格。毕业设计（论文）资格审查由学生所在学院进行，审查结果报教务处批准。</a:t>
            </a:r>
          </a:p>
        </p:txBody>
      </p:sp>
    </p:spTree>
    <p:extLst>
      <p:ext uri="{BB962C8B-B14F-4D97-AF65-F5344CB8AC3E}">
        <p14:creationId xmlns="" xmlns:p14="http://schemas.microsoft.com/office/powerpoint/2010/main" val="142202982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691276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第十八条  毕业学期修课管理的特殊要求</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9" name="TextBox 8"/>
          <p:cNvSpPr txBox="1"/>
          <p:nvPr/>
        </p:nvSpPr>
        <p:spPr>
          <a:xfrm>
            <a:off x="940189" y="1772816"/>
            <a:ext cx="7632848" cy="961289"/>
          </a:xfrm>
          <a:prstGeom prst="rect">
            <a:avLst/>
          </a:prstGeom>
          <a:noFill/>
        </p:spPr>
        <p:txBody>
          <a:bodyPr wrap="square" rtlCol="0">
            <a:spAutoFit/>
          </a:bodyPr>
          <a:lstStyle/>
          <a:p>
            <a:pPr>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（二）</a:t>
            </a:r>
            <a:r>
              <a:rPr lang="zh-CN" altLang="en-US" sz="2000" b="1" dirty="0">
                <a:solidFill>
                  <a:srgbClr val="0000CC"/>
                </a:solidFill>
                <a:latin typeface="微软雅黑" panose="020B0503020204020204" pitchFamily="34" charset="-122"/>
                <a:ea typeface="微软雅黑" panose="020B0503020204020204" pitchFamily="34" charset="-122"/>
              </a:rPr>
              <a:t>不具备毕业设计（论文）资格的学生管理。对不具备毕业设计（论文）资格的学生，按以下情况处理：</a:t>
            </a:r>
          </a:p>
        </p:txBody>
      </p:sp>
      <p:sp>
        <p:nvSpPr>
          <p:cNvPr id="6" name="圆角矩形 5"/>
          <p:cNvSpPr/>
          <p:nvPr/>
        </p:nvSpPr>
        <p:spPr bwMode="auto">
          <a:xfrm>
            <a:off x="1395562" y="3413104"/>
            <a:ext cx="6722101" cy="1888104"/>
          </a:xfrm>
          <a:prstGeom prst="roundRect">
            <a:avLst>
              <a:gd name="adj" fmla="val 10417"/>
            </a:avLst>
          </a:prstGeom>
          <a:solidFill>
            <a:schemeClr val="bg1">
              <a:alpha val="60000"/>
            </a:schemeClr>
          </a:solidFill>
          <a:ln w="25400">
            <a:solidFill>
              <a:schemeClr val="tx1">
                <a:lumMod val="75000"/>
                <a:lumOff val="2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tabLst>
                <a:tab pos="136525" algn="l"/>
              </a:tabLst>
              <a:defRPr/>
            </a:pPr>
            <a:endParaRPr lang="zh-CN" altLang="en-US" sz="2000" b="1" dirty="0">
              <a:solidFill>
                <a:schemeClr val="tx1"/>
              </a:solidFill>
              <a:latin typeface="微软雅黑" pitchFamily="34" charset="-122"/>
              <a:ea typeface="微软雅黑" pitchFamily="34" charset="-122"/>
            </a:endParaRPr>
          </a:p>
        </p:txBody>
      </p:sp>
      <p:sp>
        <p:nvSpPr>
          <p:cNvPr id="5" name="TextBox 4"/>
          <p:cNvSpPr txBox="1"/>
          <p:nvPr/>
        </p:nvSpPr>
        <p:spPr>
          <a:xfrm>
            <a:off x="1720787" y="3772787"/>
            <a:ext cx="6156684" cy="923330"/>
          </a:xfrm>
          <a:prstGeom prst="rect">
            <a:avLst/>
          </a:prstGeom>
          <a:noFill/>
        </p:spPr>
        <p:txBody>
          <a:bodyPr wrap="square" rtlCol="0">
            <a:spAutoFit/>
          </a:bodyPr>
          <a:lstStyle/>
          <a:p>
            <a:pPr>
              <a:lnSpc>
                <a:spcPct val="150000"/>
              </a:lnSpc>
            </a:pPr>
            <a:r>
              <a:rPr lang="en-US" altLang="zh-CN" b="1" dirty="0">
                <a:solidFill>
                  <a:srgbClr val="FF0000"/>
                </a:solidFill>
                <a:latin typeface="微软雅黑" panose="020B0503020204020204" pitchFamily="34" charset="-122"/>
                <a:ea typeface="微软雅黑" panose="020B0503020204020204" pitchFamily="34" charset="-122"/>
              </a:rPr>
              <a:t>1.</a:t>
            </a:r>
            <a:r>
              <a:rPr lang="zh-CN" altLang="zh-CN" b="1" dirty="0">
                <a:latin typeface="微软雅黑" panose="020B0503020204020204" pitchFamily="34" charset="-122"/>
                <a:ea typeface="微软雅黑" panose="020B0503020204020204" pitchFamily="34" charset="-122"/>
              </a:rPr>
              <a:t>如学生本人提出退学申请、经家长签名确认后，可办理退学</a:t>
            </a:r>
            <a:r>
              <a:rPr lang="zh-CN" altLang="zh-CN" b="1" dirty="0" smtClean="0">
                <a:latin typeface="微软雅黑" panose="020B0503020204020204" pitchFamily="34" charset="-122"/>
                <a:ea typeface="微软雅黑" panose="020B0503020204020204" pitchFamily="34" charset="-122"/>
              </a:rPr>
              <a:t>手续</a:t>
            </a:r>
            <a:r>
              <a:rPr lang="zh-CN" altLang="en-US" b="1" dirty="0">
                <a:latin typeface="微软雅黑" panose="020B0503020204020204" pitchFamily="34" charset="-122"/>
                <a:ea typeface="微软雅黑" panose="020B0503020204020204" pitchFamily="34" charset="-122"/>
              </a:rPr>
              <a:t>。</a:t>
            </a:r>
          </a:p>
        </p:txBody>
      </p:sp>
    </p:spTree>
    <p:extLst>
      <p:ext uri="{BB962C8B-B14F-4D97-AF65-F5344CB8AC3E}">
        <p14:creationId xmlns="" xmlns:p14="http://schemas.microsoft.com/office/powerpoint/2010/main" val="1683564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95536" y="941226"/>
            <a:ext cx="2064675" cy="659078"/>
            <a:chOff x="395536" y="941226"/>
            <a:chExt cx="2064675" cy="659078"/>
          </a:xfrm>
        </p:grpSpPr>
        <p:pic>
          <p:nvPicPr>
            <p:cNvPr id="7" name="Picture 2" descr="F:\work\常州电信\未标题-10.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l="7111" t="12923" r="9412" b="4846"/>
            <a:stretch>
              <a:fillRect/>
            </a:stretch>
          </p:blipFill>
          <p:spPr bwMode="auto">
            <a:xfrm>
              <a:off x="395536" y="941226"/>
              <a:ext cx="2064675" cy="6590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Box 9"/>
            <p:cNvSpPr txBox="1"/>
            <p:nvPr/>
          </p:nvSpPr>
          <p:spPr>
            <a:xfrm>
              <a:off x="395536" y="1038651"/>
              <a:ext cx="2064675" cy="461665"/>
            </a:xfrm>
            <a:prstGeom prst="rect">
              <a:avLst/>
            </a:prstGeom>
            <a:noFill/>
          </p:spPr>
          <p:txBody>
            <a:bodyPr wrap="square" rtlCol="0">
              <a:spAutoFit/>
            </a:bodyPr>
            <a:lstStyle/>
            <a:p>
              <a:pPr algn="ctr"/>
              <a:r>
                <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第一条</a:t>
              </a:r>
              <a:endPar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grpSp>
      <p:grpSp>
        <p:nvGrpSpPr>
          <p:cNvPr id="8" name="组合 7"/>
          <p:cNvGrpSpPr/>
          <p:nvPr/>
        </p:nvGrpSpPr>
        <p:grpSpPr>
          <a:xfrm>
            <a:off x="395536" y="941226"/>
            <a:ext cx="2064675" cy="659078"/>
            <a:chOff x="395536" y="941226"/>
            <a:chExt cx="2064675" cy="659078"/>
          </a:xfrm>
        </p:grpSpPr>
        <p:pic>
          <p:nvPicPr>
            <p:cNvPr id="14" name="Picture 2" descr="F:\work\常州电信\未标题-10.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l="7111" t="12923" r="9412" b="4846"/>
            <a:stretch>
              <a:fillRect/>
            </a:stretch>
          </p:blipFill>
          <p:spPr bwMode="auto">
            <a:xfrm>
              <a:off x="395536" y="941226"/>
              <a:ext cx="2064675" cy="6590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TextBox 14"/>
            <p:cNvSpPr txBox="1"/>
            <p:nvPr/>
          </p:nvSpPr>
          <p:spPr>
            <a:xfrm>
              <a:off x="395536" y="1038651"/>
              <a:ext cx="2064675" cy="461665"/>
            </a:xfrm>
            <a:prstGeom prst="rect">
              <a:avLst/>
            </a:prstGeom>
            <a:noFill/>
          </p:spPr>
          <p:txBody>
            <a:bodyPr wrap="square" rtlCol="0">
              <a:spAutoFit/>
            </a:bodyPr>
            <a:lstStyle/>
            <a:p>
              <a:pPr algn="ctr"/>
              <a:r>
                <a:rPr lang="zh-CN" altLang="zh-CN"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a:t>
              </a:r>
              <a:r>
                <a:rPr lang="zh-CN" alt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二</a:t>
              </a:r>
              <a:r>
                <a:rPr lang="zh-CN" altLang="zh-CN"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条</a:t>
              </a:r>
              <a:endPar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grpSp>
      <p:sp>
        <p:nvSpPr>
          <p:cNvPr id="2" name="TextBox 1"/>
          <p:cNvSpPr txBox="1"/>
          <p:nvPr/>
        </p:nvSpPr>
        <p:spPr>
          <a:xfrm>
            <a:off x="1043608" y="2339952"/>
            <a:ext cx="7200800" cy="3177280"/>
          </a:xfrm>
          <a:prstGeom prst="rect">
            <a:avLst/>
          </a:prstGeom>
          <a:noFill/>
        </p:spPr>
        <p:txBody>
          <a:bodyPr wrap="square" rtlCol="0">
            <a:spAutoFit/>
          </a:bodyPr>
          <a:lstStyle/>
          <a:p>
            <a:pPr>
              <a:lnSpc>
                <a:spcPct val="150000"/>
              </a:lnSpc>
            </a:pPr>
            <a:r>
              <a:rPr lang="zh-CN" altLang="zh-CN" sz="3200" b="1" dirty="0">
                <a:solidFill>
                  <a:srgbClr val="FF0000"/>
                </a:solidFill>
                <a:latin typeface="微软雅黑" panose="020B0503020204020204" pitchFamily="34" charset="-122"/>
                <a:ea typeface="微软雅黑" panose="020B0503020204020204" pitchFamily="34" charset="-122"/>
              </a:rPr>
              <a:t>学</a:t>
            </a:r>
            <a:r>
              <a:rPr lang="zh-CN" altLang="zh-CN" sz="2000" b="1" dirty="0">
                <a:solidFill>
                  <a:srgbClr val="000066"/>
                </a:solidFill>
                <a:latin typeface="微软雅黑" panose="020B0503020204020204" pitchFamily="34" charset="-122"/>
                <a:ea typeface="微软雅黑" panose="020B0503020204020204" pitchFamily="34" charset="-122"/>
              </a:rPr>
              <a:t>籍是指一个学生属于我校的一种法律上的身份或者资格。学生按规定获得了我校学籍，就享有使用学校提供的教育教学资源，参加学校教育教学计划安排的各项活动，完成学校规定学业后获得相应学历证书的权利；同时也要履行遵守学校管理制度，按规定缴纳学费及有关费用，刻苦学习，遵守学生行为规范的义务。</a:t>
            </a:r>
            <a:endParaRPr lang="zh-CN" altLang="en-US" sz="2000" b="1" dirty="0">
              <a:solidFill>
                <a:srgbClr val="000066"/>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zh-C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第一章</a:t>
            </a:r>
            <a:r>
              <a:rPr lang="en-US" altLang="zh-C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  </a:t>
            </a:r>
            <a:r>
              <a:rPr lang="zh-CN" altLang="zh-C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总则</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sp>
        <p:nvSpPr>
          <p:cNvPr id="12" name="Rectangle 537"/>
          <p:cNvSpPr>
            <a:spLocks noChangeArrowheads="1"/>
          </p:cNvSpPr>
          <p:nvPr/>
        </p:nvSpPr>
        <p:spPr bwMode="auto">
          <a:xfrm>
            <a:off x="719930" y="1844824"/>
            <a:ext cx="7812509" cy="4176464"/>
          </a:xfrm>
          <a:prstGeom prst="roundRect">
            <a:avLst>
              <a:gd name="adj" fmla="val 1482"/>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TextBox 12"/>
          <p:cNvSpPr txBox="1"/>
          <p:nvPr/>
        </p:nvSpPr>
        <p:spPr>
          <a:xfrm>
            <a:off x="1056624" y="2368800"/>
            <a:ext cx="7200800" cy="2715615"/>
          </a:xfrm>
          <a:prstGeom prst="rect">
            <a:avLst/>
          </a:prstGeom>
          <a:noFill/>
        </p:spPr>
        <p:txBody>
          <a:bodyPr wrap="square" rtlCol="0">
            <a:spAutoFit/>
          </a:bodyPr>
          <a:lstStyle/>
          <a:p>
            <a:pPr>
              <a:lnSpc>
                <a:spcPct val="150000"/>
              </a:lnSpc>
            </a:pPr>
            <a:r>
              <a:rPr lang="zh-CN" altLang="zh-CN" sz="3200" b="1" dirty="0">
                <a:solidFill>
                  <a:srgbClr val="FF0000"/>
                </a:solidFill>
                <a:latin typeface="微软雅黑" panose="020B0503020204020204" pitchFamily="34" charset="-122"/>
                <a:ea typeface="微软雅黑" panose="020B0503020204020204" pitchFamily="34" charset="-122"/>
              </a:rPr>
              <a:t>为</a:t>
            </a:r>
            <a:r>
              <a:rPr lang="zh-CN" altLang="zh-CN" sz="2000" b="1" dirty="0">
                <a:solidFill>
                  <a:srgbClr val="000066"/>
                </a:solidFill>
                <a:latin typeface="微软雅黑" panose="020B0503020204020204" pitchFamily="34" charset="-122"/>
                <a:ea typeface="微软雅黑" panose="020B0503020204020204" pitchFamily="34" charset="-122"/>
              </a:rPr>
              <a:t>维护学校正常的教育教学秩序，保障学生身心健康，促进学生德、智、体、美全面发展，根据《中华人民共和国教育法》、《中华人民共和国高等教育法》以及教育部颁布的《普通高等学校学生管理规定》（中华人民共和国教育部令第</a:t>
            </a:r>
            <a:r>
              <a:rPr lang="en-US" altLang="zh-CN" sz="2000" b="1" dirty="0">
                <a:solidFill>
                  <a:srgbClr val="000066"/>
                </a:solidFill>
                <a:latin typeface="微软雅黑" panose="020B0503020204020204" pitchFamily="34" charset="-122"/>
                <a:ea typeface="微软雅黑" panose="020B0503020204020204" pitchFamily="34" charset="-122"/>
              </a:rPr>
              <a:t>21</a:t>
            </a:r>
            <a:r>
              <a:rPr lang="zh-CN" altLang="zh-CN" sz="2000" b="1" dirty="0">
                <a:solidFill>
                  <a:srgbClr val="000066"/>
                </a:solidFill>
                <a:latin typeface="微软雅黑" panose="020B0503020204020204" pitchFamily="34" charset="-122"/>
                <a:ea typeface="微软雅黑" panose="020B0503020204020204" pitchFamily="34" charset="-122"/>
              </a:rPr>
              <a:t>号），制定本规定。</a:t>
            </a:r>
            <a:endParaRPr lang="zh-CN" altLang="en-US" sz="2000" b="1" dirty="0">
              <a:solidFill>
                <a:srgbClr val="000066"/>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64705358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xit" presetSubtype="2" fill="hold" nodeType="withEffect">
                                  <p:stCondLst>
                                    <p:cond delay="0"/>
                                  </p:stCondLst>
                                  <p:childTnLst>
                                    <p:anim calcmode="lin" valueType="num">
                                      <p:cBhvr additive="base">
                                        <p:cTn id="6" dur="500"/>
                                        <p:tgtEl>
                                          <p:spTgt spid="11"/>
                                        </p:tgtEl>
                                        <p:attrNameLst>
                                          <p:attrName>ppt_x</p:attrName>
                                        </p:attrNameLst>
                                      </p:cBhvr>
                                      <p:tavLst>
                                        <p:tav tm="0">
                                          <p:val>
                                            <p:strVal val="#ppt_x"/>
                                          </p:val>
                                        </p:tav>
                                        <p:tav tm="100000">
                                          <p:val>
                                            <p:strVal val="#ppt_x+#ppt_w*1.125000"/>
                                          </p:val>
                                        </p:tav>
                                      </p:tavLst>
                                    </p:anim>
                                    <p:animEffect transition="out" filter="wipe(right)">
                                      <p:cBhvr>
                                        <p:cTn id="7" dur="500"/>
                                        <p:tgtEl>
                                          <p:spTgt spid="11"/>
                                        </p:tgtEl>
                                      </p:cBhvr>
                                    </p:animEffect>
                                    <p:set>
                                      <p:cBhvr>
                                        <p:cTn id="8" dur="1" fill="hold">
                                          <p:stCondLst>
                                            <p:cond delay="499"/>
                                          </p:stCondLst>
                                        </p:cTn>
                                        <p:tgtEl>
                                          <p:spTgt spid="11"/>
                                        </p:tgtEl>
                                        <p:attrNameLst>
                                          <p:attrName>style.visibility</p:attrName>
                                        </p:attrNameLst>
                                      </p:cBhvr>
                                      <p:to>
                                        <p:strVal val="hidden"/>
                                      </p:to>
                                    </p:set>
                                  </p:childTnLst>
                                </p:cTn>
                              </p:par>
                              <p:par>
                                <p:cTn id="9" presetID="53" presetClass="exit" presetSubtype="32" fill="hold" grpId="0" nodeType="withEffect">
                                  <p:stCondLst>
                                    <p:cond delay="0"/>
                                  </p:stCondLst>
                                  <p:childTnLst>
                                    <p:anim calcmode="lin" valueType="num">
                                      <p:cBhvr>
                                        <p:cTn id="10" dur="500"/>
                                        <p:tgtEl>
                                          <p:spTgt spid="13"/>
                                        </p:tgtEl>
                                        <p:attrNameLst>
                                          <p:attrName>ppt_w</p:attrName>
                                        </p:attrNameLst>
                                      </p:cBhvr>
                                      <p:tavLst>
                                        <p:tav tm="0">
                                          <p:val>
                                            <p:strVal val="ppt_w"/>
                                          </p:val>
                                        </p:tav>
                                        <p:tav tm="100000">
                                          <p:val>
                                            <p:fltVal val="0"/>
                                          </p:val>
                                        </p:tav>
                                      </p:tavLst>
                                    </p:anim>
                                    <p:anim calcmode="lin" valueType="num">
                                      <p:cBhvr>
                                        <p:cTn id="11" dur="500"/>
                                        <p:tgtEl>
                                          <p:spTgt spid="13"/>
                                        </p:tgtEl>
                                        <p:attrNameLst>
                                          <p:attrName>ppt_h</p:attrName>
                                        </p:attrNameLst>
                                      </p:cBhvr>
                                      <p:tavLst>
                                        <p:tav tm="0">
                                          <p:val>
                                            <p:strVal val="ppt_h"/>
                                          </p:val>
                                        </p:tav>
                                        <p:tav tm="100000">
                                          <p:val>
                                            <p:fltVal val="0"/>
                                          </p:val>
                                        </p:tav>
                                      </p:tavLst>
                                    </p:anim>
                                    <p:animEffect transition="out" filter="fade">
                                      <p:cBhvr>
                                        <p:cTn id="12" dur="500"/>
                                        <p:tgtEl>
                                          <p:spTgt spid="13"/>
                                        </p:tgtEl>
                                      </p:cBhvr>
                                    </p:animEffect>
                                    <p:set>
                                      <p:cBhvr>
                                        <p:cTn id="13" dur="1" fill="hold">
                                          <p:stCondLst>
                                            <p:cond delay="499"/>
                                          </p:stCondLst>
                                        </p:cTn>
                                        <p:tgtEl>
                                          <p:spTgt spid="13"/>
                                        </p:tgtEl>
                                        <p:attrNameLst>
                                          <p:attrName>style.visibility</p:attrName>
                                        </p:attrNameLst>
                                      </p:cBhvr>
                                      <p:to>
                                        <p:strVal val="hidden"/>
                                      </p:to>
                                    </p:set>
                                  </p:childTnLst>
                                </p:cTn>
                              </p:par>
                              <p:par>
                                <p:cTn id="14" presetID="12" presetClass="entr" presetSubtype="8"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ppt_x</p:attrName>
                                        </p:attrNameLst>
                                      </p:cBhvr>
                                      <p:tavLst>
                                        <p:tav tm="0">
                                          <p:val>
                                            <p:strVal val="#ppt_x-#ppt_w*1.125000"/>
                                          </p:val>
                                        </p:tav>
                                        <p:tav tm="100000">
                                          <p:val>
                                            <p:strVal val="#ppt_x"/>
                                          </p:val>
                                        </p:tav>
                                      </p:tavLst>
                                    </p:anim>
                                    <p:animEffect transition="in" filter="wipe(right)">
                                      <p:cBhvr>
                                        <p:cTn id="17" dur="500"/>
                                        <p:tgtEl>
                                          <p:spTgt spid="8"/>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691276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第十八条  毕业学期修课管理的特殊要求</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9" name="TextBox 8"/>
          <p:cNvSpPr txBox="1"/>
          <p:nvPr/>
        </p:nvSpPr>
        <p:spPr>
          <a:xfrm>
            <a:off x="940189" y="1772816"/>
            <a:ext cx="7632848" cy="961289"/>
          </a:xfrm>
          <a:prstGeom prst="rect">
            <a:avLst/>
          </a:prstGeom>
          <a:noFill/>
        </p:spPr>
        <p:txBody>
          <a:bodyPr wrap="square" rtlCol="0">
            <a:spAutoFit/>
          </a:bodyPr>
          <a:lstStyle/>
          <a:p>
            <a:pPr>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（二）</a:t>
            </a:r>
            <a:r>
              <a:rPr lang="zh-CN" altLang="en-US" sz="2000" b="1" dirty="0">
                <a:solidFill>
                  <a:srgbClr val="0000CC"/>
                </a:solidFill>
                <a:latin typeface="微软雅黑" panose="020B0503020204020204" pitchFamily="34" charset="-122"/>
                <a:ea typeface="微软雅黑" panose="020B0503020204020204" pitchFamily="34" charset="-122"/>
              </a:rPr>
              <a:t>不具备毕业设计（论文）资格的学生管理。对不具备毕业设计（论文）资格的学生，按以下情况处理：</a:t>
            </a:r>
          </a:p>
        </p:txBody>
      </p:sp>
      <p:sp>
        <p:nvSpPr>
          <p:cNvPr id="6" name="圆角矩形 5"/>
          <p:cNvSpPr/>
          <p:nvPr/>
        </p:nvSpPr>
        <p:spPr bwMode="auto">
          <a:xfrm>
            <a:off x="1395562" y="3413104"/>
            <a:ext cx="6722101" cy="1888104"/>
          </a:xfrm>
          <a:prstGeom prst="roundRect">
            <a:avLst>
              <a:gd name="adj" fmla="val 10417"/>
            </a:avLst>
          </a:prstGeom>
          <a:solidFill>
            <a:schemeClr val="bg1">
              <a:alpha val="60000"/>
            </a:schemeClr>
          </a:solidFill>
          <a:ln w="25400">
            <a:solidFill>
              <a:schemeClr val="tx1">
                <a:lumMod val="75000"/>
                <a:lumOff val="2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tabLst>
                <a:tab pos="136525" algn="l"/>
              </a:tabLst>
              <a:defRPr/>
            </a:pPr>
            <a:endParaRPr lang="zh-CN" altLang="en-US" sz="2000" b="1" dirty="0">
              <a:solidFill>
                <a:schemeClr val="tx1"/>
              </a:solidFill>
              <a:latin typeface="微软雅黑" pitchFamily="34" charset="-122"/>
              <a:ea typeface="微软雅黑" pitchFamily="34" charset="-122"/>
            </a:endParaRPr>
          </a:p>
        </p:txBody>
      </p:sp>
      <p:sp>
        <p:nvSpPr>
          <p:cNvPr id="5" name="TextBox 4"/>
          <p:cNvSpPr txBox="1"/>
          <p:nvPr/>
        </p:nvSpPr>
        <p:spPr>
          <a:xfrm>
            <a:off x="1720787" y="3611571"/>
            <a:ext cx="6156684" cy="1338828"/>
          </a:xfrm>
          <a:prstGeom prst="rect">
            <a:avLst/>
          </a:prstGeom>
          <a:noFill/>
        </p:spPr>
        <p:txBody>
          <a:bodyPr wrap="square" rtlCol="0">
            <a:spAutoFit/>
          </a:bodyPr>
          <a:lstStyle/>
          <a:p>
            <a:pPr>
              <a:lnSpc>
                <a:spcPct val="150000"/>
              </a:lnSpc>
            </a:pPr>
            <a:r>
              <a:rPr lang="en-US" altLang="zh-CN" b="1" dirty="0">
                <a:solidFill>
                  <a:srgbClr val="FF0000"/>
                </a:solidFill>
                <a:latin typeface="微软雅黑" panose="020B0503020204020204" pitchFamily="34" charset="-122"/>
                <a:ea typeface="微软雅黑" panose="020B0503020204020204" pitchFamily="34" charset="-122"/>
              </a:rPr>
              <a:t>2.</a:t>
            </a:r>
            <a:r>
              <a:rPr lang="zh-CN" altLang="en-US" b="1" dirty="0">
                <a:latin typeface="微软雅黑" panose="020B0503020204020204" pitchFamily="34" charset="-122"/>
                <a:ea typeface="微软雅黑" panose="020B0503020204020204" pitchFamily="34" charset="-122"/>
              </a:rPr>
              <a:t>学生降级后不超过学校规定的修业年限的，如在毕业学期开学初补考成绩公布后两周内未提出退学申请，则办理降级</a:t>
            </a:r>
            <a:r>
              <a:rPr lang="zh-CN" altLang="en-US" b="1" dirty="0" smtClean="0">
                <a:latin typeface="微软雅黑" panose="020B0503020204020204" pitchFamily="34" charset="-122"/>
                <a:ea typeface="微软雅黑" panose="020B0503020204020204" pitchFamily="34" charset="-122"/>
              </a:rPr>
              <a:t>手续。</a:t>
            </a:r>
            <a:endParaRPr lang="zh-CN" altLang="en-US" b="1" dirty="0">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9402771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第四章  修课管理</a:t>
            </a:r>
          </a:p>
        </p:txBody>
      </p:sp>
      <p:sp>
        <p:nvSpPr>
          <p:cNvPr id="3" name="TextBox 2"/>
          <p:cNvSpPr txBox="1"/>
          <p:nvPr/>
        </p:nvSpPr>
        <p:spPr>
          <a:xfrm>
            <a:off x="395536" y="908720"/>
            <a:ext cx="6912768" cy="461665"/>
          </a:xfrm>
          <a:prstGeom prst="rect">
            <a:avLst/>
          </a:prstGeom>
          <a:noFill/>
        </p:spPr>
        <p:txBody>
          <a:bodyPr wrap="square" rtlCol="0">
            <a:spAutoFit/>
          </a:bodyPr>
          <a:lstStyle/>
          <a:p>
            <a:r>
              <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第十八条  毕业学期修课管理的特殊要求</a:t>
            </a:r>
            <a:endParaRPr lang="zh-CN" altLang="zh-CN"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sp>
        <p:nvSpPr>
          <p:cNvPr id="9" name="TextBox 8"/>
          <p:cNvSpPr txBox="1"/>
          <p:nvPr/>
        </p:nvSpPr>
        <p:spPr>
          <a:xfrm>
            <a:off x="940189" y="1772816"/>
            <a:ext cx="7632848" cy="961289"/>
          </a:xfrm>
          <a:prstGeom prst="rect">
            <a:avLst/>
          </a:prstGeom>
          <a:noFill/>
        </p:spPr>
        <p:txBody>
          <a:bodyPr wrap="square" rtlCol="0">
            <a:spAutoFit/>
          </a:bodyPr>
          <a:lstStyle/>
          <a:p>
            <a:pPr>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（二）</a:t>
            </a:r>
            <a:r>
              <a:rPr lang="zh-CN" altLang="en-US" sz="2000" b="1" dirty="0">
                <a:solidFill>
                  <a:srgbClr val="0000CC"/>
                </a:solidFill>
                <a:latin typeface="微软雅黑" panose="020B0503020204020204" pitchFamily="34" charset="-122"/>
                <a:ea typeface="微软雅黑" panose="020B0503020204020204" pitchFamily="34" charset="-122"/>
              </a:rPr>
              <a:t>不具备毕业设计（论文）资格的学生管理。对不具备毕业设计（论文）资格的学生，按以下情况处理：</a:t>
            </a:r>
          </a:p>
        </p:txBody>
      </p:sp>
      <p:sp>
        <p:nvSpPr>
          <p:cNvPr id="6" name="圆角矩形 5"/>
          <p:cNvSpPr/>
          <p:nvPr/>
        </p:nvSpPr>
        <p:spPr bwMode="auto">
          <a:xfrm>
            <a:off x="1395562" y="3413104"/>
            <a:ext cx="6722101" cy="1888104"/>
          </a:xfrm>
          <a:prstGeom prst="roundRect">
            <a:avLst>
              <a:gd name="adj" fmla="val 10417"/>
            </a:avLst>
          </a:prstGeom>
          <a:solidFill>
            <a:schemeClr val="bg1">
              <a:alpha val="60000"/>
            </a:schemeClr>
          </a:solidFill>
          <a:ln w="25400">
            <a:solidFill>
              <a:schemeClr val="tx1">
                <a:lumMod val="75000"/>
                <a:lumOff val="2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tabLst>
                <a:tab pos="136525" algn="l"/>
              </a:tabLst>
              <a:defRPr/>
            </a:pPr>
            <a:endParaRPr lang="zh-CN" altLang="en-US" sz="2000" b="1" dirty="0">
              <a:solidFill>
                <a:schemeClr val="tx1"/>
              </a:solidFill>
              <a:latin typeface="微软雅黑" pitchFamily="34" charset="-122"/>
              <a:ea typeface="微软雅黑" pitchFamily="34" charset="-122"/>
            </a:endParaRPr>
          </a:p>
        </p:txBody>
      </p:sp>
      <p:sp>
        <p:nvSpPr>
          <p:cNvPr id="5" name="TextBox 4"/>
          <p:cNvSpPr txBox="1"/>
          <p:nvPr/>
        </p:nvSpPr>
        <p:spPr>
          <a:xfrm>
            <a:off x="1720787" y="3511212"/>
            <a:ext cx="6156684" cy="1754326"/>
          </a:xfrm>
          <a:prstGeom prst="rect">
            <a:avLst/>
          </a:prstGeom>
          <a:noFill/>
        </p:spPr>
        <p:txBody>
          <a:bodyPr wrap="square" rtlCol="0">
            <a:spAutoFit/>
          </a:bodyPr>
          <a:lstStyle/>
          <a:p>
            <a:pPr>
              <a:lnSpc>
                <a:spcPct val="150000"/>
              </a:lnSpc>
            </a:pPr>
            <a:r>
              <a:rPr lang="en-US" altLang="zh-CN" b="1" dirty="0">
                <a:solidFill>
                  <a:srgbClr val="FF0000"/>
                </a:solidFill>
                <a:latin typeface="微软雅黑" panose="020B0503020204020204" pitchFamily="34" charset="-122"/>
                <a:ea typeface="微软雅黑" panose="020B0503020204020204" pitchFamily="34" charset="-122"/>
              </a:rPr>
              <a:t>3.</a:t>
            </a:r>
            <a:r>
              <a:rPr lang="zh-CN" altLang="en-US" b="1" dirty="0">
                <a:latin typeface="微软雅黑" panose="020B0503020204020204" pitchFamily="34" charset="-122"/>
                <a:ea typeface="微软雅黑" panose="020B0503020204020204" pitchFamily="34" charset="-122"/>
              </a:rPr>
              <a:t>学生因降级后超过学校规定的修业年限不能降级的，如在毕业学期开学初补考成绩公布后两周内未提出退学申请，准予其参加毕业设计（论文），并按照第十七条的规定修读课程。</a:t>
            </a:r>
          </a:p>
        </p:txBody>
      </p:sp>
    </p:spTree>
    <p:extLst>
      <p:ext uri="{BB962C8B-B14F-4D97-AF65-F5344CB8AC3E}">
        <p14:creationId xmlns="" xmlns:p14="http://schemas.microsoft.com/office/powerpoint/2010/main" val="343960095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zh-CN" sz="2400" b="1" dirty="0">
                <a:latin typeface="方正大黑简体" panose="03000509000000000000" pitchFamily="65" charset="-122"/>
                <a:ea typeface="方正大黑简体" panose="03000509000000000000" pitchFamily="65" charset="-122"/>
              </a:rPr>
              <a:t>第十九条</a:t>
            </a:r>
            <a:r>
              <a:rPr lang="en-US" altLang="zh-CN" sz="2400" dirty="0">
                <a:latin typeface="方正大黑简体" panose="03000509000000000000" pitchFamily="65" charset="-122"/>
                <a:ea typeface="方正大黑简体" panose="03000509000000000000" pitchFamily="65" charset="-122"/>
              </a:rPr>
              <a:t>  </a:t>
            </a:r>
            <a:r>
              <a:rPr lang="zh-CN" altLang="zh-CN" sz="2400" dirty="0">
                <a:latin typeface="方正大黑简体" panose="03000509000000000000" pitchFamily="65" charset="-122"/>
                <a:ea typeface="方正大黑简体" panose="03000509000000000000" pitchFamily="65" charset="-122"/>
              </a:rPr>
              <a:t>课程考核方式与考核成绩的记分</a:t>
            </a:r>
            <a:r>
              <a:rPr lang="zh-CN" altLang="zh-CN" sz="2400" dirty="0" smtClean="0">
                <a:latin typeface="方正大黑简体" panose="03000509000000000000" pitchFamily="65" charset="-122"/>
                <a:ea typeface="方正大黑简体" panose="03000509000000000000" pitchFamily="65" charset="-122"/>
              </a:rPr>
              <a:t>办法</a:t>
            </a:r>
            <a:endParaRPr lang="zh-CN" altLang="zh-CN" sz="2400" dirty="0">
              <a:latin typeface="方正大黑简体" panose="03000509000000000000" pitchFamily="65" charset="-122"/>
              <a:ea typeface="方正大黑简体" panose="03000509000000000000" pitchFamily="65" charset="-122"/>
            </a:endParaRPr>
          </a:p>
        </p:txBody>
      </p:sp>
      <p:pic>
        <p:nvPicPr>
          <p:cNvPr id="8" name="Picture 2" descr="F:\图片\锐普论坛天量png商业图标1-蓝色水晶\锐普论坛天量png商业图标1-蓝色水晶\锐普论坛天量png商业图标1-蓝色水晶 (92).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059238" y="2550815"/>
            <a:ext cx="911225" cy="911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0" name="组合 27"/>
          <p:cNvGrpSpPr>
            <a:grpSpLocks/>
          </p:cNvGrpSpPr>
          <p:nvPr/>
        </p:nvGrpSpPr>
        <p:grpSpPr bwMode="auto">
          <a:xfrm>
            <a:off x="2776538" y="1988840"/>
            <a:ext cx="3500437" cy="557213"/>
            <a:chOff x="2775906" y="2438400"/>
            <a:chExt cx="3500462" cy="557213"/>
          </a:xfrm>
        </p:grpSpPr>
        <p:grpSp>
          <p:nvGrpSpPr>
            <p:cNvPr id="11" name="组合 54"/>
            <p:cNvGrpSpPr>
              <a:grpSpLocks/>
            </p:cNvGrpSpPr>
            <p:nvPr/>
          </p:nvGrpSpPr>
          <p:grpSpPr bwMode="auto">
            <a:xfrm>
              <a:off x="2775906" y="2438400"/>
              <a:ext cx="3500462" cy="557213"/>
              <a:chOff x="3500437" y="2438400"/>
              <a:chExt cx="2143125" cy="557212"/>
            </a:xfrm>
          </p:grpSpPr>
          <p:sp>
            <p:nvSpPr>
              <p:cNvPr id="13" name="AutoShape 279"/>
              <p:cNvSpPr>
                <a:spLocks noChangeArrowheads="1"/>
              </p:cNvSpPr>
              <p:nvPr/>
            </p:nvSpPr>
            <p:spPr bwMode="auto">
              <a:xfrm>
                <a:off x="3554452" y="2492375"/>
                <a:ext cx="2035095" cy="449262"/>
              </a:xfrm>
              <a:prstGeom prst="roundRect">
                <a:avLst>
                  <a:gd name="adj" fmla="val 9028"/>
                </a:avLst>
              </a:prstGeom>
              <a:gradFill rotWithShape="1">
                <a:gsLst>
                  <a:gs pos="0">
                    <a:srgbClr val="FFC000"/>
                  </a:gs>
                  <a:gs pos="100000">
                    <a:srgbClr val="362900"/>
                  </a:gs>
                </a:gsLst>
                <a:lin ang="5400000" scaled="1"/>
              </a:gradFill>
              <a:ln>
                <a:noFill/>
              </a:ln>
              <a:extLst>
                <a:ext uri="{91240B29-F687-4F45-9708-019B960494DF}">
                  <a14:hiddenLine xmlns="" xmlns:a14="http://schemas.microsoft.com/office/drawing/2010/main" w="9525" algn="ctr">
                    <a:solidFill>
                      <a:srgbClr val="000000"/>
                    </a:solidFill>
                    <a:round/>
                    <a:headEnd/>
                    <a:tailEnd/>
                  </a14:hiddenLine>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14" name="AutoShape 276"/>
              <p:cNvSpPr>
                <a:spLocks noChangeArrowheads="1"/>
              </p:cNvSpPr>
              <p:nvPr/>
            </p:nvSpPr>
            <p:spPr bwMode="auto">
              <a:xfrm>
                <a:off x="3500437" y="2438400"/>
                <a:ext cx="2143125" cy="557212"/>
              </a:xfrm>
              <a:prstGeom prst="roundRect">
                <a:avLst>
                  <a:gd name="adj" fmla="val 9028"/>
                </a:avLst>
              </a:prstGeom>
              <a:noFill/>
              <a:ln w="12700">
                <a:solidFill>
                  <a:srgbClr val="FFE18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15" name="AutoShape 278"/>
              <p:cNvSpPr>
                <a:spLocks noChangeArrowheads="1"/>
              </p:cNvSpPr>
              <p:nvPr/>
            </p:nvSpPr>
            <p:spPr bwMode="auto">
              <a:xfrm>
                <a:off x="3581400" y="2489200"/>
                <a:ext cx="1974850" cy="228600"/>
              </a:xfrm>
              <a:prstGeom prst="roundRect">
                <a:avLst>
                  <a:gd name="adj" fmla="val 13880"/>
                </a:avLst>
              </a:prstGeom>
              <a:gradFill rotWithShape="0">
                <a:gsLst>
                  <a:gs pos="0">
                    <a:schemeClr val="bg1">
                      <a:alpha val="59998"/>
                    </a:schemeClr>
                  </a:gs>
                  <a:gs pos="100000">
                    <a:schemeClr val="tx2">
                      <a:alpha val="0"/>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grpSp>
        <p:sp>
          <p:nvSpPr>
            <p:cNvPr id="12" name="TextBox 26"/>
            <p:cNvSpPr txBox="1">
              <a:spLocks noChangeArrowheads="1"/>
            </p:cNvSpPr>
            <p:nvPr/>
          </p:nvSpPr>
          <p:spPr bwMode="auto">
            <a:xfrm>
              <a:off x="2928926" y="2500306"/>
              <a:ext cx="3143272"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chemeClr val="bg1"/>
                  </a:solidFill>
                  <a:latin typeface="微软雅黑" pitchFamily="34" charset="-122"/>
                  <a:ea typeface="微软雅黑" pitchFamily="34" charset="-122"/>
                </a:rPr>
                <a:t>课程考核方式</a:t>
              </a:r>
            </a:p>
          </p:txBody>
        </p:sp>
      </p:grpSp>
      <p:grpSp>
        <p:nvGrpSpPr>
          <p:cNvPr id="34" name="组合 33"/>
          <p:cNvGrpSpPr/>
          <p:nvPr/>
        </p:nvGrpSpPr>
        <p:grpSpPr>
          <a:xfrm>
            <a:off x="1714500" y="3374728"/>
            <a:ext cx="2452688" cy="2247900"/>
            <a:chOff x="1714500" y="3374728"/>
            <a:chExt cx="2452688" cy="2247900"/>
          </a:xfrm>
        </p:grpSpPr>
        <p:sp>
          <p:nvSpPr>
            <p:cNvPr id="17" name="Rectangle 23"/>
            <p:cNvSpPr>
              <a:spLocks noChangeArrowheads="1"/>
            </p:cNvSpPr>
            <p:nvPr/>
          </p:nvSpPr>
          <p:spPr bwMode="gray">
            <a:xfrm>
              <a:off x="1738313" y="3998615"/>
              <a:ext cx="2428875" cy="1624013"/>
            </a:xfrm>
            <a:prstGeom prst="rect">
              <a:avLst/>
            </a:prstGeom>
            <a:solidFill>
              <a:schemeClr val="bg1">
                <a:alpha val="70000"/>
              </a:schemeClr>
            </a:solidFill>
            <a:ln w="12700" algn="ctr">
              <a:solidFill>
                <a:srgbClr val="92D050"/>
              </a:solidFill>
              <a:miter lim="800000"/>
              <a:headEnd/>
              <a:tailEnd/>
            </a:ln>
            <a:effectLst>
              <a:outerShdw blurRad="76200" dir="18900000" sy="23000" kx="-1200000" algn="bl" rotWithShape="0">
                <a:prstClr val="black">
                  <a:alpha val="20000"/>
                </a:prstClr>
              </a:outerShdw>
            </a:effectLst>
          </p:spPr>
          <p:txBody>
            <a:bodyPr wrap="none" anchor="ctr"/>
            <a:lstStyle/>
            <a:p>
              <a:pPr>
                <a:defRPr/>
              </a:pPr>
              <a:endParaRPr lang="zh-CN" altLang="en-US"/>
            </a:p>
          </p:txBody>
        </p:sp>
        <p:grpSp>
          <p:nvGrpSpPr>
            <p:cNvPr id="18" name="Group 64"/>
            <p:cNvGrpSpPr>
              <a:grpSpLocks/>
            </p:cNvGrpSpPr>
            <p:nvPr/>
          </p:nvGrpSpPr>
          <p:grpSpPr bwMode="auto">
            <a:xfrm>
              <a:off x="1714500" y="3374728"/>
              <a:ext cx="2448403" cy="611312"/>
              <a:chOff x="3107" y="799"/>
              <a:chExt cx="1542" cy="385"/>
            </a:xfrm>
          </p:grpSpPr>
          <p:sp>
            <p:nvSpPr>
              <p:cNvPr id="20" name="AutoShape 277"/>
              <p:cNvSpPr>
                <a:spLocks noChangeArrowheads="1"/>
              </p:cNvSpPr>
              <p:nvPr/>
            </p:nvSpPr>
            <p:spPr bwMode="auto">
              <a:xfrm>
                <a:off x="3141" y="833"/>
                <a:ext cx="1474" cy="318"/>
              </a:xfrm>
              <a:prstGeom prst="roundRect">
                <a:avLst>
                  <a:gd name="adj" fmla="val 9028"/>
                </a:avLst>
              </a:prstGeom>
              <a:gradFill rotWithShape="0">
                <a:gsLst>
                  <a:gs pos="0">
                    <a:srgbClr val="92D050"/>
                  </a:gs>
                  <a:gs pos="100000">
                    <a:srgbClr val="293F11"/>
                  </a:gs>
                </a:gsLst>
                <a:lin ang="5400000" scaled="1"/>
              </a:gradFill>
              <a:ln>
                <a:noFill/>
              </a:ln>
              <a:extLst>
                <a:ext uri="{91240B29-F687-4F45-9708-019B960494DF}">
                  <a14:hiddenLine xmlns="" xmlns:a14="http://schemas.microsoft.com/office/drawing/2010/main" w="9525" algn="ctr">
                    <a:solidFill>
                      <a:srgbClr val="000000"/>
                    </a:solidFill>
                    <a:round/>
                    <a:headEnd/>
                    <a:tailEnd/>
                  </a14:hiddenLine>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21" name="AutoShape 278"/>
              <p:cNvSpPr>
                <a:spLocks noChangeArrowheads="1"/>
              </p:cNvSpPr>
              <p:nvPr/>
            </p:nvSpPr>
            <p:spPr bwMode="auto">
              <a:xfrm>
                <a:off x="3160" y="842"/>
                <a:ext cx="1436" cy="136"/>
              </a:xfrm>
              <a:prstGeom prst="roundRect">
                <a:avLst>
                  <a:gd name="adj" fmla="val 13880"/>
                </a:avLst>
              </a:prstGeom>
              <a:gradFill rotWithShape="0">
                <a:gsLst>
                  <a:gs pos="0">
                    <a:schemeClr val="bg1">
                      <a:alpha val="59998"/>
                    </a:schemeClr>
                  </a:gs>
                  <a:gs pos="100000">
                    <a:schemeClr val="tx2">
                      <a:alpha val="0"/>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22" name="Rectangle 290"/>
              <p:cNvSpPr>
                <a:spLocks noChangeArrowheads="1"/>
              </p:cNvSpPr>
              <p:nvPr/>
            </p:nvSpPr>
            <p:spPr bwMode="auto">
              <a:xfrm>
                <a:off x="3446" y="893"/>
                <a:ext cx="0" cy="1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spAutoFit/>
              </a:bodyPr>
              <a:lstStyle/>
              <a:p>
                <a:pPr algn="ctr"/>
                <a:endParaRPr lang="zh-CN" altLang="en-US">
                  <a:solidFill>
                    <a:schemeClr val="bg1"/>
                  </a:solidFill>
                  <a:ea typeface="微软雅黑" pitchFamily="34" charset="-122"/>
                </a:endParaRPr>
              </a:p>
            </p:txBody>
          </p:sp>
          <p:sp>
            <p:nvSpPr>
              <p:cNvPr id="23" name="AutoShape 277"/>
              <p:cNvSpPr>
                <a:spLocks noChangeArrowheads="1"/>
              </p:cNvSpPr>
              <p:nvPr/>
            </p:nvSpPr>
            <p:spPr bwMode="auto">
              <a:xfrm>
                <a:off x="3107" y="799"/>
                <a:ext cx="1542" cy="385"/>
              </a:xfrm>
              <a:prstGeom prst="roundRect">
                <a:avLst>
                  <a:gd name="adj" fmla="val 9028"/>
                </a:avLst>
              </a:prstGeom>
              <a:noFill/>
              <a:ln w="12700" algn="ctr">
                <a:solidFill>
                  <a:srgbClr val="92D05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sp>
        <p:nvSpPr>
          <p:cNvPr id="19" name="TextBox 28"/>
          <p:cNvSpPr txBox="1">
            <a:spLocks noChangeArrowheads="1"/>
          </p:cNvSpPr>
          <p:nvPr/>
        </p:nvSpPr>
        <p:spPr bwMode="auto">
          <a:xfrm>
            <a:off x="1857404" y="4509120"/>
            <a:ext cx="222134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ts val="2400"/>
              </a:lnSpc>
            </a:pPr>
            <a:r>
              <a:rPr lang="zh-CN" altLang="en-US" sz="2000" b="1" dirty="0" smtClean="0">
                <a:latin typeface="微软雅黑" pitchFamily="34" charset="-122"/>
                <a:ea typeface="微软雅黑" pitchFamily="34" charset="-122"/>
              </a:rPr>
              <a:t>考试课</a:t>
            </a:r>
            <a:endParaRPr lang="zh-CN" altLang="en-US" sz="2000" b="1" dirty="0">
              <a:latin typeface="微软雅黑" pitchFamily="34" charset="-122"/>
              <a:ea typeface="微软雅黑" pitchFamily="34" charset="-122"/>
            </a:endParaRPr>
          </a:p>
        </p:txBody>
      </p:sp>
      <p:grpSp>
        <p:nvGrpSpPr>
          <p:cNvPr id="35" name="组合 34"/>
          <p:cNvGrpSpPr/>
          <p:nvPr/>
        </p:nvGrpSpPr>
        <p:grpSpPr>
          <a:xfrm>
            <a:off x="4981575" y="3374728"/>
            <a:ext cx="2447925" cy="2235200"/>
            <a:chOff x="4981575" y="3374728"/>
            <a:chExt cx="2447925" cy="2235200"/>
          </a:xfrm>
        </p:grpSpPr>
        <p:grpSp>
          <p:nvGrpSpPr>
            <p:cNvPr id="25" name="Group 62"/>
            <p:cNvGrpSpPr>
              <a:grpSpLocks/>
            </p:cNvGrpSpPr>
            <p:nvPr/>
          </p:nvGrpSpPr>
          <p:grpSpPr bwMode="auto">
            <a:xfrm>
              <a:off x="4981575" y="3374728"/>
              <a:ext cx="2447925" cy="611243"/>
              <a:chOff x="3708" y="1775"/>
              <a:chExt cx="1542" cy="385"/>
            </a:xfrm>
          </p:grpSpPr>
          <p:sp>
            <p:nvSpPr>
              <p:cNvPr id="28"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a:noFill/>
              </a:ln>
              <a:extLst>
                <a:ext uri="{91240B29-F687-4F45-9708-019B960494DF}">
                  <a14:hiddenLine xmlns="" xmlns:a14="http://schemas.microsoft.com/office/drawing/2010/main" w="9525" algn="ctr">
                    <a:solidFill>
                      <a:srgbClr val="000000"/>
                    </a:solidFill>
                    <a:round/>
                    <a:headEnd/>
                    <a:tailEnd/>
                  </a14:hiddenLine>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29"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8"/>
                    </a:schemeClr>
                  </a:gs>
                  <a:gs pos="100000">
                    <a:schemeClr val="tx2">
                      <a:alpha val="0"/>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30" name="Rectangle 290"/>
              <p:cNvSpPr>
                <a:spLocks noChangeArrowheads="1"/>
              </p:cNvSpPr>
              <p:nvPr/>
            </p:nvSpPr>
            <p:spPr bwMode="auto">
              <a:xfrm>
                <a:off x="4047" y="1869"/>
                <a:ext cx="0" cy="1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nchor="ctr">
                <a:spAutoFit/>
              </a:bodyPr>
              <a:lstStyle/>
              <a:p>
                <a:pPr algn="ctr"/>
                <a:endParaRPr lang="zh-CN" altLang="en-US">
                  <a:solidFill>
                    <a:schemeClr val="bg1"/>
                  </a:solidFill>
                  <a:ea typeface="微软雅黑" pitchFamily="34" charset="-122"/>
                </a:endParaRPr>
              </a:p>
            </p:txBody>
          </p:sp>
          <p:sp>
            <p:nvSpPr>
              <p:cNvPr id="31"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sp>
          <p:nvSpPr>
            <p:cNvPr id="26" name="Rectangle 23"/>
            <p:cNvSpPr>
              <a:spLocks noChangeArrowheads="1"/>
            </p:cNvSpPr>
            <p:nvPr/>
          </p:nvSpPr>
          <p:spPr bwMode="gray">
            <a:xfrm>
              <a:off x="4999038" y="3985915"/>
              <a:ext cx="2400300" cy="1624013"/>
            </a:xfrm>
            <a:prstGeom prst="rect">
              <a:avLst/>
            </a:prstGeom>
            <a:solidFill>
              <a:schemeClr val="bg1">
                <a:alpha val="70000"/>
              </a:schemeClr>
            </a:solidFill>
            <a:ln w="12700" algn="ctr">
              <a:solidFill>
                <a:srgbClr val="00B0F0"/>
              </a:solidFill>
              <a:miter lim="800000"/>
              <a:headEnd/>
              <a:tailEnd/>
            </a:ln>
            <a:effectLst>
              <a:outerShdw blurRad="76200" dir="13500000" sy="23000" kx="1200000" algn="br" rotWithShape="0">
                <a:prstClr val="black">
                  <a:alpha val="20000"/>
                </a:prstClr>
              </a:outerShdw>
            </a:effectLst>
          </p:spPr>
          <p:txBody>
            <a:bodyPr wrap="none" anchor="ctr"/>
            <a:lstStyle/>
            <a:p>
              <a:pPr>
                <a:defRPr/>
              </a:pPr>
              <a:endParaRPr lang="zh-CN" altLang="en-US"/>
            </a:p>
          </p:txBody>
        </p:sp>
      </p:grpSp>
      <p:sp>
        <p:nvSpPr>
          <p:cNvPr id="27" name="TextBox 29"/>
          <p:cNvSpPr txBox="1">
            <a:spLocks noChangeArrowheads="1"/>
          </p:cNvSpPr>
          <p:nvPr/>
        </p:nvSpPr>
        <p:spPr bwMode="auto">
          <a:xfrm>
            <a:off x="5072046" y="4469050"/>
            <a:ext cx="2357454"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ts val="2400"/>
              </a:lnSpc>
            </a:pPr>
            <a:r>
              <a:rPr lang="zh-CN" altLang="en-US" sz="2000" b="1" dirty="0" smtClean="0">
                <a:latin typeface="微软雅黑" pitchFamily="34" charset="-122"/>
                <a:ea typeface="微软雅黑" pitchFamily="34" charset="-122"/>
              </a:rPr>
              <a:t>考查课</a:t>
            </a:r>
            <a:endParaRPr lang="zh-CN" altLang="en-US" sz="2000" b="1" dirty="0">
              <a:latin typeface="微软雅黑" pitchFamily="34" charset="-122"/>
              <a:ea typeface="微软雅黑" pitchFamily="34" charset="-122"/>
            </a:endParaRPr>
          </a:p>
        </p:txBody>
      </p:sp>
      <p:sp>
        <p:nvSpPr>
          <p:cNvPr id="32" name="TextBox 31"/>
          <p:cNvSpPr txBox="1"/>
          <p:nvPr/>
        </p:nvSpPr>
        <p:spPr>
          <a:xfrm>
            <a:off x="1946259" y="3468212"/>
            <a:ext cx="2016224" cy="400110"/>
          </a:xfrm>
          <a:prstGeom prst="rect">
            <a:avLst/>
          </a:prstGeom>
          <a:noFill/>
        </p:spPr>
        <p:txBody>
          <a:bodyPr wrap="square" rtlCol="0">
            <a:spAutoFit/>
          </a:bodyPr>
          <a:lstStyle/>
          <a:p>
            <a:pPr algn="ctr"/>
            <a:r>
              <a:rPr lang="zh-CN" altLang="en-US" sz="2000" b="1" dirty="0" smtClean="0">
                <a:solidFill>
                  <a:schemeClr val="bg1"/>
                </a:solidFill>
                <a:latin typeface="微软雅黑" pitchFamily="34" charset="-122"/>
                <a:ea typeface="微软雅黑" pitchFamily="34" charset="-122"/>
              </a:rPr>
              <a:t>考  试</a:t>
            </a:r>
            <a:endParaRPr lang="zh-CN" altLang="en-US" sz="2000" b="1" dirty="0">
              <a:solidFill>
                <a:schemeClr val="bg1"/>
              </a:solidFill>
              <a:latin typeface="微软雅黑" pitchFamily="34" charset="-122"/>
              <a:ea typeface="微软雅黑" pitchFamily="34" charset="-122"/>
            </a:endParaRPr>
          </a:p>
        </p:txBody>
      </p:sp>
      <p:sp>
        <p:nvSpPr>
          <p:cNvPr id="33" name="TextBox 32"/>
          <p:cNvSpPr txBox="1"/>
          <p:nvPr/>
        </p:nvSpPr>
        <p:spPr>
          <a:xfrm>
            <a:off x="5209208" y="3477457"/>
            <a:ext cx="2016224" cy="400110"/>
          </a:xfrm>
          <a:prstGeom prst="rect">
            <a:avLst/>
          </a:prstGeom>
          <a:noFill/>
        </p:spPr>
        <p:txBody>
          <a:bodyPr wrap="square" rtlCol="0">
            <a:spAutoFit/>
          </a:bodyPr>
          <a:lstStyle/>
          <a:p>
            <a:pPr algn="ctr"/>
            <a:r>
              <a:rPr lang="zh-CN" altLang="en-US" sz="2000" b="1" dirty="0" smtClean="0">
                <a:solidFill>
                  <a:schemeClr val="bg1"/>
                </a:solidFill>
                <a:latin typeface="微软雅黑" pitchFamily="34" charset="-122"/>
                <a:ea typeface="微软雅黑" pitchFamily="34" charset="-122"/>
              </a:rPr>
              <a:t>考  查</a:t>
            </a:r>
            <a:endParaRPr lang="zh-CN" altLang="en-US" sz="2000" b="1" dirty="0">
              <a:solidFill>
                <a:schemeClr val="bg1"/>
              </a:solidFill>
              <a:latin typeface="微软雅黑" pitchFamily="34" charset="-122"/>
              <a:ea typeface="微软雅黑" pitchFamily="34" charset="-122"/>
            </a:endParaRPr>
          </a:p>
        </p:txBody>
      </p:sp>
    </p:spTree>
    <p:extLst>
      <p:ext uri="{BB962C8B-B14F-4D97-AF65-F5344CB8AC3E}">
        <p14:creationId xmlns="" xmlns:p14="http://schemas.microsoft.com/office/powerpoint/2010/main" val="15012163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par>
                          <p:cTn id="13" fill="hold">
                            <p:stCondLst>
                              <p:cond delay="1000"/>
                            </p:stCondLst>
                            <p:childTnLst>
                              <p:par>
                                <p:cTn id="14" presetID="1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slide(fromTop)">
                                      <p:cBhvr>
                                        <p:cTn id="16" dur="500"/>
                                        <p:tgtEl>
                                          <p:spTgt spid="10"/>
                                        </p:tgtEl>
                                      </p:cBhvr>
                                    </p:animEffect>
                                  </p:childTnLst>
                                </p:cTn>
                              </p:par>
                            </p:childTnLst>
                          </p:cTn>
                        </p:par>
                        <p:par>
                          <p:cTn id="17" fill="hold">
                            <p:stCondLst>
                              <p:cond delay="1500"/>
                            </p:stCondLst>
                            <p:childTnLst>
                              <p:par>
                                <p:cTn id="18" presetID="12" presetClass="entr" presetSubtype="1"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lide(fromTop)">
                                      <p:cBhvr>
                                        <p:cTn id="20" dur="500"/>
                                        <p:tgtEl>
                                          <p:spTgt spid="8"/>
                                        </p:tgtEl>
                                      </p:cBhvr>
                                    </p:animEffect>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anim calcmode="lin" valueType="num">
                                      <p:cBhvr>
                                        <p:cTn id="25" dur="500" fill="hold"/>
                                        <p:tgtEl>
                                          <p:spTgt spid="35"/>
                                        </p:tgtEl>
                                        <p:attrNameLst>
                                          <p:attrName>ppt_x</p:attrName>
                                        </p:attrNameLst>
                                      </p:cBhvr>
                                      <p:tavLst>
                                        <p:tav tm="0">
                                          <p:val>
                                            <p:strVal val="#ppt_x"/>
                                          </p:val>
                                        </p:tav>
                                        <p:tav tm="100000">
                                          <p:val>
                                            <p:strVal val="#ppt_x"/>
                                          </p:val>
                                        </p:tav>
                                      </p:tavLst>
                                    </p:anim>
                                    <p:anim calcmode="lin" valueType="num">
                                      <p:cBhvr>
                                        <p:cTn id="26" dur="500" fill="hold"/>
                                        <p:tgtEl>
                                          <p:spTgt spid="3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anim calcmode="lin" valueType="num">
                                      <p:cBhvr>
                                        <p:cTn id="30" dur="500" fill="hold"/>
                                        <p:tgtEl>
                                          <p:spTgt spid="34"/>
                                        </p:tgtEl>
                                        <p:attrNameLst>
                                          <p:attrName>ppt_x</p:attrName>
                                        </p:attrNameLst>
                                      </p:cBhvr>
                                      <p:tavLst>
                                        <p:tav tm="0">
                                          <p:val>
                                            <p:strVal val="#ppt_x"/>
                                          </p:val>
                                        </p:tav>
                                        <p:tav tm="100000">
                                          <p:val>
                                            <p:strVal val="#ppt_x"/>
                                          </p:val>
                                        </p:tav>
                                      </p:tavLst>
                                    </p:anim>
                                    <p:anim calcmode="lin" valueType="num">
                                      <p:cBhvr>
                                        <p:cTn id="31" dur="500" fill="hold"/>
                                        <p:tgtEl>
                                          <p:spTgt spid="34"/>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childTnLst>
                          </p:cTn>
                        </p:par>
                        <p:par>
                          <p:cTn id="39" fill="hold">
                            <p:stCondLst>
                              <p:cond delay="3000"/>
                            </p:stCondLst>
                            <p:childTnLst>
                              <p:par>
                                <p:cTn id="40" presetID="10" presetClass="entr" presetSubtype="0"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P spid="19" grpId="0"/>
      <p:bldP spid="27" grpId="0"/>
      <p:bldP spid="32" grpId="0"/>
      <p:bldP spid="3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zh-CN" sz="2400" b="1" dirty="0">
                <a:latin typeface="方正大黑简体" panose="03000509000000000000" pitchFamily="65" charset="-122"/>
                <a:ea typeface="方正大黑简体" panose="03000509000000000000" pitchFamily="65" charset="-122"/>
              </a:rPr>
              <a:t>第十九条</a:t>
            </a:r>
            <a:r>
              <a:rPr lang="en-US" altLang="zh-CN" sz="2400" dirty="0">
                <a:latin typeface="方正大黑简体" panose="03000509000000000000" pitchFamily="65" charset="-122"/>
                <a:ea typeface="方正大黑简体" panose="03000509000000000000" pitchFamily="65" charset="-122"/>
              </a:rPr>
              <a:t>  </a:t>
            </a:r>
            <a:r>
              <a:rPr lang="zh-CN" altLang="zh-CN" sz="2400" dirty="0">
                <a:latin typeface="方正大黑简体" panose="03000509000000000000" pitchFamily="65" charset="-122"/>
                <a:ea typeface="方正大黑简体" panose="03000509000000000000" pitchFamily="65" charset="-122"/>
              </a:rPr>
              <a:t>课程考核方式与考核成绩的记分</a:t>
            </a:r>
            <a:r>
              <a:rPr lang="zh-CN" altLang="zh-CN" sz="2400" dirty="0" smtClean="0">
                <a:latin typeface="方正大黑简体" panose="03000509000000000000" pitchFamily="65" charset="-122"/>
                <a:ea typeface="方正大黑简体" panose="03000509000000000000" pitchFamily="65" charset="-122"/>
              </a:rPr>
              <a:t>办法</a:t>
            </a:r>
            <a:endParaRPr lang="zh-CN" altLang="zh-CN" sz="2400" dirty="0">
              <a:latin typeface="方正大黑简体" panose="03000509000000000000" pitchFamily="65" charset="-122"/>
              <a:ea typeface="方正大黑简体" panose="03000509000000000000" pitchFamily="65" charset="-122"/>
            </a:endParaRPr>
          </a:p>
        </p:txBody>
      </p:sp>
      <p:grpSp>
        <p:nvGrpSpPr>
          <p:cNvPr id="36" name="组合 19"/>
          <p:cNvGrpSpPr>
            <a:grpSpLocks/>
          </p:cNvGrpSpPr>
          <p:nvPr/>
        </p:nvGrpSpPr>
        <p:grpSpPr bwMode="auto">
          <a:xfrm>
            <a:off x="838676" y="2430456"/>
            <a:ext cx="7638956" cy="634038"/>
            <a:chOff x="214282" y="1357298"/>
            <a:chExt cx="4000528" cy="1643074"/>
          </a:xfrm>
        </p:grpSpPr>
        <p:pic>
          <p:nvPicPr>
            <p:cNvPr id="37" name="Picture 2" descr="F:\work\常州电信\未标题-10.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l="7111" t="12923" r="9412" b="4846"/>
            <a:stretch>
              <a:fillRect/>
            </a:stretch>
          </p:blipFill>
          <p:spPr bwMode="auto">
            <a:xfrm>
              <a:off x="214282" y="1357298"/>
              <a:ext cx="4000528" cy="1643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8" name="Rectangle 96"/>
            <p:cNvSpPr>
              <a:spLocks noChangeArrowheads="1"/>
            </p:cNvSpPr>
            <p:nvPr/>
          </p:nvSpPr>
          <p:spPr bwMode="auto">
            <a:xfrm>
              <a:off x="394951" y="1488376"/>
              <a:ext cx="3677426" cy="766544"/>
            </a:xfrm>
            <a:prstGeom prst="rect">
              <a:avLst/>
            </a:prstGeom>
          </p:spPr>
          <p:txBody>
            <a:bodyPr>
              <a:spAutoFit/>
            </a:bodyPr>
            <a:lstStyle/>
            <a:p>
              <a:pPr fontAlgn="auto" latinLnBrk="1">
                <a:lnSpc>
                  <a:spcPct val="150000"/>
                </a:lnSpc>
                <a:spcAft>
                  <a:spcPct val="20000"/>
                </a:spcAft>
                <a:buClr>
                  <a:srgbClr val="FF0000"/>
                </a:buClr>
                <a:defRPr/>
              </a:pPr>
              <a:r>
                <a:rPr lang="zh-CN" altLang="en-US" sz="2000" b="1" dirty="0">
                  <a:latin typeface="微软雅黑" pitchFamily="34" charset="-122"/>
                  <a:ea typeface="微软雅黑" pitchFamily="34" charset="-122"/>
                </a:rPr>
                <a:t>考试课采用百分制记分</a:t>
              </a:r>
              <a:endParaRPr kumimoji="1" lang="zh-CN" altLang="en-US" sz="2000" b="1" dirty="0">
                <a:solidFill>
                  <a:schemeClr val="tx1">
                    <a:lumMod val="85000"/>
                    <a:lumOff val="15000"/>
                  </a:schemeClr>
                </a:solidFill>
                <a:latin typeface="微软雅黑" pitchFamily="34" charset="-122"/>
                <a:ea typeface="微软雅黑" pitchFamily="34" charset="-122"/>
              </a:endParaRPr>
            </a:p>
          </p:txBody>
        </p:sp>
      </p:grpSp>
      <p:sp>
        <p:nvSpPr>
          <p:cNvPr id="5" name="TextBox 4"/>
          <p:cNvSpPr txBox="1"/>
          <p:nvPr/>
        </p:nvSpPr>
        <p:spPr>
          <a:xfrm>
            <a:off x="323528" y="1628800"/>
            <a:ext cx="2520280" cy="499624"/>
          </a:xfrm>
          <a:prstGeom prst="rect">
            <a:avLst/>
          </a:prstGeom>
          <a:noFill/>
        </p:spPr>
        <p:txBody>
          <a:bodyPr wrap="square" rtlCol="0">
            <a:spAutoFit/>
          </a:bodyPr>
          <a:lstStyle/>
          <a:p>
            <a:pPr latinLnBrk="1">
              <a:lnSpc>
                <a:spcPct val="150000"/>
              </a:lnSpc>
              <a:spcAft>
                <a:spcPct val="20000"/>
              </a:spcAft>
              <a:buClr>
                <a:srgbClr val="FF0000"/>
              </a:buClr>
              <a:defRPr/>
            </a:pPr>
            <a:r>
              <a:rPr lang="zh-CN" altLang="zh-CN" sz="2000" b="1" dirty="0">
                <a:solidFill>
                  <a:srgbClr val="0000CC"/>
                </a:solidFill>
                <a:latin typeface="微软雅黑" pitchFamily="34" charset="-122"/>
                <a:ea typeface="微软雅黑" pitchFamily="34" charset="-122"/>
              </a:rPr>
              <a:t>考核成绩的记分办法</a:t>
            </a:r>
            <a:endParaRPr lang="zh-CN" altLang="en-US" sz="2000" b="1" dirty="0">
              <a:solidFill>
                <a:srgbClr val="0000CC"/>
              </a:solidFill>
              <a:latin typeface="微软雅黑" pitchFamily="34" charset="-122"/>
              <a:ea typeface="微软雅黑" pitchFamily="34" charset="-122"/>
            </a:endParaRPr>
          </a:p>
        </p:txBody>
      </p:sp>
      <p:grpSp>
        <p:nvGrpSpPr>
          <p:cNvPr id="39" name="组合 19"/>
          <p:cNvGrpSpPr>
            <a:grpSpLocks/>
          </p:cNvGrpSpPr>
          <p:nvPr/>
        </p:nvGrpSpPr>
        <p:grpSpPr bwMode="auto">
          <a:xfrm>
            <a:off x="838676" y="3400225"/>
            <a:ext cx="7638956" cy="634038"/>
            <a:chOff x="214282" y="1357298"/>
            <a:chExt cx="4000528" cy="1643074"/>
          </a:xfrm>
        </p:grpSpPr>
        <p:pic>
          <p:nvPicPr>
            <p:cNvPr id="40" name="Picture 2" descr="F:\work\常州电信\未标题-10.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l="7111" t="12923" r="9412" b="4846"/>
            <a:stretch>
              <a:fillRect/>
            </a:stretch>
          </p:blipFill>
          <p:spPr bwMode="auto">
            <a:xfrm>
              <a:off x="214282" y="1357298"/>
              <a:ext cx="4000528" cy="1643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1" name="Rectangle 96"/>
            <p:cNvSpPr>
              <a:spLocks noChangeArrowheads="1"/>
            </p:cNvSpPr>
            <p:nvPr/>
          </p:nvSpPr>
          <p:spPr bwMode="auto">
            <a:xfrm>
              <a:off x="394951" y="1488376"/>
              <a:ext cx="3677426" cy="1435655"/>
            </a:xfrm>
            <a:prstGeom prst="rect">
              <a:avLst/>
            </a:prstGeom>
          </p:spPr>
          <p:txBody>
            <a:bodyPr>
              <a:spAutoFit/>
            </a:bodyPr>
            <a:lstStyle/>
            <a:p>
              <a:pPr latinLnBrk="1">
                <a:lnSpc>
                  <a:spcPct val="150000"/>
                </a:lnSpc>
                <a:spcAft>
                  <a:spcPct val="20000"/>
                </a:spcAft>
                <a:buClr>
                  <a:srgbClr val="FF0000"/>
                </a:buClr>
                <a:defRPr/>
              </a:pPr>
              <a:r>
                <a:rPr lang="zh-CN" altLang="en-US" sz="2000" b="1" dirty="0">
                  <a:latin typeface="微软雅黑" pitchFamily="34" charset="-122"/>
                  <a:ea typeface="微软雅黑" pitchFamily="34" charset="-122"/>
                </a:rPr>
                <a:t>考查课采用百分制或五</a:t>
              </a:r>
              <a:r>
                <a:rPr lang="zh-CN" altLang="en-US" sz="2000" b="1" dirty="0" smtClean="0">
                  <a:latin typeface="微软雅黑" pitchFamily="34" charset="-122"/>
                  <a:ea typeface="微软雅黑" pitchFamily="34" charset="-122"/>
                </a:rPr>
                <a:t>级</a:t>
              </a:r>
              <a:r>
                <a:rPr lang="zh-CN" altLang="en-US" sz="2000" b="1" dirty="0">
                  <a:latin typeface="微软雅黑" pitchFamily="34" charset="-122"/>
                  <a:ea typeface="微软雅黑" pitchFamily="34" charset="-122"/>
                </a:rPr>
                <a:t>制</a:t>
              </a:r>
              <a:r>
                <a:rPr lang="zh-CN" altLang="en-US" sz="2000" b="1" dirty="0" smtClean="0">
                  <a:latin typeface="微软雅黑" pitchFamily="34" charset="-122"/>
                  <a:ea typeface="微软雅黑" pitchFamily="34" charset="-122"/>
                </a:rPr>
                <a:t>记分</a:t>
              </a:r>
              <a:r>
                <a:rPr lang="zh-CN" altLang="en-US" sz="1400" b="1" dirty="0" smtClean="0">
                  <a:latin typeface="微软雅黑" pitchFamily="34" charset="-122"/>
                  <a:ea typeface="微软雅黑" pitchFamily="34" charset="-122"/>
                </a:rPr>
                <a:t>（</a:t>
              </a:r>
              <a:r>
                <a:rPr lang="zh-CN" altLang="en-US" sz="1400" b="1" dirty="0">
                  <a:latin typeface="微软雅黑" pitchFamily="34" charset="-122"/>
                  <a:ea typeface="微软雅黑" pitchFamily="34" charset="-122"/>
                </a:rPr>
                <a:t>优、良、中、及格、不及格，以下同</a:t>
              </a:r>
              <a:r>
                <a:rPr lang="zh-CN" altLang="en-US" sz="1400" b="1" dirty="0" smtClean="0">
                  <a:latin typeface="微软雅黑" pitchFamily="34" charset="-122"/>
                  <a:ea typeface="微软雅黑" pitchFamily="34" charset="-122"/>
                </a:rPr>
                <a:t>）</a:t>
              </a:r>
              <a:endParaRPr kumimoji="1" lang="zh-CN" altLang="en-US" sz="2000" b="1" dirty="0">
                <a:solidFill>
                  <a:schemeClr val="tx1">
                    <a:lumMod val="85000"/>
                    <a:lumOff val="15000"/>
                  </a:schemeClr>
                </a:solidFill>
                <a:latin typeface="微软雅黑" pitchFamily="34" charset="-122"/>
                <a:ea typeface="微软雅黑" pitchFamily="34" charset="-122"/>
              </a:endParaRPr>
            </a:p>
          </p:txBody>
        </p:sp>
      </p:grpSp>
      <p:grpSp>
        <p:nvGrpSpPr>
          <p:cNvPr id="42" name="组合 19"/>
          <p:cNvGrpSpPr>
            <a:grpSpLocks/>
          </p:cNvGrpSpPr>
          <p:nvPr/>
        </p:nvGrpSpPr>
        <p:grpSpPr bwMode="auto">
          <a:xfrm>
            <a:off x="838676" y="4369994"/>
            <a:ext cx="7638956" cy="634038"/>
            <a:chOff x="214282" y="1357298"/>
            <a:chExt cx="4000528" cy="1643074"/>
          </a:xfrm>
        </p:grpSpPr>
        <p:pic>
          <p:nvPicPr>
            <p:cNvPr id="43" name="Picture 2" descr="F:\work\常州电信\未标题-10.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l="7111" t="12923" r="9412" b="4846"/>
            <a:stretch>
              <a:fillRect/>
            </a:stretch>
          </p:blipFill>
          <p:spPr bwMode="auto">
            <a:xfrm>
              <a:off x="214282" y="1357298"/>
              <a:ext cx="4000528" cy="1643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4" name="Rectangle 96"/>
            <p:cNvSpPr>
              <a:spLocks noChangeArrowheads="1"/>
            </p:cNvSpPr>
            <p:nvPr/>
          </p:nvSpPr>
          <p:spPr bwMode="auto">
            <a:xfrm>
              <a:off x="394951" y="1488376"/>
              <a:ext cx="3677426" cy="1294748"/>
            </a:xfrm>
            <a:prstGeom prst="rect">
              <a:avLst/>
            </a:prstGeom>
          </p:spPr>
          <p:txBody>
            <a:bodyPr>
              <a:spAutoFit/>
            </a:bodyPr>
            <a:lstStyle/>
            <a:p>
              <a:pPr latinLnBrk="1">
                <a:lnSpc>
                  <a:spcPct val="150000"/>
                </a:lnSpc>
                <a:spcAft>
                  <a:spcPct val="20000"/>
                </a:spcAft>
                <a:buClr>
                  <a:srgbClr val="FF0000"/>
                </a:buClr>
                <a:defRPr/>
              </a:pPr>
              <a:r>
                <a:rPr lang="zh-CN" altLang="en-US" sz="2000" b="1" dirty="0">
                  <a:latin typeface="微软雅黑" pitchFamily="34" charset="-122"/>
                  <a:ea typeface="微软雅黑" pitchFamily="34" charset="-122"/>
                </a:rPr>
                <a:t>独立实践环节一般采用五级制记分</a:t>
              </a:r>
              <a:endParaRPr kumimoji="1" lang="zh-CN" altLang="en-US" sz="2000" b="1" dirty="0">
                <a:solidFill>
                  <a:schemeClr val="tx1">
                    <a:lumMod val="85000"/>
                    <a:lumOff val="15000"/>
                  </a:schemeClr>
                </a:solidFill>
                <a:latin typeface="微软雅黑" pitchFamily="34" charset="-122"/>
                <a:ea typeface="微软雅黑" pitchFamily="34" charset="-122"/>
              </a:endParaRPr>
            </a:p>
          </p:txBody>
        </p:sp>
      </p:grpSp>
      <p:grpSp>
        <p:nvGrpSpPr>
          <p:cNvPr id="45" name="组合 19"/>
          <p:cNvGrpSpPr>
            <a:grpSpLocks/>
          </p:cNvGrpSpPr>
          <p:nvPr/>
        </p:nvGrpSpPr>
        <p:grpSpPr bwMode="auto">
          <a:xfrm>
            <a:off x="838676" y="5339763"/>
            <a:ext cx="7638956" cy="634038"/>
            <a:chOff x="214282" y="1357298"/>
            <a:chExt cx="4000528" cy="1643074"/>
          </a:xfrm>
        </p:grpSpPr>
        <p:pic>
          <p:nvPicPr>
            <p:cNvPr id="46" name="Picture 2" descr="F:\work\常州电信\未标题-10.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l="7111" t="12923" r="9412" b="4846"/>
            <a:stretch>
              <a:fillRect/>
            </a:stretch>
          </p:blipFill>
          <p:spPr bwMode="auto">
            <a:xfrm>
              <a:off x="214282" y="1357298"/>
              <a:ext cx="4000528" cy="1643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7" name="Rectangle 96"/>
            <p:cNvSpPr>
              <a:spLocks noChangeArrowheads="1"/>
            </p:cNvSpPr>
            <p:nvPr/>
          </p:nvSpPr>
          <p:spPr bwMode="auto">
            <a:xfrm>
              <a:off x="394951" y="1488376"/>
              <a:ext cx="3677426" cy="1294748"/>
            </a:xfrm>
            <a:prstGeom prst="rect">
              <a:avLst/>
            </a:prstGeom>
          </p:spPr>
          <p:txBody>
            <a:bodyPr>
              <a:spAutoFit/>
            </a:bodyPr>
            <a:lstStyle/>
            <a:p>
              <a:pPr latinLnBrk="1">
                <a:lnSpc>
                  <a:spcPct val="150000"/>
                </a:lnSpc>
                <a:spcAft>
                  <a:spcPct val="20000"/>
                </a:spcAft>
                <a:buClr>
                  <a:srgbClr val="FF0000"/>
                </a:buClr>
                <a:defRPr/>
              </a:pPr>
              <a:r>
                <a:rPr lang="zh-CN" altLang="en-US" sz="2000" b="1" dirty="0">
                  <a:latin typeface="微软雅黑" pitchFamily="34" charset="-122"/>
                  <a:ea typeface="微软雅黑" pitchFamily="34" charset="-122"/>
                </a:rPr>
                <a:t>公益劳动采用二级</a:t>
              </a:r>
              <a:r>
                <a:rPr lang="zh-CN" altLang="en-US" sz="1600" b="1" dirty="0">
                  <a:latin typeface="微软雅黑" pitchFamily="34" charset="-122"/>
                  <a:ea typeface="微软雅黑" pitchFamily="34" charset="-122"/>
                </a:rPr>
                <a:t>（合格、不合格，以下同）</a:t>
              </a:r>
              <a:r>
                <a:rPr lang="zh-CN" altLang="en-US" sz="2000" b="1" dirty="0">
                  <a:latin typeface="微软雅黑" pitchFamily="34" charset="-122"/>
                  <a:ea typeface="微软雅黑" pitchFamily="34" charset="-122"/>
                </a:rPr>
                <a:t>制记分</a:t>
              </a:r>
              <a:endParaRPr kumimoji="1" lang="zh-CN" altLang="en-US" sz="2000" b="1" dirty="0">
                <a:solidFill>
                  <a:schemeClr val="tx1">
                    <a:lumMod val="85000"/>
                    <a:lumOff val="15000"/>
                  </a:schemeClr>
                </a:solidFill>
                <a:latin typeface="微软雅黑" pitchFamily="34" charset="-122"/>
                <a:ea typeface="微软雅黑" pitchFamily="34" charset="-122"/>
              </a:endParaRPr>
            </a:p>
          </p:txBody>
        </p:sp>
      </p:grpSp>
    </p:spTree>
    <p:extLst>
      <p:ext uri="{BB962C8B-B14F-4D97-AF65-F5344CB8AC3E}">
        <p14:creationId xmlns="" xmlns:p14="http://schemas.microsoft.com/office/powerpoint/2010/main" val="46338384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p:tgtEl>
                                          <p:spTgt spid="36"/>
                                        </p:tgtEl>
                                        <p:attrNameLst>
                                          <p:attrName>ppt_y</p:attrName>
                                        </p:attrNameLst>
                                      </p:cBhvr>
                                      <p:tavLst>
                                        <p:tav tm="0">
                                          <p:val>
                                            <p:strVal val="#ppt_y+#ppt_h*1.125000"/>
                                          </p:val>
                                        </p:tav>
                                        <p:tav tm="100000">
                                          <p:val>
                                            <p:strVal val="#ppt_y"/>
                                          </p:val>
                                        </p:tav>
                                      </p:tavLst>
                                    </p:anim>
                                    <p:animEffect transition="in" filter="wipe(up)">
                                      <p:cBhvr>
                                        <p:cTn id="13" dur="500"/>
                                        <p:tgtEl>
                                          <p:spTgt spid="36"/>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p:tgtEl>
                                          <p:spTgt spid="39"/>
                                        </p:tgtEl>
                                        <p:attrNameLst>
                                          <p:attrName>ppt_y</p:attrName>
                                        </p:attrNameLst>
                                      </p:cBhvr>
                                      <p:tavLst>
                                        <p:tav tm="0">
                                          <p:val>
                                            <p:strVal val="#ppt_y+#ppt_h*1.125000"/>
                                          </p:val>
                                        </p:tav>
                                        <p:tav tm="100000">
                                          <p:val>
                                            <p:strVal val="#ppt_y"/>
                                          </p:val>
                                        </p:tav>
                                      </p:tavLst>
                                    </p:anim>
                                    <p:animEffect transition="in" filter="wipe(up)">
                                      <p:cBhvr>
                                        <p:cTn id="18" dur="500"/>
                                        <p:tgtEl>
                                          <p:spTgt spid="39"/>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500"/>
                                        <p:tgtEl>
                                          <p:spTgt spid="42"/>
                                        </p:tgtEl>
                                        <p:attrNameLst>
                                          <p:attrName>ppt_y</p:attrName>
                                        </p:attrNameLst>
                                      </p:cBhvr>
                                      <p:tavLst>
                                        <p:tav tm="0">
                                          <p:val>
                                            <p:strVal val="#ppt_y+#ppt_h*1.125000"/>
                                          </p:val>
                                        </p:tav>
                                        <p:tav tm="100000">
                                          <p:val>
                                            <p:strVal val="#ppt_y"/>
                                          </p:val>
                                        </p:tav>
                                      </p:tavLst>
                                    </p:anim>
                                    <p:animEffect transition="in" filter="wipe(up)">
                                      <p:cBhvr>
                                        <p:cTn id="23" dur="500"/>
                                        <p:tgtEl>
                                          <p:spTgt spid="42"/>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ppt_y</p:attrName>
                                        </p:attrNameLst>
                                      </p:cBhvr>
                                      <p:tavLst>
                                        <p:tav tm="0">
                                          <p:val>
                                            <p:strVal val="#ppt_y+#ppt_h*1.125000"/>
                                          </p:val>
                                        </p:tav>
                                        <p:tav tm="100000">
                                          <p:val>
                                            <p:strVal val="#ppt_y"/>
                                          </p:val>
                                        </p:tav>
                                      </p:tavLst>
                                    </p:anim>
                                    <p:animEffect transition="in" filter="wipe(up)">
                                      <p:cBhvr>
                                        <p:cTn id="2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zh-CN" sz="2400" b="1" dirty="0">
                <a:latin typeface="方正大黑简体" panose="03000509000000000000" pitchFamily="65" charset="-122"/>
                <a:ea typeface="方正大黑简体" panose="03000509000000000000" pitchFamily="65" charset="-122"/>
              </a:rPr>
              <a:t>第十九条</a:t>
            </a:r>
            <a:r>
              <a:rPr lang="en-US" altLang="zh-CN" sz="2400" dirty="0">
                <a:latin typeface="方正大黑简体" panose="03000509000000000000" pitchFamily="65" charset="-122"/>
                <a:ea typeface="方正大黑简体" panose="03000509000000000000" pitchFamily="65" charset="-122"/>
              </a:rPr>
              <a:t>  </a:t>
            </a:r>
            <a:r>
              <a:rPr lang="zh-CN" altLang="zh-CN" sz="2400" dirty="0">
                <a:latin typeface="方正大黑简体" panose="03000509000000000000" pitchFamily="65" charset="-122"/>
                <a:ea typeface="方正大黑简体" panose="03000509000000000000" pitchFamily="65" charset="-122"/>
              </a:rPr>
              <a:t>课程考核方式与考核成绩的记分</a:t>
            </a:r>
            <a:r>
              <a:rPr lang="zh-CN" altLang="zh-CN" sz="2400" dirty="0" smtClean="0">
                <a:latin typeface="方正大黑简体" panose="03000509000000000000" pitchFamily="65" charset="-122"/>
                <a:ea typeface="方正大黑简体" panose="03000509000000000000" pitchFamily="65" charset="-122"/>
              </a:rPr>
              <a:t>办法</a:t>
            </a:r>
            <a:endParaRPr lang="zh-CN" altLang="zh-CN" sz="2400" dirty="0">
              <a:latin typeface="方正大黑简体" panose="03000509000000000000" pitchFamily="65" charset="-122"/>
              <a:ea typeface="方正大黑简体" panose="03000509000000000000" pitchFamily="65" charset="-122"/>
            </a:endParaRPr>
          </a:p>
        </p:txBody>
      </p:sp>
      <p:sp>
        <p:nvSpPr>
          <p:cNvPr id="5" name="TextBox 4"/>
          <p:cNvSpPr txBox="1"/>
          <p:nvPr/>
        </p:nvSpPr>
        <p:spPr>
          <a:xfrm>
            <a:off x="611560" y="2476768"/>
            <a:ext cx="8149148" cy="707886"/>
          </a:xfrm>
          <a:prstGeom prst="rect">
            <a:avLst/>
          </a:prstGeom>
          <a:noFill/>
        </p:spPr>
        <p:txBody>
          <a:bodyPr wrap="square" rtlCol="0">
            <a:spAutoFit/>
          </a:bodyPr>
          <a:lstStyle/>
          <a:p>
            <a:pPr latinLnBrk="1">
              <a:lnSpc>
                <a:spcPct val="200000"/>
              </a:lnSpc>
              <a:spcAft>
                <a:spcPct val="20000"/>
              </a:spcAft>
              <a:buClr>
                <a:srgbClr val="FF0000"/>
              </a:buClr>
              <a:defRPr/>
            </a:pPr>
            <a:r>
              <a:rPr lang="zh-CN" altLang="en-US" sz="2000" b="1" dirty="0">
                <a:solidFill>
                  <a:srgbClr val="0000CC"/>
                </a:solidFill>
                <a:latin typeface="微软雅黑" pitchFamily="34" charset="-122"/>
                <a:ea typeface="微软雅黑" pitchFamily="34" charset="-122"/>
              </a:rPr>
              <a:t>课程的考核方式与考核成绩的记分办法由任课教师在开课初向学生</a:t>
            </a:r>
            <a:r>
              <a:rPr lang="zh-CN" altLang="en-US" sz="2000" b="1" dirty="0" smtClean="0">
                <a:solidFill>
                  <a:srgbClr val="0000CC"/>
                </a:solidFill>
                <a:latin typeface="微软雅黑" pitchFamily="34" charset="-122"/>
                <a:ea typeface="微软雅黑" pitchFamily="34" charset="-122"/>
              </a:rPr>
              <a:t>公布</a:t>
            </a:r>
            <a:endParaRPr lang="zh-CN" altLang="en-US" sz="2000" b="1" dirty="0">
              <a:solidFill>
                <a:srgbClr val="0000CC"/>
              </a:solidFill>
              <a:latin typeface="微软雅黑" pitchFamily="34" charset="-122"/>
              <a:ea typeface="微软雅黑" pitchFamily="34" charset="-122"/>
            </a:endParaRPr>
          </a:p>
        </p:txBody>
      </p:sp>
    </p:spTree>
    <p:extLst>
      <p:ext uri="{BB962C8B-B14F-4D97-AF65-F5344CB8AC3E}">
        <p14:creationId xmlns="" xmlns:p14="http://schemas.microsoft.com/office/powerpoint/2010/main" val="342451893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zh-CN" sz="2400" b="1" dirty="0">
                <a:latin typeface="方正大黑简体" panose="03000509000000000000" pitchFamily="65" charset="-122"/>
                <a:ea typeface="方正大黑简体" panose="03000509000000000000" pitchFamily="65" charset="-122"/>
              </a:rPr>
              <a:t>第十九条</a:t>
            </a:r>
            <a:r>
              <a:rPr lang="en-US" altLang="zh-CN" sz="2400" dirty="0">
                <a:latin typeface="方正大黑简体" panose="03000509000000000000" pitchFamily="65" charset="-122"/>
                <a:ea typeface="方正大黑简体" panose="03000509000000000000" pitchFamily="65" charset="-122"/>
              </a:rPr>
              <a:t>  </a:t>
            </a:r>
            <a:r>
              <a:rPr lang="zh-CN" altLang="zh-CN" sz="2400" dirty="0">
                <a:latin typeface="方正大黑简体" panose="03000509000000000000" pitchFamily="65" charset="-122"/>
                <a:ea typeface="方正大黑简体" panose="03000509000000000000" pitchFamily="65" charset="-122"/>
              </a:rPr>
              <a:t>课程考核方式与考核成绩的记分</a:t>
            </a:r>
            <a:r>
              <a:rPr lang="zh-CN" altLang="zh-CN" sz="2400" dirty="0" smtClean="0">
                <a:latin typeface="方正大黑简体" panose="03000509000000000000" pitchFamily="65" charset="-122"/>
                <a:ea typeface="方正大黑简体" panose="03000509000000000000" pitchFamily="65" charset="-122"/>
              </a:rPr>
              <a:t>办法</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第二十条  课程考核成绩的构成比例</a:t>
            </a:r>
            <a:endParaRPr lang="zh-CN" altLang="zh-CN" sz="2400" dirty="0">
              <a:latin typeface="方正大黑简体" panose="03000509000000000000" pitchFamily="65" charset="-122"/>
              <a:ea typeface="方正大黑简体" panose="03000509000000000000" pitchFamily="65" charset="-122"/>
            </a:endParaRPr>
          </a:p>
        </p:txBody>
      </p:sp>
      <p:sp>
        <p:nvSpPr>
          <p:cNvPr id="3" name="TextBox 2"/>
          <p:cNvSpPr txBox="1"/>
          <p:nvPr/>
        </p:nvSpPr>
        <p:spPr>
          <a:xfrm>
            <a:off x="612510" y="1744032"/>
            <a:ext cx="4176464" cy="400110"/>
          </a:xfrm>
          <a:prstGeom prst="rect">
            <a:avLst/>
          </a:prstGeom>
          <a:noFill/>
        </p:spPr>
        <p:txBody>
          <a:bodyPr wrap="square" rtlCol="0">
            <a:spAutoFit/>
          </a:bodyPr>
          <a:lstStyle/>
          <a:p>
            <a:r>
              <a:rPr lang="zh-CN" altLang="en-US" sz="2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（一）不含实践环节的</a:t>
            </a:r>
            <a:r>
              <a:rPr lang="zh-CN" altLang="en-US" sz="2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课程</a:t>
            </a:r>
            <a:endParaRPr lang="zh-CN" altLang="en-US" sz="2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endParaRPr>
          </a:p>
        </p:txBody>
      </p:sp>
      <p:sp>
        <p:nvSpPr>
          <p:cNvPr id="5" name="TextBox 4"/>
          <p:cNvSpPr txBox="1"/>
          <p:nvPr/>
        </p:nvSpPr>
        <p:spPr>
          <a:xfrm>
            <a:off x="614657" y="2674923"/>
            <a:ext cx="2232248" cy="40011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000" b="1" dirty="0" smtClean="0">
                <a:latin typeface="微软雅黑" panose="020B0503020204020204" pitchFamily="34" charset="-122"/>
                <a:ea typeface="微软雅黑" panose="020B0503020204020204" pitchFamily="34" charset="-122"/>
              </a:rPr>
              <a:t>考试成绩</a:t>
            </a:r>
            <a:endParaRPr lang="zh-CN" altLang="en-US" sz="2000" b="1" dirty="0">
              <a:latin typeface="微软雅黑" panose="020B0503020204020204" pitchFamily="34" charset="-122"/>
              <a:ea typeface="微软雅黑" panose="020B0503020204020204" pitchFamily="34" charset="-122"/>
            </a:endParaRPr>
          </a:p>
        </p:txBody>
      </p:sp>
      <p:sp>
        <p:nvSpPr>
          <p:cNvPr id="7" name="TextBox 6"/>
          <p:cNvSpPr txBox="1"/>
          <p:nvPr/>
        </p:nvSpPr>
        <p:spPr>
          <a:xfrm>
            <a:off x="3493428" y="2674923"/>
            <a:ext cx="2232248"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学生平时成绩</a:t>
            </a:r>
          </a:p>
        </p:txBody>
      </p:sp>
      <p:sp>
        <p:nvSpPr>
          <p:cNvPr id="8" name="TextBox 7"/>
          <p:cNvSpPr txBox="1"/>
          <p:nvPr/>
        </p:nvSpPr>
        <p:spPr>
          <a:xfrm>
            <a:off x="6372200" y="2674923"/>
            <a:ext cx="2232248"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期末考试成绩</a:t>
            </a:r>
          </a:p>
        </p:txBody>
      </p:sp>
      <p:sp>
        <p:nvSpPr>
          <p:cNvPr id="9" name="TextBox 8"/>
          <p:cNvSpPr txBox="1"/>
          <p:nvPr/>
        </p:nvSpPr>
        <p:spPr>
          <a:xfrm>
            <a:off x="2987824" y="2553753"/>
            <a:ext cx="432048" cy="646331"/>
          </a:xfrm>
          <a:prstGeom prst="rect">
            <a:avLst/>
          </a:prstGeom>
          <a:noFill/>
        </p:spPr>
        <p:txBody>
          <a:bodyPr wrap="square" rtlCol="0">
            <a:spAutoFit/>
          </a:bodyPr>
          <a:lstStyle/>
          <a:p>
            <a:pPr algn="ctr"/>
            <a:r>
              <a:rPr lang="en-US" altLang="zh-CN" sz="3600" b="1" dirty="0" smtClean="0"/>
              <a:t>=</a:t>
            </a:r>
            <a:endParaRPr lang="zh-CN" altLang="en-US" sz="3600" b="1" dirty="0"/>
          </a:p>
        </p:txBody>
      </p:sp>
      <p:sp>
        <p:nvSpPr>
          <p:cNvPr id="10" name="TextBox 9"/>
          <p:cNvSpPr txBox="1"/>
          <p:nvPr/>
        </p:nvSpPr>
        <p:spPr>
          <a:xfrm>
            <a:off x="5851891" y="2553753"/>
            <a:ext cx="432048" cy="646331"/>
          </a:xfrm>
          <a:prstGeom prst="rect">
            <a:avLst/>
          </a:prstGeom>
          <a:noFill/>
        </p:spPr>
        <p:txBody>
          <a:bodyPr wrap="square" rtlCol="0">
            <a:spAutoFit/>
          </a:bodyPr>
          <a:lstStyle/>
          <a:p>
            <a:pPr algn="ctr"/>
            <a:r>
              <a:rPr lang="en-US" altLang="zh-CN" sz="3600" b="1" dirty="0" smtClean="0"/>
              <a:t>+</a:t>
            </a:r>
            <a:endParaRPr lang="zh-CN" altLang="en-US" sz="3600" b="1" dirty="0"/>
          </a:p>
        </p:txBody>
      </p:sp>
      <p:sp>
        <p:nvSpPr>
          <p:cNvPr id="11" name="TextBox 10"/>
          <p:cNvSpPr txBox="1"/>
          <p:nvPr/>
        </p:nvSpPr>
        <p:spPr>
          <a:xfrm>
            <a:off x="663111" y="3585210"/>
            <a:ext cx="7989791" cy="96128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150000"/>
              </a:lnSpc>
            </a:pPr>
            <a:r>
              <a:rPr lang="zh-CN" altLang="zh-CN" sz="2000" b="1" dirty="0">
                <a:solidFill>
                  <a:schemeClr val="dk1"/>
                </a:solidFill>
                <a:latin typeface="微软雅黑" panose="020B0503020204020204" pitchFamily="34" charset="-122"/>
                <a:ea typeface="微软雅黑" panose="020B0503020204020204" pitchFamily="34" charset="-122"/>
              </a:rPr>
              <a:t>考试课的平时成绩占总成绩的比例为</a:t>
            </a:r>
            <a:r>
              <a:rPr lang="en-US" altLang="zh-CN" sz="2000" b="1" dirty="0">
                <a:solidFill>
                  <a:srgbClr val="FF0000"/>
                </a:solidFill>
                <a:latin typeface="微软雅黑" panose="020B0503020204020204" pitchFamily="34" charset="-122"/>
                <a:ea typeface="微软雅黑" panose="020B0503020204020204" pitchFamily="34" charset="-122"/>
              </a:rPr>
              <a:t>20%</a:t>
            </a:r>
            <a:r>
              <a:rPr lang="zh-CN" altLang="zh-CN" sz="2000" b="1" dirty="0">
                <a:solidFill>
                  <a:srgbClr val="FF0000"/>
                </a:solidFill>
                <a:latin typeface="微软雅黑" panose="020B0503020204020204" pitchFamily="34" charset="-122"/>
                <a:ea typeface="微软雅黑" panose="020B0503020204020204" pitchFamily="34" charset="-122"/>
              </a:rPr>
              <a:t>至</a:t>
            </a:r>
            <a:r>
              <a:rPr lang="en-US" altLang="zh-CN" sz="2000" b="1" dirty="0">
                <a:solidFill>
                  <a:srgbClr val="FF0000"/>
                </a:solidFill>
                <a:latin typeface="微软雅黑" panose="020B0503020204020204" pitchFamily="34" charset="-122"/>
                <a:ea typeface="微软雅黑" panose="020B0503020204020204" pitchFamily="34" charset="-122"/>
              </a:rPr>
              <a:t>40%</a:t>
            </a:r>
            <a:r>
              <a:rPr lang="zh-CN" altLang="zh-CN" sz="2000" b="1" dirty="0">
                <a:solidFill>
                  <a:schemeClr val="dk1"/>
                </a:solidFill>
                <a:latin typeface="微软雅黑" panose="020B0503020204020204" pitchFamily="34" charset="-122"/>
                <a:ea typeface="微软雅黑" panose="020B0503020204020204" pitchFamily="34" charset="-122"/>
              </a:rPr>
              <a:t>、期末考试成绩占总成绩的比例为</a:t>
            </a:r>
            <a:r>
              <a:rPr lang="en-US" altLang="zh-CN" sz="2000" b="1" dirty="0">
                <a:solidFill>
                  <a:srgbClr val="FF0000"/>
                </a:solidFill>
                <a:latin typeface="微软雅黑" panose="020B0503020204020204" pitchFamily="34" charset="-122"/>
                <a:ea typeface="微软雅黑" panose="020B0503020204020204" pitchFamily="34" charset="-122"/>
              </a:rPr>
              <a:t>60%</a:t>
            </a:r>
            <a:r>
              <a:rPr lang="zh-CN" altLang="zh-CN" sz="2000" b="1" dirty="0">
                <a:solidFill>
                  <a:srgbClr val="FF0000"/>
                </a:solidFill>
                <a:latin typeface="微软雅黑" panose="020B0503020204020204" pitchFamily="34" charset="-122"/>
                <a:ea typeface="微软雅黑" panose="020B0503020204020204" pitchFamily="34" charset="-122"/>
              </a:rPr>
              <a:t>至</a:t>
            </a:r>
            <a:r>
              <a:rPr lang="en-US" altLang="zh-CN" sz="2000" b="1" dirty="0">
                <a:solidFill>
                  <a:srgbClr val="FF0000"/>
                </a:solidFill>
                <a:latin typeface="微软雅黑" panose="020B0503020204020204" pitchFamily="34" charset="-122"/>
                <a:ea typeface="微软雅黑" panose="020B0503020204020204" pitchFamily="34" charset="-122"/>
              </a:rPr>
              <a:t>80%</a:t>
            </a:r>
            <a:endParaRPr lang="zh-CN" altLang="en-US" sz="2000" b="1" dirty="0">
              <a:solidFill>
                <a:srgbClr val="FF0000"/>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63111" y="4869160"/>
            <a:ext cx="7989791" cy="96128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nSpc>
                <a:spcPct val="150000"/>
              </a:lnSpc>
            </a:pPr>
            <a:r>
              <a:rPr lang="zh-CN" altLang="zh-CN" sz="2000" b="1" dirty="0">
                <a:latin typeface="微软雅黑" panose="020B0503020204020204" pitchFamily="34" charset="-122"/>
                <a:ea typeface="微软雅黑" panose="020B0503020204020204" pitchFamily="34" charset="-122"/>
              </a:rPr>
              <a:t>考查课的平时成绩在总成绩中所占的比例可适当提高，但</a:t>
            </a:r>
            <a:r>
              <a:rPr lang="zh-CN" altLang="zh-CN" sz="2000" b="1" dirty="0">
                <a:solidFill>
                  <a:srgbClr val="FF0000"/>
                </a:solidFill>
                <a:latin typeface="微软雅黑" panose="020B0503020204020204" pitchFamily="34" charset="-122"/>
                <a:ea typeface="微软雅黑" panose="020B0503020204020204" pitchFamily="34" charset="-122"/>
              </a:rPr>
              <a:t>不得超过</a:t>
            </a:r>
            <a:r>
              <a:rPr lang="en-US" altLang="zh-CN" sz="2000" b="1" dirty="0">
                <a:solidFill>
                  <a:srgbClr val="FF0000"/>
                </a:solidFill>
                <a:latin typeface="微软雅黑" panose="020B0503020204020204" pitchFamily="34" charset="-122"/>
                <a:ea typeface="微软雅黑" panose="020B0503020204020204" pitchFamily="34" charset="-122"/>
              </a:rPr>
              <a:t>60%</a:t>
            </a:r>
            <a:endParaRPr lang="zh-CN" altLang="en-US" sz="20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2066881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xit" presetSubtype="1" fill="hold" grpId="0" nodeType="withEffect">
                                  <p:stCondLst>
                                    <p:cond delay="0"/>
                                  </p:stCondLst>
                                  <p:childTnLst>
                                    <p:anim calcmode="lin" valueType="num">
                                      <p:cBhvr>
                                        <p:cTn id="6" dur="500"/>
                                        <p:tgtEl>
                                          <p:spTgt spid="2"/>
                                        </p:tgtEl>
                                        <p:attrNameLst>
                                          <p:attrName>ppt_x</p:attrName>
                                        </p:attrNameLst>
                                      </p:cBhvr>
                                      <p:tavLst>
                                        <p:tav tm="0">
                                          <p:val>
                                            <p:strVal val="ppt_x"/>
                                          </p:val>
                                        </p:tav>
                                        <p:tav tm="100000">
                                          <p:val>
                                            <p:strVal val="ppt_x"/>
                                          </p:val>
                                        </p:tav>
                                      </p:tavLst>
                                    </p:anim>
                                    <p:anim calcmode="lin" valueType="num">
                                      <p:cBhvr>
                                        <p:cTn id="7" dur="500"/>
                                        <p:tgtEl>
                                          <p:spTgt spid="2"/>
                                        </p:tgtEl>
                                        <p:attrNameLst>
                                          <p:attrName>ppt_y</p:attrName>
                                        </p:attrNameLst>
                                      </p:cBhvr>
                                      <p:tavLst>
                                        <p:tav tm="0">
                                          <p:val>
                                            <p:strVal val="ppt_y"/>
                                          </p:val>
                                        </p:tav>
                                        <p:tav tm="100000">
                                          <p:val>
                                            <p:strVal val="ppt_y-ppt_h/2"/>
                                          </p:val>
                                        </p:tav>
                                      </p:tavLst>
                                    </p:anim>
                                    <p:anim calcmode="lin" valueType="num">
                                      <p:cBhvr>
                                        <p:cTn id="8" dur="500"/>
                                        <p:tgtEl>
                                          <p:spTgt spid="2"/>
                                        </p:tgtEl>
                                        <p:attrNameLst>
                                          <p:attrName>ppt_w</p:attrName>
                                        </p:attrNameLst>
                                      </p:cBhvr>
                                      <p:tavLst>
                                        <p:tav tm="0">
                                          <p:val>
                                            <p:strVal val="ppt_w"/>
                                          </p:val>
                                        </p:tav>
                                        <p:tav tm="100000">
                                          <p:val>
                                            <p:strVal val="ppt_w"/>
                                          </p:val>
                                        </p:tav>
                                      </p:tavLst>
                                    </p:anim>
                                    <p:anim calcmode="lin" valueType="num">
                                      <p:cBhvr>
                                        <p:cTn id="9" dur="500"/>
                                        <p:tgtEl>
                                          <p:spTgt spid="2"/>
                                        </p:tgtEl>
                                        <p:attrNameLst>
                                          <p:attrName>ppt_h</p:attrName>
                                        </p:attrNameLst>
                                      </p:cBhvr>
                                      <p:tavLst>
                                        <p:tav tm="0">
                                          <p:val>
                                            <p:strVal val="ppt_h"/>
                                          </p:val>
                                        </p:tav>
                                        <p:tav tm="100000">
                                          <p:val>
                                            <p:fltVal val="0"/>
                                          </p:val>
                                        </p:tav>
                                      </p:tavLst>
                                    </p:anim>
                                    <p:set>
                                      <p:cBhvr>
                                        <p:cTn id="10" dur="1" fill="hold">
                                          <p:stCondLst>
                                            <p:cond delay="499"/>
                                          </p:stCondLst>
                                        </p:cTn>
                                        <p:tgtEl>
                                          <p:spTgt spid="2"/>
                                        </p:tgtEl>
                                        <p:attrNameLst>
                                          <p:attrName>style.visibility</p:attrName>
                                        </p:attrNameLst>
                                      </p:cBhvr>
                                      <p:to>
                                        <p:strVal val="hidden"/>
                                      </p:to>
                                    </p:set>
                                  </p:childTnLst>
                                </p:cTn>
                              </p:par>
                              <p:par>
                                <p:cTn id="11" presetID="17"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ppt_h/2"/>
                                          </p:val>
                                        </p:tav>
                                        <p:tav tm="100000">
                                          <p:val>
                                            <p:strVal val="#ppt_y"/>
                                          </p:val>
                                        </p:tav>
                                      </p:tavLst>
                                    </p:anim>
                                    <p:anim calcmode="lin" valueType="num">
                                      <p:cBhvr>
                                        <p:cTn id="15" dur="500" fill="hold"/>
                                        <p:tgtEl>
                                          <p:spTgt spid="6"/>
                                        </p:tgtEl>
                                        <p:attrNameLst>
                                          <p:attrName>ppt_w</p:attrName>
                                        </p:attrNameLst>
                                      </p:cBhvr>
                                      <p:tavLst>
                                        <p:tav tm="0">
                                          <p:val>
                                            <p:strVal val="#ppt_w"/>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0-#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1000"/>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3" grpId="0"/>
      <p:bldP spid="5" grpId="0" animBg="1"/>
      <p:bldP spid="7" grpId="0" animBg="1"/>
      <p:bldP spid="8" grpId="0" animBg="1"/>
      <p:bldP spid="9" grpId="0"/>
      <p:bldP spid="10" grpId="0"/>
      <p:bldP spid="11" grpId="0" animBg="1"/>
      <p:bldP spid="1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zh-CN" sz="2400" b="1" dirty="0">
                <a:latin typeface="方正大黑简体" panose="03000509000000000000" pitchFamily="65" charset="-122"/>
                <a:ea typeface="方正大黑简体" panose="03000509000000000000" pitchFamily="65" charset="-122"/>
              </a:rPr>
              <a:t>第十九条</a:t>
            </a:r>
            <a:r>
              <a:rPr lang="en-US" altLang="zh-CN" sz="2400" dirty="0">
                <a:latin typeface="方正大黑简体" panose="03000509000000000000" pitchFamily="65" charset="-122"/>
                <a:ea typeface="方正大黑简体" panose="03000509000000000000" pitchFamily="65" charset="-122"/>
              </a:rPr>
              <a:t>  </a:t>
            </a:r>
            <a:r>
              <a:rPr lang="zh-CN" altLang="zh-CN" sz="2400" dirty="0">
                <a:latin typeface="方正大黑简体" panose="03000509000000000000" pitchFamily="65" charset="-122"/>
                <a:ea typeface="方正大黑简体" panose="03000509000000000000" pitchFamily="65" charset="-122"/>
              </a:rPr>
              <a:t>课程考核方式与考核成绩的记分</a:t>
            </a:r>
            <a:r>
              <a:rPr lang="zh-CN" altLang="zh-CN" sz="2400" dirty="0" smtClean="0">
                <a:latin typeface="方正大黑简体" panose="03000509000000000000" pitchFamily="65" charset="-122"/>
                <a:ea typeface="方正大黑简体" panose="03000509000000000000" pitchFamily="65" charset="-122"/>
              </a:rPr>
              <a:t>办法</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第二十条  课程考核成绩的构成比例</a:t>
            </a:r>
            <a:endParaRPr lang="zh-CN" altLang="zh-CN" sz="2400" dirty="0">
              <a:latin typeface="方正大黑简体" panose="03000509000000000000" pitchFamily="65" charset="-122"/>
              <a:ea typeface="方正大黑简体" panose="03000509000000000000" pitchFamily="65" charset="-122"/>
            </a:endParaRPr>
          </a:p>
        </p:txBody>
      </p:sp>
      <p:sp>
        <p:nvSpPr>
          <p:cNvPr id="3" name="TextBox 2"/>
          <p:cNvSpPr txBox="1"/>
          <p:nvPr/>
        </p:nvSpPr>
        <p:spPr>
          <a:xfrm>
            <a:off x="612510" y="1744032"/>
            <a:ext cx="4176464" cy="400110"/>
          </a:xfrm>
          <a:prstGeom prst="rect">
            <a:avLst/>
          </a:prstGeom>
          <a:noFill/>
        </p:spPr>
        <p:txBody>
          <a:bodyPr wrap="square" rtlCol="0">
            <a:spAutoFit/>
          </a:bodyPr>
          <a:lstStyle/>
          <a:p>
            <a:r>
              <a:rPr lang="zh-CN" altLang="en-US" sz="2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（一）不含实践环节的</a:t>
            </a:r>
            <a:r>
              <a:rPr lang="zh-CN" altLang="en-US" sz="2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课程</a:t>
            </a:r>
            <a:endParaRPr lang="zh-CN" altLang="en-US" sz="2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endParaRPr>
          </a:p>
        </p:txBody>
      </p:sp>
      <p:sp>
        <p:nvSpPr>
          <p:cNvPr id="13" name="Oval 11"/>
          <p:cNvSpPr>
            <a:spLocks noChangeArrowheads="1"/>
          </p:cNvSpPr>
          <p:nvPr/>
        </p:nvSpPr>
        <p:spPr bwMode="auto">
          <a:xfrm>
            <a:off x="3130794" y="3959854"/>
            <a:ext cx="3048199" cy="988022"/>
          </a:xfrm>
          <a:prstGeom prst="ellipse">
            <a:avLst/>
          </a:prstGeom>
          <a:noFill/>
          <a:ln w="44450">
            <a:solidFill>
              <a:schemeClr val="tx1">
                <a:lumMod val="65000"/>
                <a:lumOff val="35000"/>
                <a:alpha val="50000"/>
              </a:schemeClr>
            </a:solidFill>
          </a:ln>
          <a:effectLst>
            <a:outerShdw blurRad="50800" dist="25400" dir="2700000" algn="tl" rotWithShape="0">
              <a:prstClr val="black">
                <a:alpha val="50000"/>
              </a:prstClr>
            </a:outerShdw>
          </a:effectLst>
          <a:scene3d>
            <a:camera prst="orthographicFront"/>
            <a:lightRig rig="flat" dir="t"/>
          </a:scene3d>
          <a:sp3d contourW="12700" prstMaterial="clear">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14" name="Oval 11"/>
          <p:cNvSpPr>
            <a:spLocks noChangeArrowheads="1"/>
          </p:cNvSpPr>
          <p:nvPr/>
        </p:nvSpPr>
        <p:spPr bwMode="auto">
          <a:xfrm rot="3293441" flipH="1">
            <a:off x="3092158" y="3982064"/>
            <a:ext cx="3049200" cy="990000"/>
          </a:xfrm>
          <a:prstGeom prst="ellipse">
            <a:avLst/>
          </a:prstGeom>
          <a:noFill/>
          <a:ln w="44450">
            <a:solidFill>
              <a:schemeClr val="tx1">
                <a:lumMod val="75000"/>
                <a:lumOff val="25000"/>
                <a:alpha val="50000"/>
              </a:schemeClr>
            </a:solidFill>
          </a:ln>
          <a:effectLst>
            <a:outerShdw blurRad="50800" dist="25400" dir="2700000" algn="tl" rotWithShape="0">
              <a:prstClr val="black">
                <a:alpha val="50000"/>
              </a:prstClr>
            </a:outerShdw>
          </a:effectLst>
          <a:scene3d>
            <a:camera prst="orthographicFront"/>
            <a:lightRig rig="flat" dir="t"/>
          </a:scene3d>
          <a:sp3d contourW="12700" prstMaterial="clear">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15" name="Oval 11"/>
          <p:cNvSpPr>
            <a:spLocks noChangeArrowheads="1"/>
          </p:cNvSpPr>
          <p:nvPr/>
        </p:nvSpPr>
        <p:spPr bwMode="auto">
          <a:xfrm rot="18306559">
            <a:off x="3110482" y="3960410"/>
            <a:ext cx="3049200" cy="990000"/>
          </a:xfrm>
          <a:prstGeom prst="ellipse">
            <a:avLst/>
          </a:prstGeom>
          <a:noFill/>
          <a:ln w="44450">
            <a:solidFill>
              <a:schemeClr val="tx1">
                <a:lumMod val="75000"/>
                <a:lumOff val="25000"/>
                <a:alpha val="50000"/>
              </a:schemeClr>
            </a:solidFill>
          </a:ln>
          <a:effectLst>
            <a:outerShdw blurRad="50800" dist="25400" dir="2700000" algn="tl" rotWithShape="0">
              <a:prstClr val="black">
                <a:alpha val="50000"/>
              </a:prstClr>
            </a:outerShdw>
          </a:effectLst>
          <a:scene3d>
            <a:camera prst="orthographicFront"/>
            <a:lightRig rig="flat" dir="t"/>
          </a:scene3d>
          <a:sp3d contourW="12700" prstMaterial="clear">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16" name="圆角矩形 15"/>
          <p:cNvSpPr/>
          <p:nvPr/>
        </p:nvSpPr>
        <p:spPr bwMode="auto">
          <a:xfrm>
            <a:off x="1403648" y="2587784"/>
            <a:ext cx="2106926" cy="662434"/>
          </a:xfrm>
          <a:prstGeom prst="roundRect">
            <a:avLst>
              <a:gd name="adj" fmla="val 10417"/>
            </a:avLst>
          </a:prstGeom>
          <a:solidFill>
            <a:schemeClr val="bg1">
              <a:alpha val="60000"/>
            </a:schemeClr>
          </a:solidFill>
          <a:ln w="25400">
            <a:solidFill>
              <a:schemeClr val="tx1">
                <a:lumMod val="75000"/>
                <a:lumOff val="2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tabLst>
                <a:tab pos="136525" algn="l"/>
              </a:tabLst>
              <a:defRPr/>
            </a:pPr>
            <a:r>
              <a:rPr lang="zh-CN" altLang="en-US" sz="2000" b="1" dirty="0">
                <a:solidFill>
                  <a:schemeClr val="tx1"/>
                </a:solidFill>
                <a:latin typeface="微软雅黑" pitchFamily="34" charset="-122"/>
                <a:ea typeface="微软雅黑" pitchFamily="34" charset="-122"/>
              </a:rPr>
              <a:t>学生平时听课</a:t>
            </a:r>
          </a:p>
        </p:txBody>
      </p:sp>
      <p:grpSp>
        <p:nvGrpSpPr>
          <p:cNvPr id="17" name="组合 39"/>
          <p:cNvGrpSpPr>
            <a:grpSpLocks noChangeAspect="1"/>
          </p:cNvGrpSpPr>
          <p:nvPr/>
        </p:nvGrpSpPr>
        <p:grpSpPr bwMode="auto">
          <a:xfrm>
            <a:off x="5237163" y="5415130"/>
            <a:ext cx="360362" cy="360362"/>
            <a:chOff x="4776334" y="4404800"/>
            <a:chExt cx="1012166" cy="1008000"/>
          </a:xfrm>
        </p:grpSpPr>
        <p:sp>
          <p:nvSpPr>
            <p:cNvPr id="18" name="Oval 2"/>
            <p:cNvSpPr>
              <a:spLocks noChangeAspect="1" noChangeArrowheads="1"/>
            </p:cNvSpPr>
            <p:nvPr/>
          </p:nvSpPr>
          <p:spPr bwMode="auto">
            <a:xfrm>
              <a:off x="4780500" y="4404800"/>
              <a:ext cx="1008000" cy="1008000"/>
            </a:xfrm>
            <a:prstGeom prst="ellipse">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19" name="椭圆 18"/>
            <p:cNvSpPr>
              <a:spLocks/>
            </p:cNvSpPr>
            <p:nvPr/>
          </p:nvSpPr>
          <p:spPr>
            <a:xfrm rot="19388639">
              <a:off x="4776334" y="4462526"/>
              <a:ext cx="682208" cy="470697"/>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sp>
          <p:nvSpPr>
            <p:cNvPr id="20" name="椭圆 19"/>
            <p:cNvSpPr>
              <a:spLocks noChangeAspect="1"/>
            </p:cNvSpPr>
            <p:nvPr/>
          </p:nvSpPr>
          <p:spPr>
            <a:xfrm>
              <a:off x="4888500" y="4512800"/>
              <a:ext cx="792000" cy="792000"/>
            </a:xfrm>
            <a:prstGeom prst="ellipse">
              <a:avLst/>
            </a:prstGeom>
            <a:gradFill flip="none" rotWithShape="1">
              <a:gsLst>
                <a:gs pos="10000">
                  <a:srgbClr val="00B0F0">
                    <a:alpha val="60000"/>
                  </a:srgbClr>
                </a:gs>
                <a:gs pos="7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grpSp>
      <p:grpSp>
        <p:nvGrpSpPr>
          <p:cNvPr id="21" name="组合 50"/>
          <p:cNvGrpSpPr>
            <a:grpSpLocks noChangeAspect="1"/>
          </p:cNvGrpSpPr>
          <p:nvPr/>
        </p:nvGrpSpPr>
        <p:grpSpPr bwMode="auto">
          <a:xfrm>
            <a:off x="3630613" y="3102142"/>
            <a:ext cx="360362" cy="360363"/>
            <a:chOff x="4776334" y="4404800"/>
            <a:chExt cx="1012166" cy="1008000"/>
          </a:xfrm>
        </p:grpSpPr>
        <p:sp>
          <p:nvSpPr>
            <p:cNvPr id="22" name="Oval 2"/>
            <p:cNvSpPr>
              <a:spLocks noChangeAspect="1" noChangeArrowheads="1"/>
            </p:cNvSpPr>
            <p:nvPr/>
          </p:nvSpPr>
          <p:spPr bwMode="auto">
            <a:xfrm>
              <a:off x="4780500" y="4404800"/>
              <a:ext cx="1008000" cy="1008000"/>
            </a:xfrm>
            <a:prstGeom prst="ellipse">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23" name="椭圆 22"/>
            <p:cNvSpPr>
              <a:spLocks/>
            </p:cNvSpPr>
            <p:nvPr/>
          </p:nvSpPr>
          <p:spPr>
            <a:xfrm rot="19388639">
              <a:off x="4776334" y="4462528"/>
              <a:ext cx="682208" cy="47069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sp>
          <p:nvSpPr>
            <p:cNvPr id="24" name="椭圆 23"/>
            <p:cNvSpPr>
              <a:spLocks noChangeAspect="1"/>
            </p:cNvSpPr>
            <p:nvPr/>
          </p:nvSpPr>
          <p:spPr>
            <a:xfrm>
              <a:off x="4888500" y="4512800"/>
              <a:ext cx="792000" cy="792000"/>
            </a:xfrm>
            <a:prstGeom prst="ellipse">
              <a:avLst/>
            </a:prstGeom>
            <a:gradFill flip="none" rotWithShape="1">
              <a:gsLst>
                <a:gs pos="10000">
                  <a:srgbClr val="00B0F0">
                    <a:alpha val="60000"/>
                  </a:srgbClr>
                </a:gs>
                <a:gs pos="7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grpSp>
      <p:grpSp>
        <p:nvGrpSpPr>
          <p:cNvPr id="25" name="组合 55"/>
          <p:cNvGrpSpPr>
            <a:grpSpLocks noChangeAspect="1"/>
          </p:cNvGrpSpPr>
          <p:nvPr/>
        </p:nvGrpSpPr>
        <p:grpSpPr bwMode="auto">
          <a:xfrm>
            <a:off x="3657600" y="5415130"/>
            <a:ext cx="360363" cy="360362"/>
            <a:chOff x="4776334" y="4404800"/>
            <a:chExt cx="1012166" cy="1008000"/>
          </a:xfrm>
        </p:grpSpPr>
        <p:sp>
          <p:nvSpPr>
            <p:cNvPr id="26" name="Oval 2"/>
            <p:cNvSpPr>
              <a:spLocks noChangeAspect="1" noChangeArrowheads="1"/>
            </p:cNvSpPr>
            <p:nvPr/>
          </p:nvSpPr>
          <p:spPr bwMode="auto">
            <a:xfrm>
              <a:off x="4780500" y="4404800"/>
              <a:ext cx="1008000" cy="1008000"/>
            </a:xfrm>
            <a:prstGeom prst="ellipse">
              <a:avLst/>
            </a:prstGeom>
            <a:gradFill flip="none" rotWithShape="1">
              <a:gsLst>
                <a:gs pos="0">
                  <a:srgbClr val="6EFF01"/>
                </a:gs>
                <a:gs pos="90000">
                  <a:srgbClr val="0F5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89FF8C"/>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27" name="椭圆 26"/>
            <p:cNvSpPr>
              <a:spLocks/>
            </p:cNvSpPr>
            <p:nvPr/>
          </p:nvSpPr>
          <p:spPr>
            <a:xfrm rot="19388639">
              <a:off x="4776334" y="4462526"/>
              <a:ext cx="682209" cy="470697"/>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椭圆 27"/>
            <p:cNvSpPr>
              <a:spLocks noChangeAspect="1"/>
            </p:cNvSpPr>
            <p:nvPr/>
          </p:nvSpPr>
          <p:spPr>
            <a:xfrm>
              <a:off x="4888500" y="4512800"/>
              <a:ext cx="792000" cy="792000"/>
            </a:xfrm>
            <a:prstGeom prst="ellipse">
              <a:avLst/>
            </a:prstGeom>
            <a:gradFill flip="none" rotWithShape="1">
              <a:gsLst>
                <a:gs pos="10000">
                  <a:srgbClr val="6EFF01">
                    <a:alpha val="50000"/>
                  </a:srgbClr>
                </a:gs>
                <a:gs pos="7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29" name="组合 61"/>
          <p:cNvGrpSpPr>
            <a:grpSpLocks noChangeAspect="1"/>
          </p:cNvGrpSpPr>
          <p:nvPr/>
        </p:nvGrpSpPr>
        <p:grpSpPr bwMode="auto">
          <a:xfrm>
            <a:off x="5899150" y="4257842"/>
            <a:ext cx="360363" cy="360363"/>
            <a:chOff x="4776334" y="4404800"/>
            <a:chExt cx="1012166" cy="1008000"/>
          </a:xfrm>
        </p:grpSpPr>
        <p:sp>
          <p:nvSpPr>
            <p:cNvPr id="30" name="Oval 2"/>
            <p:cNvSpPr>
              <a:spLocks noChangeAspect="1" noChangeArrowheads="1"/>
            </p:cNvSpPr>
            <p:nvPr/>
          </p:nvSpPr>
          <p:spPr bwMode="auto">
            <a:xfrm>
              <a:off x="4780500" y="4404800"/>
              <a:ext cx="1008000" cy="1008000"/>
            </a:xfrm>
            <a:prstGeom prst="ellipse">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31" name="椭圆 30"/>
            <p:cNvSpPr>
              <a:spLocks/>
            </p:cNvSpPr>
            <p:nvPr/>
          </p:nvSpPr>
          <p:spPr>
            <a:xfrm rot="19388639">
              <a:off x="4776334" y="4462528"/>
              <a:ext cx="682209" cy="47069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椭圆 31"/>
            <p:cNvSpPr>
              <a:spLocks noChangeAspect="1"/>
            </p:cNvSpPr>
            <p:nvPr/>
          </p:nvSpPr>
          <p:spPr>
            <a:xfrm>
              <a:off x="4888500" y="4512800"/>
              <a:ext cx="792000" cy="792000"/>
            </a:xfrm>
            <a:prstGeom prst="ellipse">
              <a:avLst/>
            </a:prstGeom>
            <a:gradFill flip="none" rotWithShape="1">
              <a:gsLst>
                <a:gs pos="10000">
                  <a:srgbClr val="FFC000">
                    <a:alpha val="60000"/>
                  </a:srgbClr>
                </a:gs>
                <a:gs pos="7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3" name="组合 65"/>
          <p:cNvGrpSpPr>
            <a:grpSpLocks noChangeAspect="1"/>
          </p:cNvGrpSpPr>
          <p:nvPr/>
        </p:nvGrpSpPr>
        <p:grpSpPr bwMode="auto">
          <a:xfrm>
            <a:off x="3090863" y="4257842"/>
            <a:ext cx="360362" cy="360363"/>
            <a:chOff x="4776334" y="4404800"/>
            <a:chExt cx="1012166" cy="1008000"/>
          </a:xfrm>
        </p:grpSpPr>
        <p:sp>
          <p:nvSpPr>
            <p:cNvPr id="34" name="Oval 2"/>
            <p:cNvSpPr>
              <a:spLocks noChangeAspect="1" noChangeArrowheads="1"/>
            </p:cNvSpPr>
            <p:nvPr/>
          </p:nvSpPr>
          <p:spPr bwMode="auto">
            <a:xfrm>
              <a:off x="4780500" y="4404800"/>
              <a:ext cx="1008000" cy="1008000"/>
            </a:xfrm>
            <a:prstGeom prst="ellipse">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35" name="椭圆 34"/>
            <p:cNvSpPr>
              <a:spLocks/>
            </p:cNvSpPr>
            <p:nvPr/>
          </p:nvSpPr>
          <p:spPr>
            <a:xfrm rot="19388639">
              <a:off x="4776334" y="4462528"/>
              <a:ext cx="682208" cy="47069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椭圆 35"/>
            <p:cNvSpPr>
              <a:spLocks noChangeAspect="1"/>
            </p:cNvSpPr>
            <p:nvPr/>
          </p:nvSpPr>
          <p:spPr>
            <a:xfrm>
              <a:off x="4888499" y="4512800"/>
              <a:ext cx="674779" cy="674778"/>
            </a:xfrm>
            <a:prstGeom prst="ellipse">
              <a:avLst/>
            </a:prstGeom>
            <a:gradFill flip="none" rotWithShape="1">
              <a:gsLst>
                <a:gs pos="10000">
                  <a:srgbClr val="FFC000">
                    <a:alpha val="60000"/>
                  </a:srgbClr>
                </a:gs>
                <a:gs pos="7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7" name="组合 69"/>
          <p:cNvGrpSpPr>
            <a:grpSpLocks noChangeAspect="1"/>
          </p:cNvGrpSpPr>
          <p:nvPr/>
        </p:nvGrpSpPr>
        <p:grpSpPr bwMode="auto">
          <a:xfrm>
            <a:off x="5273675" y="3102142"/>
            <a:ext cx="360363" cy="360363"/>
            <a:chOff x="4776334" y="4404800"/>
            <a:chExt cx="1012166" cy="1008000"/>
          </a:xfrm>
        </p:grpSpPr>
        <p:sp>
          <p:nvSpPr>
            <p:cNvPr id="38" name="Oval 2"/>
            <p:cNvSpPr>
              <a:spLocks noChangeAspect="1" noChangeArrowheads="1"/>
            </p:cNvSpPr>
            <p:nvPr/>
          </p:nvSpPr>
          <p:spPr bwMode="auto">
            <a:xfrm>
              <a:off x="4780500" y="4404800"/>
              <a:ext cx="1008000" cy="1008000"/>
            </a:xfrm>
            <a:prstGeom prst="ellipse">
              <a:avLst/>
            </a:prstGeom>
            <a:gradFill flip="none" rotWithShape="1">
              <a:gsLst>
                <a:gs pos="0">
                  <a:srgbClr val="6EFF01"/>
                </a:gs>
                <a:gs pos="90000">
                  <a:srgbClr val="0F5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89FF8C"/>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39" name="椭圆 38"/>
            <p:cNvSpPr>
              <a:spLocks/>
            </p:cNvSpPr>
            <p:nvPr/>
          </p:nvSpPr>
          <p:spPr>
            <a:xfrm rot="19388639">
              <a:off x="4776334" y="4462528"/>
              <a:ext cx="682209" cy="47069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 name="椭圆 39"/>
            <p:cNvSpPr>
              <a:spLocks noChangeAspect="1"/>
            </p:cNvSpPr>
            <p:nvPr/>
          </p:nvSpPr>
          <p:spPr>
            <a:xfrm>
              <a:off x="4888500" y="4512800"/>
              <a:ext cx="792000" cy="792000"/>
            </a:xfrm>
            <a:prstGeom prst="ellipse">
              <a:avLst/>
            </a:prstGeom>
            <a:gradFill flip="none" rotWithShape="1">
              <a:gsLst>
                <a:gs pos="10000">
                  <a:srgbClr val="6EFF01">
                    <a:alpha val="50000"/>
                  </a:srgbClr>
                </a:gs>
                <a:gs pos="7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1" name="圆角矩形 40"/>
          <p:cNvSpPr/>
          <p:nvPr/>
        </p:nvSpPr>
        <p:spPr bwMode="auto">
          <a:xfrm>
            <a:off x="5739900" y="2587784"/>
            <a:ext cx="2072460" cy="662400"/>
          </a:xfrm>
          <a:prstGeom prst="roundRect">
            <a:avLst>
              <a:gd name="adj" fmla="val 10417"/>
            </a:avLst>
          </a:prstGeom>
          <a:solidFill>
            <a:schemeClr val="bg1">
              <a:alpha val="60000"/>
            </a:schemeClr>
          </a:solidFill>
          <a:ln w="25400">
            <a:solidFill>
              <a:schemeClr val="tx1">
                <a:lumMod val="75000"/>
                <a:lumOff val="2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tabLst>
                <a:tab pos="136525" algn="l"/>
              </a:tabLst>
              <a:defRPr/>
            </a:pPr>
            <a:r>
              <a:rPr lang="zh-CN" altLang="en-US" sz="2000" b="1" dirty="0">
                <a:solidFill>
                  <a:schemeClr val="tx1"/>
                </a:solidFill>
                <a:latin typeface="微软雅黑" pitchFamily="34" charset="-122"/>
                <a:ea typeface="微软雅黑" pitchFamily="34" charset="-122"/>
              </a:rPr>
              <a:t>期中考试</a:t>
            </a:r>
          </a:p>
        </p:txBody>
      </p:sp>
      <p:sp>
        <p:nvSpPr>
          <p:cNvPr id="42" name="圆角矩形 41"/>
          <p:cNvSpPr/>
          <p:nvPr/>
        </p:nvSpPr>
        <p:spPr bwMode="auto">
          <a:xfrm>
            <a:off x="1115616" y="4006400"/>
            <a:ext cx="1884716" cy="720000"/>
          </a:xfrm>
          <a:prstGeom prst="roundRect">
            <a:avLst>
              <a:gd name="adj" fmla="val 10417"/>
            </a:avLst>
          </a:prstGeom>
          <a:solidFill>
            <a:schemeClr val="bg1">
              <a:alpha val="60000"/>
            </a:schemeClr>
          </a:solidFill>
          <a:ln w="25400">
            <a:solidFill>
              <a:schemeClr val="tx1">
                <a:lumMod val="75000"/>
                <a:lumOff val="2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tabLst>
                <a:tab pos="136525" algn="l"/>
              </a:tabLst>
              <a:defRPr/>
            </a:pPr>
            <a:r>
              <a:rPr lang="zh-CN" altLang="en-US" sz="2000" b="1" dirty="0">
                <a:solidFill>
                  <a:schemeClr val="tx1"/>
                </a:solidFill>
                <a:latin typeface="微软雅黑" pitchFamily="34" charset="-122"/>
                <a:ea typeface="微软雅黑" pitchFamily="34" charset="-122"/>
              </a:rPr>
              <a:t>课堂讨论</a:t>
            </a:r>
          </a:p>
        </p:txBody>
      </p:sp>
      <p:sp>
        <p:nvSpPr>
          <p:cNvPr id="43" name="圆角矩形 42"/>
          <p:cNvSpPr/>
          <p:nvPr/>
        </p:nvSpPr>
        <p:spPr bwMode="auto">
          <a:xfrm>
            <a:off x="6340900" y="4006400"/>
            <a:ext cx="2191540" cy="720000"/>
          </a:xfrm>
          <a:prstGeom prst="roundRect">
            <a:avLst>
              <a:gd name="adj" fmla="val 10417"/>
            </a:avLst>
          </a:prstGeom>
          <a:solidFill>
            <a:schemeClr val="bg1">
              <a:alpha val="60000"/>
            </a:schemeClr>
          </a:solidFill>
          <a:ln w="25400">
            <a:solidFill>
              <a:schemeClr val="tx1">
                <a:lumMod val="75000"/>
                <a:lumOff val="2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tabLst>
                <a:tab pos="136525" algn="l"/>
              </a:tabLst>
              <a:defRPr/>
            </a:pPr>
            <a:r>
              <a:rPr lang="zh-CN" altLang="en-US" sz="2000" b="1" dirty="0">
                <a:solidFill>
                  <a:schemeClr val="tx1"/>
                </a:solidFill>
                <a:latin typeface="微软雅黑" pitchFamily="34" charset="-122"/>
                <a:ea typeface="微软雅黑" pitchFamily="34" charset="-122"/>
              </a:rPr>
              <a:t>出勤考勤及作业</a:t>
            </a:r>
          </a:p>
        </p:txBody>
      </p:sp>
      <p:sp>
        <p:nvSpPr>
          <p:cNvPr id="44" name="圆角矩形 43"/>
          <p:cNvSpPr/>
          <p:nvPr/>
        </p:nvSpPr>
        <p:spPr bwMode="auto">
          <a:xfrm>
            <a:off x="1619672" y="5445304"/>
            <a:ext cx="1883028" cy="720000"/>
          </a:xfrm>
          <a:prstGeom prst="roundRect">
            <a:avLst>
              <a:gd name="adj" fmla="val 10417"/>
            </a:avLst>
          </a:prstGeom>
          <a:solidFill>
            <a:schemeClr val="bg1">
              <a:alpha val="60000"/>
            </a:schemeClr>
          </a:solidFill>
          <a:ln w="25400">
            <a:solidFill>
              <a:schemeClr val="tx1">
                <a:lumMod val="75000"/>
                <a:lumOff val="2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tabLst>
                <a:tab pos="136525" algn="l"/>
              </a:tabLst>
              <a:defRPr/>
            </a:pPr>
            <a:r>
              <a:rPr lang="zh-CN" altLang="en-US" sz="2000" b="1" dirty="0">
                <a:solidFill>
                  <a:schemeClr val="tx1"/>
                </a:solidFill>
                <a:latin typeface="微软雅黑" pitchFamily="34" charset="-122"/>
                <a:ea typeface="微软雅黑" pitchFamily="34" charset="-122"/>
              </a:rPr>
              <a:t>平时测试</a:t>
            </a:r>
          </a:p>
        </p:txBody>
      </p:sp>
      <p:sp>
        <p:nvSpPr>
          <p:cNvPr id="45" name="圆角矩形 44"/>
          <p:cNvSpPr/>
          <p:nvPr/>
        </p:nvSpPr>
        <p:spPr bwMode="auto">
          <a:xfrm>
            <a:off x="5673066" y="5445304"/>
            <a:ext cx="2139294" cy="720000"/>
          </a:xfrm>
          <a:prstGeom prst="roundRect">
            <a:avLst>
              <a:gd name="adj" fmla="val 10417"/>
            </a:avLst>
          </a:prstGeom>
          <a:solidFill>
            <a:schemeClr val="bg1">
              <a:alpha val="60000"/>
            </a:schemeClr>
          </a:solidFill>
          <a:ln w="25400">
            <a:solidFill>
              <a:schemeClr val="tx1">
                <a:lumMod val="75000"/>
                <a:lumOff val="2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tabLst>
                <a:tab pos="136525" algn="l"/>
              </a:tabLst>
              <a:defRPr/>
            </a:pPr>
            <a:r>
              <a:rPr lang="zh-CN" altLang="en-US" sz="2000" b="1" dirty="0">
                <a:solidFill>
                  <a:schemeClr val="tx1"/>
                </a:solidFill>
                <a:latin typeface="微软雅黑" pitchFamily="34" charset="-122"/>
                <a:ea typeface="微软雅黑" pitchFamily="34" charset="-122"/>
              </a:rPr>
              <a:t>调研、论文</a:t>
            </a:r>
          </a:p>
        </p:txBody>
      </p:sp>
      <p:sp>
        <p:nvSpPr>
          <p:cNvPr id="46" name="TextBox 45"/>
          <p:cNvSpPr txBox="1"/>
          <p:nvPr/>
        </p:nvSpPr>
        <p:spPr>
          <a:xfrm>
            <a:off x="4139952" y="4148840"/>
            <a:ext cx="1008112" cy="707886"/>
          </a:xfrm>
          <a:prstGeom prst="rect">
            <a:avLst/>
          </a:prstGeom>
          <a:noFill/>
        </p:spPr>
        <p:txBody>
          <a:bodyPr wrap="square" rtlCol="0">
            <a:spAutoFit/>
          </a:bodyPr>
          <a:lstStyle/>
          <a:p>
            <a:pPr algn="ctr" eaLnBrk="0" fontAlgn="ctr" hangingPunct="0">
              <a:buClr>
                <a:srgbClr val="FF0000"/>
              </a:buClr>
              <a:buSzPct val="70000"/>
              <a:tabLst>
                <a:tab pos="136525" algn="l"/>
              </a:tabLst>
              <a:defRPr/>
            </a:pPr>
            <a:r>
              <a:rPr lang="zh-CN" altLang="zh-CN" sz="2000" b="1" dirty="0" smtClean="0">
                <a:solidFill>
                  <a:srgbClr val="FF0000"/>
                </a:solidFill>
                <a:latin typeface="微软雅黑" pitchFamily="34" charset="-122"/>
                <a:ea typeface="微软雅黑" pitchFamily="34" charset="-122"/>
              </a:rPr>
              <a:t>平时</a:t>
            </a:r>
            <a:endParaRPr lang="en-US" altLang="zh-CN" sz="2000" b="1" dirty="0" smtClean="0">
              <a:solidFill>
                <a:srgbClr val="FF0000"/>
              </a:solidFill>
              <a:latin typeface="微软雅黑" pitchFamily="34" charset="-122"/>
              <a:ea typeface="微软雅黑" pitchFamily="34" charset="-122"/>
            </a:endParaRPr>
          </a:p>
          <a:p>
            <a:pPr algn="ctr" eaLnBrk="0" fontAlgn="ctr" hangingPunct="0">
              <a:buClr>
                <a:srgbClr val="FF0000"/>
              </a:buClr>
              <a:buSzPct val="70000"/>
              <a:tabLst>
                <a:tab pos="136525" algn="l"/>
              </a:tabLst>
              <a:defRPr/>
            </a:pPr>
            <a:r>
              <a:rPr lang="zh-CN" altLang="zh-CN" sz="2000" b="1" dirty="0" smtClean="0">
                <a:solidFill>
                  <a:srgbClr val="FF0000"/>
                </a:solidFill>
                <a:latin typeface="微软雅黑" pitchFamily="34" charset="-122"/>
                <a:ea typeface="微软雅黑" pitchFamily="34" charset="-122"/>
              </a:rPr>
              <a:t>成绩</a:t>
            </a:r>
            <a:endParaRPr lang="zh-CN" altLang="en-US" sz="2000" b="1" dirty="0">
              <a:solidFill>
                <a:srgbClr val="FF0000"/>
              </a:solidFill>
              <a:latin typeface="微软雅黑" pitchFamily="34" charset="-122"/>
              <a:ea typeface="微软雅黑" pitchFamily="34" charset="-122"/>
            </a:endParaRPr>
          </a:p>
        </p:txBody>
      </p:sp>
    </p:spTree>
    <p:extLst>
      <p:ext uri="{BB962C8B-B14F-4D97-AF65-F5344CB8AC3E}">
        <p14:creationId xmlns="" xmlns:p14="http://schemas.microsoft.com/office/powerpoint/2010/main" val="172434774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ppt_w/2"/>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ppt_w</p:attrName>
                                        </p:attrNameLst>
                                      </p:cBhvr>
                                      <p:tavLst>
                                        <p:tav tm="0">
                                          <p:val>
                                            <p:fltVal val="0"/>
                                          </p:val>
                                        </p:tav>
                                        <p:tav tm="100000">
                                          <p:val>
                                            <p:strVal val="#ppt_w"/>
                                          </p:val>
                                        </p:tav>
                                      </p:tavLst>
                                    </p:anim>
                                    <p:anim calcmode="lin" valueType="num">
                                      <p:cBhvr>
                                        <p:cTn id="10" dur="500" fill="hold"/>
                                        <p:tgtEl>
                                          <p:spTgt spid="15"/>
                                        </p:tgtEl>
                                        <p:attrNameLst>
                                          <p:attrName>ppt_h</p:attrName>
                                        </p:attrNameLst>
                                      </p:cBhvr>
                                      <p:tavLst>
                                        <p:tav tm="0">
                                          <p:val>
                                            <p:strVal val="#ppt_h"/>
                                          </p:val>
                                        </p:tav>
                                        <p:tav tm="100000">
                                          <p:val>
                                            <p:strVal val="#ppt_h"/>
                                          </p:val>
                                        </p:tav>
                                      </p:tavLst>
                                    </p:anim>
                                  </p:childTnLst>
                                </p:cTn>
                              </p:par>
                              <p:par>
                                <p:cTn id="11" presetID="17" presetClass="entr" presetSubtype="8"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ppt_x</p:attrName>
                                        </p:attrNameLst>
                                      </p:cBhvr>
                                      <p:tavLst>
                                        <p:tav tm="0">
                                          <p:val>
                                            <p:strVal val="#ppt_x-#ppt_w/2"/>
                                          </p:val>
                                        </p:tav>
                                        <p:tav tm="100000">
                                          <p:val>
                                            <p:strVal val="#ppt_x"/>
                                          </p:val>
                                        </p:tav>
                                      </p:tavLst>
                                    </p:anim>
                                    <p:anim calcmode="lin" valueType="num">
                                      <p:cBhvr>
                                        <p:cTn id="14" dur="500" fill="hold"/>
                                        <p:tgtEl>
                                          <p:spTgt spid="14"/>
                                        </p:tgtEl>
                                        <p:attrNameLst>
                                          <p:attrName>ppt_y</p:attrName>
                                        </p:attrNameLst>
                                      </p:cBhvr>
                                      <p:tavLst>
                                        <p:tav tm="0">
                                          <p:val>
                                            <p:strVal val="#ppt_y"/>
                                          </p:val>
                                        </p:tav>
                                        <p:tav tm="100000">
                                          <p:val>
                                            <p:strVal val="#ppt_y"/>
                                          </p:val>
                                        </p:tav>
                                      </p:tavLst>
                                    </p:anim>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strVal val="#ppt_h"/>
                                          </p:val>
                                        </p:tav>
                                        <p:tav tm="100000">
                                          <p:val>
                                            <p:strVal val="#ppt_h"/>
                                          </p:val>
                                        </p:tav>
                                      </p:tavLst>
                                    </p:anim>
                                  </p:childTnLst>
                                </p:cTn>
                              </p:par>
                              <p:par>
                                <p:cTn id="17" presetID="17" presetClass="entr" presetSubtype="1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strVal val="#ppt_h"/>
                                          </p:val>
                                        </p:tav>
                                        <p:tav tm="100000">
                                          <p:val>
                                            <p:strVal val="#ppt_h"/>
                                          </p:val>
                                        </p:tav>
                                      </p:tavLst>
                                    </p:anim>
                                  </p:childTnLst>
                                </p:cTn>
                              </p:par>
                            </p:childTnLst>
                          </p:cTn>
                        </p:par>
                        <p:par>
                          <p:cTn id="21" fill="hold">
                            <p:stCondLst>
                              <p:cond delay="500"/>
                            </p:stCondLst>
                            <p:childTnLst>
                              <p:par>
                                <p:cTn id="22" presetID="2" presetClass="entr" presetSubtype="6"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1+#ppt_w/2"/>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par>
                                <p:cTn id="26" presetID="2" presetClass="entr" presetSubtype="12" fill="hold" nodeType="with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0-#ppt_w/2"/>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0-#ppt_w/2"/>
                                          </p:val>
                                        </p:tav>
                                        <p:tav tm="100000">
                                          <p:val>
                                            <p:strVal val="#ppt_x"/>
                                          </p:val>
                                        </p:tav>
                                      </p:tavLst>
                                    </p:anim>
                                    <p:anim calcmode="lin" valueType="num">
                                      <p:cBhvr additive="base">
                                        <p:cTn id="33" dur="500" fill="hold"/>
                                        <p:tgtEl>
                                          <p:spTgt spid="29"/>
                                        </p:tgtEl>
                                        <p:attrNameLst>
                                          <p:attrName>ppt_y</p:attrName>
                                        </p:attrNameLst>
                                      </p:cBhvr>
                                      <p:tavLst>
                                        <p:tav tm="0">
                                          <p:val>
                                            <p:strVal val="#ppt_y"/>
                                          </p:val>
                                        </p:tav>
                                        <p:tav tm="100000">
                                          <p:val>
                                            <p:strVal val="#ppt_y"/>
                                          </p:val>
                                        </p:tav>
                                      </p:tavLst>
                                    </p:anim>
                                  </p:childTnLst>
                                </p:cTn>
                              </p:par>
                              <p:par>
                                <p:cTn id="34" presetID="2" presetClass="entr" presetSubtype="9" fill="hold" nodeType="with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0-#ppt_w/2"/>
                                          </p:val>
                                        </p:tav>
                                        <p:tav tm="100000">
                                          <p:val>
                                            <p:strVal val="#ppt_x"/>
                                          </p:val>
                                        </p:tav>
                                      </p:tavLst>
                                    </p:anim>
                                    <p:anim calcmode="lin" valueType="num">
                                      <p:cBhvr additive="base">
                                        <p:cTn id="37" dur="500" fill="hold"/>
                                        <p:tgtEl>
                                          <p:spTgt spid="17"/>
                                        </p:tgtEl>
                                        <p:attrNameLst>
                                          <p:attrName>ppt_y</p:attrName>
                                        </p:attrNameLst>
                                      </p:cBhvr>
                                      <p:tavLst>
                                        <p:tav tm="0">
                                          <p:val>
                                            <p:strVal val="0-#ppt_h/2"/>
                                          </p:val>
                                        </p:tav>
                                        <p:tav tm="100000">
                                          <p:val>
                                            <p:strVal val="#ppt_y"/>
                                          </p:val>
                                        </p:tav>
                                      </p:tavLst>
                                    </p:anim>
                                  </p:childTnLst>
                                </p:cTn>
                              </p:par>
                              <p:par>
                                <p:cTn id="38" presetID="2" presetClass="entr" presetSubtype="3"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1+#ppt_w/2"/>
                                          </p:val>
                                        </p:tav>
                                        <p:tav tm="100000">
                                          <p:val>
                                            <p:strVal val="#ppt_x"/>
                                          </p:val>
                                        </p:tav>
                                      </p:tavLst>
                                    </p:anim>
                                    <p:anim calcmode="lin" valueType="num">
                                      <p:cBhvr additive="base">
                                        <p:cTn id="41" dur="500" fill="hold"/>
                                        <p:tgtEl>
                                          <p:spTgt spid="25"/>
                                        </p:tgtEl>
                                        <p:attrNameLst>
                                          <p:attrName>ppt_y</p:attrName>
                                        </p:attrNameLst>
                                      </p:cBhvr>
                                      <p:tavLst>
                                        <p:tav tm="0">
                                          <p:val>
                                            <p:strVal val="0-#ppt_h/2"/>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1+#ppt_w/2"/>
                                          </p:val>
                                        </p:tav>
                                        <p:tav tm="100000">
                                          <p:val>
                                            <p:strVal val="#ppt_x"/>
                                          </p:val>
                                        </p:tav>
                                      </p:tavLst>
                                    </p:anim>
                                    <p:anim calcmode="lin" valueType="num">
                                      <p:cBhvr additive="base">
                                        <p:cTn id="45" dur="500" fill="hold"/>
                                        <p:tgtEl>
                                          <p:spTgt spid="33"/>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fade">
                                      <p:cBhvr>
                                        <p:cTn id="49" dur="500"/>
                                        <p:tgtEl>
                                          <p:spTgt spid="46"/>
                                        </p:tgtEl>
                                      </p:cBhvr>
                                    </p:animEffect>
                                  </p:childTnLst>
                                </p:cTn>
                              </p:par>
                            </p:childTnLst>
                          </p:cTn>
                        </p:par>
                        <p:par>
                          <p:cTn id="50" fill="hold">
                            <p:stCondLst>
                              <p:cond delay="1500"/>
                            </p:stCondLst>
                            <p:childTnLst>
                              <p:par>
                                <p:cTn id="51" presetID="53" presetClass="entr" presetSubtype="0"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par>
                                <p:cTn id="56" presetID="53" presetClass="entr" presetSubtype="0" fill="hold" nodeType="with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p:cTn id="58" dur="500" fill="hold"/>
                                        <p:tgtEl>
                                          <p:spTgt spid="41"/>
                                        </p:tgtEl>
                                        <p:attrNameLst>
                                          <p:attrName>ppt_w</p:attrName>
                                        </p:attrNameLst>
                                      </p:cBhvr>
                                      <p:tavLst>
                                        <p:tav tm="0">
                                          <p:val>
                                            <p:fltVal val="0"/>
                                          </p:val>
                                        </p:tav>
                                        <p:tav tm="100000">
                                          <p:val>
                                            <p:strVal val="#ppt_w"/>
                                          </p:val>
                                        </p:tav>
                                      </p:tavLst>
                                    </p:anim>
                                    <p:anim calcmode="lin" valueType="num">
                                      <p:cBhvr>
                                        <p:cTn id="59" dur="500" fill="hold"/>
                                        <p:tgtEl>
                                          <p:spTgt spid="41"/>
                                        </p:tgtEl>
                                        <p:attrNameLst>
                                          <p:attrName>ppt_h</p:attrName>
                                        </p:attrNameLst>
                                      </p:cBhvr>
                                      <p:tavLst>
                                        <p:tav tm="0">
                                          <p:val>
                                            <p:fltVal val="0"/>
                                          </p:val>
                                        </p:tav>
                                        <p:tav tm="100000">
                                          <p:val>
                                            <p:strVal val="#ppt_h"/>
                                          </p:val>
                                        </p:tav>
                                      </p:tavLst>
                                    </p:anim>
                                    <p:animEffect transition="in" filter="fade">
                                      <p:cBhvr>
                                        <p:cTn id="60" dur="500"/>
                                        <p:tgtEl>
                                          <p:spTgt spid="41"/>
                                        </p:tgtEl>
                                      </p:cBhvr>
                                    </p:animEffect>
                                  </p:childTnLst>
                                </p:cTn>
                              </p:par>
                              <p:par>
                                <p:cTn id="61" presetID="53" presetClass="entr" presetSubtype="0" fill="hold" nodeType="with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p:cTn id="63" dur="500" fill="hold"/>
                                        <p:tgtEl>
                                          <p:spTgt spid="42"/>
                                        </p:tgtEl>
                                        <p:attrNameLst>
                                          <p:attrName>ppt_w</p:attrName>
                                        </p:attrNameLst>
                                      </p:cBhvr>
                                      <p:tavLst>
                                        <p:tav tm="0">
                                          <p:val>
                                            <p:fltVal val="0"/>
                                          </p:val>
                                        </p:tav>
                                        <p:tav tm="100000">
                                          <p:val>
                                            <p:strVal val="#ppt_w"/>
                                          </p:val>
                                        </p:tav>
                                      </p:tavLst>
                                    </p:anim>
                                    <p:anim calcmode="lin" valueType="num">
                                      <p:cBhvr>
                                        <p:cTn id="64" dur="500" fill="hold"/>
                                        <p:tgtEl>
                                          <p:spTgt spid="42"/>
                                        </p:tgtEl>
                                        <p:attrNameLst>
                                          <p:attrName>ppt_h</p:attrName>
                                        </p:attrNameLst>
                                      </p:cBhvr>
                                      <p:tavLst>
                                        <p:tav tm="0">
                                          <p:val>
                                            <p:fltVal val="0"/>
                                          </p:val>
                                        </p:tav>
                                        <p:tav tm="100000">
                                          <p:val>
                                            <p:strVal val="#ppt_h"/>
                                          </p:val>
                                        </p:tav>
                                      </p:tavLst>
                                    </p:anim>
                                    <p:animEffect transition="in" filter="fade">
                                      <p:cBhvr>
                                        <p:cTn id="65" dur="500"/>
                                        <p:tgtEl>
                                          <p:spTgt spid="42"/>
                                        </p:tgtEl>
                                      </p:cBhvr>
                                    </p:animEffect>
                                  </p:childTnLst>
                                </p:cTn>
                              </p:par>
                              <p:par>
                                <p:cTn id="66" presetID="53" presetClass="entr" presetSubtype="0" fill="hold" nodeType="with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p:cTn id="68" dur="500" fill="hold"/>
                                        <p:tgtEl>
                                          <p:spTgt spid="43"/>
                                        </p:tgtEl>
                                        <p:attrNameLst>
                                          <p:attrName>ppt_w</p:attrName>
                                        </p:attrNameLst>
                                      </p:cBhvr>
                                      <p:tavLst>
                                        <p:tav tm="0">
                                          <p:val>
                                            <p:fltVal val="0"/>
                                          </p:val>
                                        </p:tav>
                                        <p:tav tm="100000">
                                          <p:val>
                                            <p:strVal val="#ppt_w"/>
                                          </p:val>
                                        </p:tav>
                                      </p:tavLst>
                                    </p:anim>
                                    <p:anim calcmode="lin" valueType="num">
                                      <p:cBhvr>
                                        <p:cTn id="69" dur="500" fill="hold"/>
                                        <p:tgtEl>
                                          <p:spTgt spid="43"/>
                                        </p:tgtEl>
                                        <p:attrNameLst>
                                          <p:attrName>ppt_h</p:attrName>
                                        </p:attrNameLst>
                                      </p:cBhvr>
                                      <p:tavLst>
                                        <p:tav tm="0">
                                          <p:val>
                                            <p:fltVal val="0"/>
                                          </p:val>
                                        </p:tav>
                                        <p:tav tm="100000">
                                          <p:val>
                                            <p:strVal val="#ppt_h"/>
                                          </p:val>
                                        </p:tav>
                                      </p:tavLst>
                                    </p:anim>
                                    <p:animEffect transition="in" filter="fade">
                                      <p:cBhvr>
                                        <p:cTn id="70" dur="500"/>
                                        <p:tgtEl>
                                          <p:spTgt spid="43"/>
                                        </p:tgtEl>
                                      </p:cBhvr>
                                    </p:animEffect>
                                  </p:childTnLst>
                                </p:cTn>
                              </p:par>
                              <p:par>
                                <p:cTn id="71" presetID="53" presetClass="entr" presetSubtype="0" fill="hold" nodeType="with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fltVal val="0"/>
                                          </p:val>
                                        </p:tav>
                                        <p:tav tm="100000">
                                          <p:val>
                                            <p:strVal val="#ppt_h"/>
                                          </p:val>
                                        </p:tav>
                                      </p:tavLst>
                                    </p:anim>
                                    <p:animEffect transition="in" filter="fade">
                                      <p:cBhvr>
                                        <p:cTn id="75" dur="500"/>
                                        <p:tgtEl>
                                          <p:spTgt spid="44"/>
                                        </p:tgtEl>
                                      </p:cBhvr>
                                    </p:animEffect>
                                  </p:childTnLst>
                                </p:cTn>
                              </p:par>
                              <p:par>
                                <p:cTn id="76" presetID="53"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 calcmode="lin" valueType="num">
                                      <p:cBhvr>
                                        <p:cTn id="78" dur="500" fill="hold"/>
                                        <p:tgtEl>
                                          <p:spTgt spid="45"/>
                                        </p:tgtEl>
                                        <p:attrNameLst>
                                          <p:attrName>ppt_w</p:attrName>
                                        </p:attrNameLst>
                                      </p:cBhvr>
                                      <p:tavLst>
                                        <p:tav tm="0">
                                          <p:val>
                                            <p:fltVal val="0"/>
                                          </p:val>
                                        </p:tav>
                                        <p:tav tm="100000">
                                          <p:val>
                                            <p:strVal val="#ppt_w"/>
                                          </p:val>
                                        </p:tav>
                                      </p:tavLst>
                                    </p:anim>
                                    <p:anim calcmode="lin" valueType="num">
                                      <p:cBhvr>
                                        <p:cTn id="79" dur="500" fill="hold"/>
                                        <p:tgtEl>
                                          <p:spTgt spid="45"/>
                                        </p:tgtEl>
                                        <p:attrNameLst>
                                          <p:attrName>ppt_h</p:attrName>
                                        </p:attrNameLst>
                                      </p:cBhvr>
                                      <p:tavLst>
                                        <p:tav tm="0">
                                          <p:val>
                                            <p:fltVal val="0"/>
                                          </p:val>
                                        </p:tav>
                                        <p:tav tm="100000">
                                          <p:val>
                                            <p:strVal val="#ppt_h"/>
                                          </p:val>
                                        </p:tav>
                                      </p:tavLst>
                                    </p:anim>
                                    <p:animEffect transition="in" filter="fade">
                                      <p:cBhvr>
                                        <p:cTn id="8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zh-CN" sz="2400" b="1" dirty="0">
                <a:latin typeface="方正大黑简体" panose="03000509000000000000" pitchFamily="65" charset="-122"/>
                <a:ea typeface="方正大黑简体" panose="03000509000000000000" pitchFamily="65" charset="-122"/>
              </a:rPr>
              <a:t>第十九条</a:t>
            </a:r>
            <a:r>
              <a:rPr lang="en-US" altLang="zh-CN" sz="2400" dirty="0">
                <a:latin typeface="方正大黑简体" panose="03000509000000000000" pitchFamily="65" charset="-122"/>
                <a:ea typeface="方正大黑简体" panose="03000509000000000000" pitchFamily="65" charset="-122"/>
              </a:rPr>
              <a:t>  </a:t>
            </a:r>
            <a:r>
              <a:rPr lang="zh-CN" altLang="zh-CN" sz="2400" dirty="0">
                <a:latin typeface="方正大黑简体" panose="03000509000000000000" pitchFamily="65" charset="-122"/>
                <a:ea typeface="方正大黑简体" panose="03000509000000000000" pitchFamily="65" charset="-122"/>
              </a:rPr>
              <a:t>课程考核方式与考核成绩的记分</a:t>
            </a:r>
            <a:r>
              <a:rPr lang="zh-CN" altLang="zh-CN" sz="2400" dirty="0" smtClean="0">
                <a:latin typeface="方正大黑简体" panose="03000509000000000000" pitchFamily="65" charset="-122"/>
                <a:ea typeface="方正大黑简体" panose="03000509000000000000" pitchFamily="65" charset="-122"/>
              </a:rPr>
              <a:t>办法</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第二十条  课程考核成绩的构成比例</a:t>
            </a:r>
            <a:endParaRPr lang="zh-CN" altLang="zh-CN" sz="2400" dirty="0">
              <a:latin typeface="方正大黑简体" panose="03000509000000000000" pitchFamily="65" charset="-122"/>
              <a:ea typeface="方正大黑简体" panose="03000509000000000000" pitchFamily="65" charset="-122"/>
            </a:endParaRPr>
          </a:p>
        </p:txBody>
      </p:sp>
      <p:sp>
        <p:nvSpPr>
          <p:cNvPr id="3" name="TextBox 2"/>
          <p:cNvSpPr txBox="1"/>
          <p:nvPr/>
        </p:nvSpPr>
        <p:spPr>
          <a:xfrm>
            <a:off x="612510" y="1744032"/>
            <a:ext cx="4176464" cy="400110"/>
          </a:xfrm>
          <a:prstGeom prst="rect">
            <a:avLst/>
          </a:prstGeom>
          <a:noFill/>
        </p:spPr>
        <p:txBody>
          <a:bodyPr wrap="square" rtlCol="0">
            <a:spAutoFit/>
          </a:bodyPr>
          <a:lstStyle/>
          <a:p>
            <a:r>
              <a:rPr lang="zh-CN" altLang="en-US" sz="2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（二）含有实践环节的课程</a:t>
            </a:r>
          </a:p>
        </p:txBody>
      </p:sp>
      <p:sp>
        <p:nvSpPr>
          <p:cNvPr id="13" name="TextBox 12"/>
          <p:cNvSpPr txBox="1"/>
          <p:nvPr/>
        </p:nvSpPr>
        <p:spPr>
          <a:xfrm>
            <a:off x="614657" y="2674923"/>
            <a:ext cx="2232248" cy="40011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zh-CN" altLang="en-US" sz="2000" b="1" dirty="0" smtClean="0">
                <a:latin typeface="微软雅黑" panose="020B0503020204020204" pitchFamily="34" charset="-122"/>
                <a:ea typeface="微软雅黑" panose="020B0503020204020204" pitchFamily="34" charset="-122"/>
              </a:rPr>
              <a:t>考试成绩</a:t>
            </a:r>
            <a:endParaRPr lang="zh-CN" altLang="en-US" sz="2000" b="1" dirty="0">
              <a:latin typeface="微软雅黑" panose="020B0503020204020204" pitchFamily="34" charset="-122"/>
              <a:ea typeface="微软雅黑" panose="020B0503020204020204" pitchFamily="34" charset="-122"/>
            </a:endParaRPr>
          </a:p>
        </p:txBody>
      </p:sp>
      <p:sp>
        <p:nvSpPr>
          <p:cNvPr id="14" name="TextBox 13"/>
          <p:cNvSpPr txBox="1"/>
          <p:nvPr/>
        </p:nvSpPr>
        <p:spPr>
          <a:xfrm>
            <a:off x="3493428" y="2674923"/>
            <a:ext cx="2232248" cy="40011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理论课成绩</a:t>
            </a:r>
          </a:p>
        </p:txBody>
      </p:sp>
      <p:sp>
        <p:nvSpPr>
          <p:cNvPr id="15" name="TextBox 14"/>
          <p:cNvSpPr txBox="1"/>
          <p:nvPr/>
        </p:nvSpPr>
        <p:spPr>
          <a:xfrm>
            <a:off x="6372200" y="2674923"/>
            <a:ext cx="2232248"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实践环节成绩</a:t>
            </a:r>
          </a:p>
        </p:txBody>
      </p:sp>
      <p:sp>
        <p:nvSpPr>
          <p:cNvPr id="16" name="TextBox 15"/>
          <p:cNvSpPr txBox="1"/>
          <p:nvPr/>
        </p:nvSpPr>
        <p:spPr>
          <a:xfrm>
            <a:off x="2987824" y="2553753"/>
            <a:ext cx="432048" cy="646331"/>
          </a:xfrm>
          <a:prstGeom prst="rect">
            <a:avLst/>
          </a:prstGeom>
          <a:noFill/>
        </p:spPr>
        <p:txBody>
          <a:bodyPr wrap="square" rtlCol="0">
            <a:spAutoFit/>
          </a:bodyPr>
          <a:lstStyle/>
          <a:p>
            <a:pPr algn="ctr"/>
            <a:r>
              <a:rPr lang="en-US" altLang="zh-CN" sz="3600" b="1" dirty="0" smtClean="0"/>
              <a:t>=</a:t>
            </a:r>
            <a:endParaRPr lang="zh-CN" altLang="en-US" sz="3600" b="1" dirty="0"/>
          </a:p>
        </p:txBody>
      </p:sp>
      <p:sp>
        <p:nvSpPr>
          <p:cNvPr id="17" name="TextBox 16"/>
          <p:cNvSpPr txBox="1"/>
          <p:nvPr/>
        </p:nvSpPr>
        <p:spPr>
          <a:xfrm>
            <a:off x="5851891" y="2553753"/>
            <a:ext cx="432048" cy="646331"/>
          </a:xfrm>
          <a:prstGeom prst="rect">
            <a:avLst/>
          </a:prstGeom>
          <a:noFill/>
        </p:spPr>
        <p:txBody>
          <a:bodyPr wrap="square" rtlCol="0">
            <a:spAutoFit/>
          </a:bodyPr>
          <a:lstStyle/>
          <a:p>
            <a:pPr algn="ctr"/>
            <a:r>
              <a:rPr lang="en-US" altLang="zh-CN" sz="3600" b="1" dirty="0" smtClean="0"/>
              <a:t>+</a:t>
            </a:r>
            <a:endParaRPr lang="zh-CN" altLang="en-US" sz="3600" b="1" dirty="0"/>
          </a:p>
        </p:txBody>
      </p:sp>
      <p:sp>
        <p:nvSpPr>
          <p:cNvPr id="18" name="TextBox 17"/>
          <p:cNvSpPr txBox="1"/>
          <p:nvPr/>
        </p:nvSpPr>
        <p:spPr>
          <a:xfrm>
            <a:off x="612510" y="3356992"/>
            <a:ext cx="7991938" cy="400110"/>
          </a:xfrm>
          <a:prstGeom prst="rect">
            <a:avLst/>
          </a:prstGeom>
          <a:noFill/>
          <a:ln>
            <a:solidFill>
              <a:schemeClr val="bg1">
                <a:lumMod val="50000"/>
              </a:schemeClr>
            </a:solidFill>
            <a:prstDash val="dash"/>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000" b="1" dirty="0" smtClean="0">
                <a:solidFill>
                  <a:srgbClr val="FF0000"/>
                </a:solidFill>
                <a:latin typeface="微软雅黑" panose="020B0503020204020204" pitchFamily="34" charset="-122"/>
                <a:ea typeface="微软雅黑" panose="020B0503020204020204" pitchFamily="34" charset="-122"/>
              </a:rPr>
              <a:t>两部分</a:t>
            </a:r>
            <a:r>
              <a:rPr lang="zh-CN" altLang="en-US" sz="2000" b="1" dirty="0">
                <a:solidFill>
                  <a:srgbClr val="FF0000"/>
                </a:solidFill>
                <a:latin typeface="微软雅黑" panose="020B0503020204020204" pitchFamily="34" charset="-122"/>
                <a:ea typeface="微软雅黑" panose="020B0503020204020204" pitchFamily="34" charset="-122"/>
              </a:rPr>
              <a:t>成绩在总成绩中所占的比例由开课学院根据课程特点确定</a:t>
            </a:r>
          </a:p>
        </p:txBody>
      </p:sp>
      <p:sp>
        <p:nvSpPr>
          <p:cNvPr id="19" name="下箭头 18"/>
          <p:cNvSpPr/>
          <p:nvPr/>
        </p:nvSpPr>
        <p:spPr>
          <a:xfrm>
            <a:off x="7326306" y="3917630"/>
            <a:ext cx="324036" cy="288032"/>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a:p>
        </p:txBody>
      </p:sp>
      <p:sp>
        <p:nvSpPr>
          <p:cNvPr id="20" name="下箭头 19"/>
          <p:cNvSpPr/>
          <p:nvPr/>
        </p:nvSpPr>
        <p:spPr>
          <a:xfrm>
            <a:off x="4276170" y="3917630"/>
            <a:ext cx="324036" cy="288032"/>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a:p>
        </p:txBody>
      </p:sp>
      <p:sp>
        <p:nvSpPr>
          <p:cNvPr id="21" name="TextBox 20"/>
          <p:cNvSpPr txBox="1"/>
          <p:nvPr/>
        </p:nvSpPr>
        <p:spPr>
          <a:xfrm>
            <a:off x="6067915" y="4370799"/>
            <a:ext cx="2896573"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nSpc>
                <a:spcPct val="150000"/>
              </a:lnSpc>
            </a:pPr>
            <a:r>
              <a:rPr lang="zh-CN" altLang="zh-CN" sz="1600" b="1" dirty="0">
                <a:latin typeface="微软雅黑" panose="020B0503020204020204" pitchFamily="34" charset="-122"/>
                <a:ea typeface="微软雅黑" panose="020B0503020204020204" pitchFamily="34" charset="-122"/>
              </a:rPr>
              <a:t>实践环节成绩不合格，则该门课程考核的总成绩为不</a:t>
            </a:r>
            <a:r>
              <a:rPr lang="zh-CN" altLang="zh-CN" sz="1600" b="1" dirty="0" smtClean="0">
                <a:latin typeface="微软雅黑" panose="020B0503020204020204" pitchFamily="34" charset="-122"/>
                <a:ea typeface="微软雅黑" panose="020B0503020204020204" pitchFamily="34" charset="-122"/>
              </a:rPr>
              <a:t>及格</a:t>
            </a:r>
            <a:endParaRPr lang="zh-CN" altLang="en-US" sz="1600" b="1" dirty="0">
              <a:latin typeface="微软雅黑" panose="020B0503020204020204" pitchFamily="34" charset="-122"/>
              <a:ea typeface="微软雅黑" panose="020B0503020204020204" pitchFamily="34" charset="-122"/>
            </a:endParaRPr>
          </a:p>
        </p:txBody>
      </p:sp>
      <p:sp>
        <p:nvSpPr>
          <p:cNvPr id="22" name="TextBox 21"/>
          <p:cNvSpPr txBox="1"/>
          <p:nvPr/>
        </p:nvSpPr>
        <p:spPr>
          <a:xfrm>
            <a:off x="3006155" y="4365104"/>
            <a:ext cx="2864066" cy="18928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en-US" b="1" dirty="0">
                <a:latin typeface="微软雅黑" panose="020B0503020204020204" pitchFamily="34" charset="-122"/>
                <a:ea typeface="微软雅黑" panose="020B0503020204020204" pitchFamily="34" charset="-122"/>
              </a:rPr>
              <a:t>平时</a:t>
            </a:r>
            <a:r>
              <a:rPr lang="zh-CN" altLang="en-US" b="1" dirty="0" smtClean="0">
                <a:latin typeface="微软雅黑" panose="020B0503020204020204" pitchFamily="34" charset="-122"/>
                <a:ea typeface="微软雅黑" panose="020B0503020204020204" pitchFamily="34" charset="-122"/>
              </a:rPr>
              <a:t>成绩</a:t>
            </a:r>
            <a:r>
              <a:rPr lang="en-US" altLang="zh-CN" b="1" dirty="0" smtClean="0">
                <a:solidFill>
                  <a:srgbClr val="FF0000"/>
                </a:solidFill>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期末</a:t>
            </a:r>
            <a:r>
              <a:rPr lang="zh-CN" altLang="en-US" b="1" dirty="0">
                <a:latin typeface="微软雅黑" panose="020B0503020204020204" pitchFamily="34" charset="-122"/>
                <a:ea typeface="微软雅黑" panose="020B0503020204020204" pitchFamily="34" charset="-122"/>
              </a:rPr>
              <a:t>考试</a:t>
            </a:r>
            <a:r>
              <a:rPr lang="zh-CN" altLang="en-US" b="1" dirty="0" smtClean="0">
                <a:latin typeface="微软雅黑" panose="020B0503020204020204" pitchFamily="34" charset="-122"/>
                <a:ea typeface="微软雅黑" panose="020B0503020204020204" pitchFamily="34" charset="-122"/>
              </a:rPr>
              <a:t>成绩</a:t>
            </a:r>
            <a:endParaRPr lang="en-US" altLang="zh-CN" b="1" dirty="0" smtClean="0">
              <a:latin typeface="微软雅黑" panose="020B0503020204020204" pitchFamily="34" charset="-122"/>
              <a:ea typeface="微软雅黑" panose="020B0503020204020204" pitchFamily="34" charset="-122"/>
            </a:endParaRPr>
          </a:p>
          <a:p>
            <a:endParaRPr lang="en-US" altLang="zh-CN" sz="1400" b="1" dirty="0" smtClean="0">
              <a:latin typeface="微软雅黑" panose="020B0503020204020204" pitchFamily="34" charset="-122"/>
              <a:ea typeface="微软雅黑" panose="020B0503020204020204" pitchFamily="34" charset="-122"/>
            </a:endParaRPr>
          </a:p>
          <a:p>
            <a:pPr>
              <a:lnSpc>
                <a:spcPct val="150000"/>
              </a:lnSpc>
            </a:pPr>
            <a:r>
              <a:rPr lang="zh-CN" altLang="zh-CN" b="1" dirty="0">
                <a:latin typeface="微软雅黑" panose="020B0503020204020204" pitchFamily="34" charset="-122"/>
                <a:ea typeface="微软雅黑" panose="020B0503020204020204" pitchFamily="34" charset="-122"/>
              </a:rPr>
              <a:t>平时成绩和期末考试成绩在总成绩中所占比例参照不含实践环节的课程</a:t>
            </a:r>
            <a:r>
              <a:rPr lang="zh-CN" altLang="zh-CN" b="1" dirty="0" smtClean="0">
                <a:latin typeface="微软雅黑" panose="020B0503020204020204" pitchFamily="34" charset="-122"/>
                <a:ea typeface="微软雅黑" panose="020B0503020204020204" pitchFamily="34" charset="-122"/>
              </a:rPr>
              <a:t>确定</a:t>
            </a:r>
            <a:r>
              <a:rPr lang="zh-CN" altLang="en-US" b="1" dirty="0" smtClean="0">
                <a:latin typeface="微软雅黑" panose="020B0503020204020204" pitchFamily="34" charset="-122"/>
                <a:ea typeface="微软雅黑" panose="020B0503020204020204" pitchFamily="34" charset="-122"/>
              </a:rPr>
              <a:t>。</a:t>
            </a:r>
            <a:endParaRPr lang="zh-CN" altLang="en-US" b="1" dirty="0">
              <a:latin typeface="微软雅黑" panose="020B0503020204020204" pitchFamily="34" charset="-122"/>
              <a:ea typeface="微软雅黑" panose="020B0503020204020204" pitchFamily="34" charset="-122"/>
            </a:endParaRPr>
          </a:p>
        </p:txBody>
      </p:sp>
      <p:sp>
        <p:nvSpPr>
          <p:cNvPr id="23" name="TextBox 22"/>
          <p:cNvSpPr txBox="1"/>
          <p:nvPr/>
        </p:nvSpPr>
        <p:spPr>
          <a:xfrm>
            <a:off x="6072379" y="5251502"/>
            <a:ext cx="2880957" cy="115685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nSpc>
                <a:spcPct val="150000"/>
              </a:lnSpc>
            </a:pPr>
            <a:r>
              <a:rPr lang="zh-CN" altLang="en-US" sz="1600" b="1" dirty="0">
                <a:latin typeface="微软雅黑" panose="020B0503020204020204" pitchFamily="34" charset="-122"/>
                <a:ea typeface="微软雅黑" panose="020B0503020204020204" pitchFamily="34" charset="-122"/>
              </a:rPr>
              <a:t>实践环节的考核方式及考核成绩构成比例由开课学院根据课程特点确定。</a:t>
            </a:r>
          </a:p>
        </p:txBody>
      </p:sp>
    </p:spTree>
    <p:extLst>
      <p:ext uri="{BB962C8B-B14F-4D97-AF65-F5344CB8AC3E}">
        <p14:creationId xmlns="" xmlns:p14="http://schemas.microsoft.com/office/powerpoint/2010/main" val="5491229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left)">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up)">
                                      <p:cBhvr>
                                        <p:cTn id="52" dur="500"/>
                                        <p:tgtEl>
                                          <p:spTgt spid="20"/>
                                        </p:tgtEl>
                                      </p:cBhvr>
                                    </p:animEffect>
                                  </p:childTnLst>
                                </p:cTn>
                              </p:par>
                            </p:childTnLst>
                          </p:cTn>
                        </p:par>
                        <p:par>
                          <p:cTn id="53" fill="hold">
                            <p:stCondLst>
                              <p:cond delay="500"/>
                            </p:stCondLst>
                            <p:childTnLst>
                              <p:par>
                                <p:cTn id="54" presetID="10" presetClass="entr" presetSubtype="0"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animBg="1"/>
      <p:bldP spid="14" grpId="0" animBg="1"/>
      <p:bldP spid="15" grpId="0" animBg="1"/>
      <p:bldP spid="16" grpId="0"/>
      <p:bldP spid="17" grpId="0"/>
      <p:bldP spid="18" grpId="0" animBg="1"/>
      <p:bldP spid="19" grpId="0" animBg="1"/>
      <p:bldP spid="20" grpId="0" animBg="1"/>
      <p:bldP spid="21" grpId="0" animBg="1"/>
      <p:bldP spid="22" grpId="0" animBg="1"/>
      <p:bldP spid="2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zh-CN" sz="2400" b="1" dirty="0">
                <a:latin typeface="方正大黑简体" panose="03000509000000000000" pitchFamily="65" charset="-122"/>
                <a:ea typeface="方正大黑简体" panose="03000509000000000000" pitchFamily="65" charset="-122"/>
              </a:rPr>
              <a:t>第十九条</a:t>
            </a:r>
            <a:r>
              <a:rPr lang="en-US" altLang="zh-CN" sz="2400" dirty="0">
                <a:latin typeface="方正大黑简体" panose="03000509000000000000" pitchFamily="65" charset="-122"/>
                <a:ea typeface="方正大黑简体" panose="03000509000000000000" pitchFamily="65" charset="-122"/>
              </a:rPr>
              <a:t>  </a:t>
            </a:r>
            <a:r>
              <a:rPr lang="zh-CN" altLang="zh-CN" sz="2400" dirty="0">
                <a:latin typeface="方正大黑简体" panose="03000509000000000000" pitchFamily="65" charset="-122"/>
                <a:ea typeface="方正大黑简体" panose="03000509000000000000" pitchFamily="65" charset="-122"/>
              </a:rPr>
              <a:t>课程考核方式与考核成绩的记分</a:t>
            </a:r>
            <a:r>
              <a:rPr lang="zh-CN" altLang="zh-CN" sz="2400" dirty="0" smtClean="0">
                <a:latin typeface="方正大黑简体" panose="03000509000000000000" pitchFamily="65" charset="-122"/>
                <a:ea typeface="方正大黑简体" panose="03000509000000000000" pitchFamily="65" charset="-122"/>
              </a:rPr>
              <a:t>办法</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第二十条  课程考核成绩的构成比例</a:t>
            </a:r>
            <a:endParaRPr lang="zh-CN" altLang="zh-CN" sz="2400" dirty="0">
              <a:latin typeface="方正大黑简体" panose="03000509000000000000" pitchFamily="65" charset="-122"/>
              <a:ea typeface="方正大黑简体" panose="03000509000000000000" pitchFamily="65" charset="-122"/>
            </a:endParaRPr>
          </a:p>
        </p:txBody>
      </p:sp>
      <p:sp>
        <p:nvSpPr>
          <p:cNvPr id="3" name="TextBox 2"/>
          <p:cNvSpPr txBox="1"/>
          <p:nvPr/>
        </p:nvSpPr>
        <p:spPr>
          <a:xfrm>
            <a:off x="612510" y="1744032"/>
            <a:ext cx="4176464" cy="400110"/>
          </a:xfrm>
          <a:prstGeom prst="rect">
            <a:avLst/>
          </a:prstGeom>
          <a:noFill/>
        </p:spPr>
        <p:txBody>
          <a:bodyPr wrap="square" rtlCol="0">
            <a:spAutoFit/>
          </a:bodyPr>
          <a:lstStyle/>
          <a:p>
            <a:r>
              <a:rPr lang="zh-CN" altLang="en-US" sz="2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（三）有特殊要求的</a:t>
            </a:r>
            <a:r>
              <a:rPr lang="zh-CN" altLang="en-US" sz="2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课程</a:t>
            </a:r>
            <a:endParaRPr lang="zh-CN" altLang="en-US" sz="2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endParaRPr>
          </a:p>
        </p:txBody>
      </p:sp>
      <p:sp>
        <p:nvSpPr>
          <p:cNvPr id="5" name="TextBox 4"/>
          <p:cNvSpPr txBox="1"/>
          <p:nvPr/>
        </p:nvSpPr>
        <p:spPr>
          <a:xfrm>
            <a:off x="845332" y="2492896"/>
            <a:ext cx="7543092" cy="1477328"/>
          </a:xfrm>
          <a:prstGeom prst="rect">
            <a:avLst/>
          </a:prstGeom>
          <a:noFill/>
        </p:spPr>
        <p:txBody>
          <a:bodyPr wrap="square" rtlCol="0">
            <a:spAutoFit/>
          </a:bodyPr>
          <a:lstStyle/>
          <a:p>
            <a:pPr>
              <a:lnSpc>
                <a:spcPct val="150000"/>
              </a:lnSpc>
            </a:pPr>
            <a:r>
              <a:rPr lang="en-US" altLang="zh-CN" sz="2000" b="1" dirty="0" smtClean="0">
                <a:solidFill>
                  <a:schemeClr val="dk1"/>
                </a:solidFill>
                <a:latin typeface="微软雅黑" panose="020B0503020204020204" pitchFamily="34" charset="-122"/>
                <a:ea typeface="微软雅黑" panose="020B0503020204020204" pitchFamily="34" charset="-122"/>
              </a:rPr>
              <a:t>       </a:t>
            </a:r>
            <a:r>
              <a:rPr lang="zh-CN" altLang="zh-CN" sz="2000" b="1" dirty="0" smtClean="0">
                <a:solidFill>
                  <a:schemeClr val="dk1"/>
                </a:solidFill>
                <a:latin typeface="微软雅黑" panose="020B0503020204020204" pitchFamily="34" charset="-122"/>
                <a:ea typeface="微软雅黑" panose="020B0503020204020204" pitchFamily="34" charset="-122"/>
              </a:rPr>
              <a:t>由</a:t>
            </a:r>
            <a:r>
              <a:rPr lang="zh-CN" altLang="zh-CN" sz="2000" b="1" dirty="0">
                <a:solidFill>
                  <a:schemeClr val="dk1"/>
                </a:solidFill>
                <a:latin typeface="微软雅黑" panose="020B0503020204020204" pitchFamily="34" charset="-122"/>
                <a:ea typeface="微软雅黑" panose="020B0503020204020204" pitchFamily="34" charset="-122"/>
              </a:rPr>
              <a:t>任课教师按照教学大纲或学期授课计划确定的课程类别，提出考核成绩的构成比例，经开课学院审核后，报教务处批准后执行。</a:t>
            </a:r>
            <a:endParaRPr lang="zh-CN" altLang="en-US" sz="2000" b="1" dirty="0">
              <a:solidFill>
                <a:schemeClr val="dk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612510" y="4581128"/>
            <a:ext cx="7559890" cy="961289"/>
          </a:xfrm>
          <a:prstGeom prst="rect">
            <a:avLst/>
          </a:prstGeom>
          <a:noFill/>
        </p:spPr>
        <p:txBody>
          <a:bodyPr wrap="square" rtlCol="0">
            <a:spAutoFit/>
          </a:bodyPr>
          <a:lstStyle/>
          <a:p>
            <a:pPr>
              <a:lnSpc>
                <a:spcPct val="150000"/>
              </a:lnSpc>
            </a:pPr>
            <a:r>
              <a:rPr lang="zh-CN" altLang="en-US" sz="2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（四）课程考核成绩的构成比例由任课教师在开课初向学生公布</a:t>
            </a:r>
          </a:p>
        </p:txBody>
      </p:sp>
    </p:spTree>
    <p:extLst>
      <p:ext uri="{BB962C8B-B14F-4D97-AF65-F5344CB8AC3E}">
        <p14:creationId xmlns="" xmlns:p14="http://schemas.microsoft.com/office/powerpoint/2010/main" val="52675286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0-#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2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第二十条  课程考核成绩的构成比例</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第二十一条  期末考核资格审核</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14" name="TextBox 13"/>
          <p:cNvSpPr txBox="1"/>
          <p:nvPr/>
        </p:nvSpPr>
        <p:spPr>
          <a:xfrm>
            <a:off x="934347" y="2069872"/>
            <a:ext cx="7200800" cy="2554545"/>
          </a:xfrm>
          <a:prstGeom prst="rect">
            <a:avLst/>
          </a:prstGeom>
          <a:noFill/>
        </p:spPr>
        <p:txBody>
          <a:bodyPr wrap="square" rtlCol="0">
            <a:spAutoFit/>
          </a:bodyPr>
          <a:lstStyle/>
          <a:p>
            <a:pPr>
              <a:lnSpc>
                <a:spcPct val="200000"/>
              </a:lnSpc>
            </a:pPr>
            <a:r>
              <a:rPr lang="zh-CN" altLang="zh-CN" sz="2000" b="1" dirty="0">
                <a:solidFill>
                  <a:srgbClr val="FF0000"/>
                </a:solidFill>
                <a:latin typeface="微软雅黑" panose="020B0503020204020204" pitchFamily="34" charset="-122"/>
                <a:ea typeface="微软雅黑" panose="020B0503020204020204" pitchFamily="34" charset="-122"/>
              </a:rPr>
              <a:t>（一）期末考核资格。</a:t>
            </a:r>
            <a:r>
              <a:rPr lang="zh-CN" altLang="zh-CN" sz="2000" b="1" dirty="0">
                <a:solidFill>
                  <a:srgbClr val="0000CC"/>
                </a:solidFill>
                <a:latin typeface="微软雅黑" panose="020B0503020204020204" pitchFamily="34" charset="-122"/>
                <a:ea typeface="微软雅黑" panose="020B0503020204020204" pitchFamily="34" charset="-122"/>
              </a:rPr>
              <a:t>具备期末考核资格的学生方能参加相应课程的期末考核。学生不具备期末考核资格的，或未通过期末考核资格审核的，不得参加相应课程的期末考核；本人自行参加考核的成绩无效</a:t>
            </a:r>
            <a:r>
              <a:rPr lang="zh-CN" altLang="zh-CN" sz="2000" b="1" dirty="0" smtClean="0">
                <a:solidFill>
                  <a:srgbClr val="0000CC"/>
                </a:solidFill>
                <a:latin typeface="微软雅黑" panose="020B0503020204020204" pitchFamily="34" charset="-122"/>
                <a:ea typeface="微软雅黑" panose="020B0503020204020204" pitchFamily="34" charset="-122"/>
              </a:rPr>
              <a:t>。</a:t>
            </a:r>
            <a:endParaRPr lang="zh-CN" altLang="zh-CN" sz="2000"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68518755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xit" presetSubtype="1" fill="hold" grpId="0" nodeType="withEffect">
                                  <p:stCondLst>
                                    <p:cond delay="0"/>
                                  </p:stCondLst>
                                  <p:childTnLst>
                                    <p:anim calcmode="lin" valueType="num">
                                      <p:cBhvr>
                                        <p:cTn id="6" dur="500"/>
                                        <p:tgtEl>
                                          <p:spTgt spid="2"/>
                                        </p:tgtEl>
                                        <p:attrNameLst>
                                          <p:attrName>ppt_x</p:attrName>
                                        </p:attrNameLst>
                                      </p:cBhvr>
                                      <p:tavLst>
                                        <p:tav tm="0">
                                          <p:val>
                                            <p:strVal val="ppt_x"/>
                                          </p:val>
                                        </p:tav>
                                        <p:tav tm="100000">
                                          <p:val>
                                            <p:strVal val="ppt_x"/>
                                          </p:val>
                                        </p:tav>
                                      </p:tavLst>
                                    </p:anim>
                                    <p:anim calcmode="lin" valueType="num">
                                      <p:cBhvr>
                                        <p:cTn id="7" dur="500"/>
                                        <p:tgtEl>
                                          <p:spTgt spid="2"/>
                                        </p:tgtEl>
                                        <p:attrNameLst>
                                          <p:attrName>ppt_y</p:attrName>
                                        </p:attrNameLst>
                                      </p:cBhvr>
                                      <p:tavLst>
                                        <p:tav tm="0">
                                          <p:val>
                                            <p:strVal val="ppt_y"/>
                                          </p:val>
                                        </p:tav>
                                        <p:tav tm="100000">
                                          <p:val>
                                            <p:strVal val="ppt_y-ppt_h/2"/>
                                          </p:val>
                                        </p:tav>
                                      </p:tavLst>
                                    </p:anim>
                                    <p:anim calcmode="lin" valueType="num">
                                      <p:cBhvr>
                                        <p:cTn id="8" dur="500"/>
                                        <p:tgtEl>
                                          <p:spTgt spid="2"/>
                                        </p:tgtEl>
                                        <p:attrNameLst>
                                          <p:attrName>ppt_w</p:attrName>
                                        </p:attrNameLst>
                                      </p:cBhvr>
                                      <p:tavLst>
                                        <p:tav tm="0">
                                          <p:val>
                                            <p:strVal val="ppt_w"/>
                                          </p:val>
                                        </p:tav>
                                        <p:tav tm="100000">
                                          <p:val>
                                            <p:strVal val="ppt_w"/>
                                          </p:val>
                                        </p:tav>
                                      </p:tavLst>
                                    </p:anim>
                                    <p:anim calcmode="lin" valueType="num">
                                      <p:cBhvr>
                                        <p:cTn id="9" dur="500"/>
                                        <p:tgtEl>
                                          <p:spTgt spid="2"/>
                                        </p:tgtEl>
                                        <p:attrNameLst>
                                          <p:attrName>ppt_h</p:attrName>
                                        </p:attrNameLst>
                                      </p:cBhvr>
                                      <p:tavLst>
                                        <p:tav tm="0">
                                          <p:val>
                                            <p:strVal val="ppt_h"/>
                                          </p:val>
                                        </p:tav>
                                        <p:tav tm="100000">
                                          <p:val>
                                            <p:fltVal val="0"/>
                                          </p:val>
                                        </p:tav>
                                      </p:tavLst>
                                    </p:anim>
                                    <p:set>
                                      <p:cBhvr>
                                        <p:cTn id="10" dur="1" fill="hold">
                                          <p:stCondLst>
                                            <p:cond delay="499"/>
                                          </p:stCondLst>
                                        </p:cTn>
                                        <p:tgtEl>
                                          <p:spTgt spid="2"/>
                                        </p:tgtEl>
                                        <p:attrNameLst>
                                          <p:attrName>style.visibility</p:attrName>
                                        </p:attrNameLst>
                                      </p:cBhvr>
                                      <p:to>
                                        <p:strVal val="hidden"/>
                                      </p:to>
                                    </p:set>
                                  </p:childTnLst>
                                </p:cTn>
                              </p:par>
                              <p:par>
                                <p:cTn id="11" presetID="17"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ppt_h/2"/>
                                          </p:val>
                                        </p:tav>
                                        <p:tav tm="100000">
                                          <p:val>
                                            <p:strVal val="#ppt_y"/>
                                          </p:val>
                                        </p:tav>
                                      </p:tavLst>
                                    </p:anim>
                                    <p:anim calcmode="lin" valueType="num">
                                      <p:cBhvr>
                                        <p:cTn id="15" dur="500" fill="hold"/>
                                        <p:tgtEl>
                                          <p:spTgt spid="6"/>
                                        </p:tgtEl>
                                        <p:attrNameLst>
                                          <p:attrName>ppt_w</p:attrName>
                                        </p:attrNameLst>
                                      </p:cBhvr>
                                      <p:tavLst>
                                        <p:tav tm="0">
                                          <p:val>
                                            <p:strVal val="#ppt_w"/>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barn(inVertical)">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2339952"/>
            <a:ext cx="7200800" cy="3177280"/>
          </a:xfrm>
          <a:prstGeom prst="rect">
            <a:avLst/>
          </a:prstGeom>
          <a:noFill/>
        </p:spPr>
        <p:txBody>
          <a:bodyPr wrap="square" rtlCol="0">
            <a:spAutoFit/>
          </a:bodyPr>
          <a:lstStyle/>
          <a:p>
            <a:pPr>
              <a:lnSpc>
                <a:spcPct val="150000"/>
              </a:lnSpc>
            </a:pPr>
            <a:r>
              <a:rPr lang="zh-CN" altLang="zh-CN" sz="3200" b="1" dirty="0">
                <a:solidFill>
                  <a:srgbClr val="FF0000"/>
                </a:solidFill>
                <a:latin typeface="微软雅黑" panose="020B0503020204020204" pitchFamily="34" charset="-122"/>
                <a:ea typeface="微软雅黑" panose="020B0503020204020204" pitchFamily="34" charset="-122"/>
              </a:rPr>
              <a:t>学</a:t>
            </a:r>
            <a:r>
              <a:rPr lang="zh-CN" altLang="zh-CN" sz="2000" b="1" dirty="0">
                <a:solidFill>
                  <a:srgbClr val="000066"/>
                </a:solidFill>
                <a:latin typeface="微软雅黑" panose="020B0503020204020204" pitchFamily="34" charset="-122"/>
                <a:ea typeface="微软雅黑" panose="020B0503020204020204" pitchFamily="34" charset="-122"/>
              </a:rPr>
              <a:t>籍是指一个学生属于我校的一种法律上的身份或者资格。学生按规定获得了我校学籍，就享有使用学校提供的教育教学资源，参加学校教育教学计划安排的各项活动，完成学校规定学业后获得相应学历证书的权利；同时也要履行遵守学校管理制度，按规定缴纳学费及有关费用，刻苦学习，遵守学生行为规范的义务。</a:t>
            </a:r>
            <a:endParaRPr lang="zh-CN" altLang="en-US" sz="2000" b="1" dirty="0">
              <a:solidFill>
                <a:srgbClr val="000066"/>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395536" y="941226"/>
            <a:ext cx="2064675" cy="659078"/>
            <a:chOff x="395536" y="941226"/>
            <a:chExt cx="2064675" cy="659078"/>
          </a:xfrm>
        </p:grpSpPr>
        <p:pic>
          <p:nvPicPr>
            <p:cNvPr id="14" name="Picture 2" descr="F:\work\常州电信\未标题-10.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l="7111" t="12923" r="9412" b="4846"/>
            <a:stretch>
              <a:fillRect/>
            </a:stretch>
          </p:blipFill>
          <p:spPr bwMode="auto">
            <a:xfrm>
              <a:off x="395536" y="941226"/>
              <a:ext cx="2064675" cy="6590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TextBox 14"/>
            <p:cNvSpPr txBox="1"/>
            <p:nvPr/>
          </p:nvSpPr>
          <p:spPr>
            <a:xfrm>
              <a:off x="395536" y="1038651"/>
              <a:ext cx="2064675" cy="461665"/>
            </a:xfrm>
            <a:prstGeom prst="rect">
              <a:avLst/>
            </a:prstGeom>
            <a:noFill/>
          </p:spPr>
          <p:txBody>
            <a:bodyPr wrap="square" rtlCol="0">
              <a:spAutoFit/>
            </a:bodyPr>
            <a:lstStyle/>
            <a:p>
              <a:pPr algn="ctr"/>
              <a:r>
                <a:rPr lang="zh-CN" altLang="zh-CN"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a:t>
              </a:r>
              <a:r>
                <a:rPr lang="zh-CN" alt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三</a:t>
              </a:r>
              <a:r>
                <a:rPr lang="zh-CN" altLang="zh-CN"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条</a:t>
              </a:r>
              <a:endPar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grpSp>
      <p:grpSp>
        <p:nvGrpSpPr>
          <p:cNvPr id="11" name="组合 10"/>
          <p:cNvGrpSpPr/>
          <p:nvPr/>
        </p:nvGrpSpPr>
        <p:grpSpPr>
          <a:xfrm>
            <a:off x="395536" y="941226"/>
            <a:ext cx="2064675" cy="659078"/>
            <a:chOff x="395536" y="941226"/>
            <a:chExt cx="2064675" cy="659078"/>
          </a:xfrm>
        </p:grpSpPr>
        <p:pic>
          <p:nvPicPr>
            <p:cNvPr id="7" name="Picture 2" descr="F:\work\常州电信\未标题-10.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l="7111" t="12923" r="9412" b="4846"/>
            <a:stretch>
              <a:fillRect/>
            </a:stretch>
          </p:blipFill>
          <p:spPr bwMode="auto">
            <a:xfrm>
              <a:off x="395536" y="941226"/>
              <a:ext cx="2064675" cy="6590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Box 9"/>
            <p:cNvSpPr txBox="1"/>
            <p:nvPr/>
          </p:nvSpPr>
          <p:spPr>
            <a:xfrm>
              <a:off x="395536" y="1038651"/>
              <a:ext cx="2064675" cy="461665"/>
            </a:xfrm>
            <a:prstGeom prst="rect">
              <a:avLst/>
            </a:prstGeom>
            <a:noFill/>
          </p:spPr>
          <p:txBody>
            <a:bodyPr wrap="square" rtlCol="0">
              <a:spAutoFit/>
            </a:bodyPr>
            <a:lstStyle/>
            <a:p>
              <a:pPr algn="ctr"/>
              <a:r>
                <a:rPr lang="zh-CN" altLang="zh-CN"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第</a:t>
              </a:r>
              <a:r>
                <a:rPr lang="zh-CN" altLang="en-US"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二</a:t>
              </a:r>
              <a:r>
                <a:rPr lang="zh-CN" altLang="zh-CN"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rPr>
                <a:t>条</a:t>
              </a:r>
              <a:endParaRPr lang="zh-CN" altLang="en-US"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方正大黑简体" panose="03000509000000000000" pitchFamily="65" charset="-122"/>
                <a:ea typeface="方正大黑简体" panose="03000509000000000000" pitchFamily="65" charset="-122"/>
              </a:endParaRPr>
            </a:p>
          </p:txBody>
        </p:sp>
      </p:grpSp>
      <p:sp>
        <p:nvSpPr>
          <p:cNvPr id="9" name="TextBox 8"/>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zh-C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第一章</a:t>
            </a:r>
            <a:r>
              <a:rPr lang="en-US" altLang="zh-C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  </a:t>
            </a:r>
            <a:r>
              <a:rPr lang="zh-CN" altLang="zh-C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总则</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sp>
        <p:nvSpPr>
          <p:cNvPr id="12" name="Rectangle 537"/>
          <p:cNvSpPr>
            <a:spLocks noChangeArrowheads="1"/>
          </p:cNvSpPr>
          <p:nvPr/>
        </p:nvSpPr>
        <p:spPr bwMode="auto">
          <a:xfrm>
            <a:off x="719930" y="1844824"/>
            <a:ext cx="7812509" cy="4176464"/>
          </a:xfrm>
          <a:prstGeom prst="roundRect">
            <a:avLst>
              <a:gd name="adj" fmla="val 1482"/>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TextBox 2"/>
          <p:cNvSpPr txBox="1"/>
          <p:nvPr/>
        </p:nvSpPr>
        <p:spPr>
          <a:xfrm>
            <a:off x="1043607" y="2636912"/>
            <a:ext cx="7200801" cy="1599925"/>
          </a:xfrm>
          <a:prstGeom prst="rect">
            <a:avLst/>
          </a:prstGeom>
          <a:noFill/>
        </p:spPr>
        <p:txBody>
          <a:bodyPr wrap="square" rtlCol="0">
            <a:spAutoFit/>
          </a:bodyPr>
          <a:lstStyle/>
          <a:p>
            <a:pPr>
              <a:lnSpc>
                <a:spcPct val="200000"/>
              </a:lnSpc>
            </a:pPr>
            <a:r>
              <a:rPr lang="zh-CN" altLang="zh-CN" sz="3200" b="1" dirty="0">
                <a:solidFill>
                  <a:srgbClr val="FF0000"/>
                </a:solidFill>
                <a:latin typeface="微软雅黑" panose="020B0503020204020204" pitchFamily="34" charset="-122"/>
                <a:ea typeface="微软雅黑" panose="020B0503020204020204" pitchFamily="34" charset="-122"/>
              </a:rPr>
              <a:t>学</a:t>
            </a:r>
            <a:r>
              <a:rPr lang="zh-CN" altLang="zh-CN" sz="2000" b="1" dirty="0">
                <a:solidFill>
                  <a:srgbClr val="000066"/>
                </a:solidFill>
                <a:latin typeface="微软雅黑" panose="020B0503020204020204" pitchFamily="34" charset="-122"/>
                <a:ea typeface="微软雅黑" panose="020B0503020204020204" pitchFamily="34" charset="-122"/>
              </a:rPr>
              <a:t>生在保留入学资格、退学、毕业、结业以及开除学籍、转出我校、身故、试读等情况下不具有我校学籍。</a:t>
            </a:r>
            <a:endParaRPr lang="zh-CN" altLang="en-US" sz="2000" b="1" dirty="0">
              <a:solidFill>
                <a:srgbClr val="000066"/>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95939789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xit" presetSubtype="2" fill="hold" nodeType="withEffect">
                                  <p:stCondLst>
                                    <p:cond delay="0"/>
                                  </p:stCondLst>
                                  <p:childTnLst>
                                    <p:anim calcmode="lin" valueType="num">
                                      <p:cBhvr additive="base">
                                        <p:cTn id="6" dur="500"/>
                                        <p:tgtEl>
                                          <p:spTgt spid="11"/>
                                        </p:tgtEl>
                                        <p:attrNameLst>
                                          <p:attrName>ppt_x</p:attrName>
                                        </p:attrNameLst>
                                      </p:cBhvr>
                                      <p:tavLst>
                                        <p:tav tm="0">
                                          <p:val>
                                            <p:strVal val="#ppt_x"/>
                                          </p:val>
                                        </p:tav>
                                        <p:tav tm="100000">
                                          <p:val>
                                            <p:strVal val="#ppt_x+#ppt_w*1.125000"/>
                                          </p:val>
                                        </p:tav>
                                      </p:tavLst>
                                    </p:anim>
                                    <p:animEffect transition="out" filter="wipe(right)">
                                      <p:cBhvr>
                                        <p:cTn id="7" dur="500"/>
                                        <p:tgtEl>
                                          <p:spTgt spid="11"/>
                                        </p:tgtEl>
                                      </p:cBhvr>
                                    </p:animEffect>
                                    <p:set>
                                      <p:cBhvr>
                                        <p:cTn id="8" dur="1" fill="hold">
                                          <p:stCondLst>
                                            <p:cond delay="499"/>
                                          </p:stCondLst>
                                        </p:cTn>
                                        <p:tgtEl>
                                          <p:spTgt spid="11"/>
                                        </p:tgtEl>
                                        <p:attrNameLst>
                                          <p:attrName>style.visibility</p:attrName>
                                        </p:attrNameLst>
                                      </p:cBhvr>
                                      <p:to>
                                        <p:strVal val="hidden"/>
                                      </p:to>
                                    </p:set>
                                  </p:childTnLst>
                                </p:cTn>
                              </p:par>
                              <p:par>
                                <p:cTn id="9" presetID="1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p:tgtEl>
                                          <p:spTgt spid="8"/>
                                        </p:tgtEl>
                                        <p:attrNameLst>
                                          <p:attrName>ppt_x</p:attrName>
                                        </p:attrNameLst>
                                      </p:cBhvr>
                                      <p:tavLst>
                                        <p:tav tm="0">
                                          <p:val>
                                            <p:strVal val="#ppt_x-#ppt_w*1.125000"/>
                                          </p:val>
                                        </p:tav>
                                        <p:tav tm="100000">
                                          <p:val>
                                            <p:strVal val="#ppt_x"/>
                                          </p:val>
                                        </p:tav>
                                      </p:tavLst>
                                    </p:anim>
                                    <p:animEffect transition="in" filter="wipe(right)">
                                      <p:cBhvr>
                                        <p:cTn id="12" dur="500"/>
                                        <p:tgtEl>
                                          <p:spTgt spid="8"/>
                                        </p:tgtEl>
                                      </p:cBhvr>
                                    </p:animEffect>
                                  </p:childTnLst>
                                </p:cTn>
                              </p:par>
                              <p:par>
                                <p:cTn id="13" presetID="53" presetClass="exit" presetSubtype="32" fill="hold" grpId="0" nodeType="withEffect">
                                  <p:stCondLst>
                                    <p:cond delay="0"/>
                                  </p:stCondLst>
                                  <p:childTnLst>
                                    <p:anim calcmode="lin" valueType="num">
                                      <p:cBhvr>
                                        <p:cTn id="14" dur="500"/>
                                        <p:tgtEl>
                                          <p:spTgt spid="2"/>
                                        </p:tgtEl>
                                        <p:attrNameLst>
                                          <p:attrName>ppt_w</p:attrName>
                                        </p:attrNameLst>
                                      </p:cBhvr>
                                      <p:tavLst>
                                        <p:tav tm="0">
                                          <p:val>
                                            <p:strVal val="ppt_w"/>
                                          </p:val>
                                        </p:tav>
                                        <p:tav tm="100000">
                                          <p:val>
                                            <p:fltVal val="0"/>
                                          </p:val>
                                        </p:tav>
                                      </p:tavLst>
                                    </p:anim>
                                    <p:anim calcmode="lin" valueType="num">
                                      <p:cBhvr>
                                        <p:cTn id="15" dur="500"/>
                                        <p:tgtEl>
                                          <p:spTgt spid="2"/>
                                        </p:tgtEl>
                                        <p:attrNameLst>
                                          <p:attrName>ppt_h</p:attrName>
                                        </p:attrNameLst>
                                      </p:cBhvr>
                                      <p:tavLst>
                                        <p:tav tm="0">
                                          <p:val>
                                            <p:strVal val="ppt_h"/>
                                          </p:val>
                                        </p:tav>
                                        <p:tav tm="100000">
                                          <p:val>
                                            <p:fltVal val="0"/>
                                          </p:val>
                                        </p:tav>
                                      </p:tavLst>
                                    </p:anim>
                                    <p:animEffect transition="out" filter="fade">
                                      <p:cBhvr>
                                        <p:cTn id="16" dur="500"/>
                                        <p:tgtEl>
                                          <p:spTgt spid="2"/>
                                        </p:tgtEl>
                                      </p:cBhvr>
                                    </p:animEffect>
                                    <p:set>
                                      <p:cBhvr>
                                        <p:cTn id="17" dur="1" fill="hold">
                                          <p:stCondLst>
                                            <p:cond delay="499"/>
                                          </p:stCondLst>
                                        </p:cTn>
                                        <p:tgtEl>
                                          <p:spTgt spid="2"/>
                                        </p:tgtEl>
                                        <p:attrNameLst>
                                          <p:attrName>style.visibility</p:attrName>
                                        </p:attrNameLst>
                                      </p:cBhvr>
                                      <p:to>
                                        <p:strVal val="hidden"/>
                                      </p:to>
                                    </p:se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第二十条  课程考核成绩的构成比例</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第二十一条  期末考核资格审核</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14" name="TextBox 13"/>
          <p:cNvSpPr txBox="1"/>
          <p:nvPr/>
        </p:nvSpPr>
        <p:spPr>
          <a:xfrm>
            <a:off x="611560" y="1792873"/>
            <a:ext cx="7526085" cy="553998"/>
          </a:xfrm>
          <a:prstGeom prst="rect">
            <a:avLst/>
          </a:prstGeom>
          <a:noFill/>
        </p:spPr>
        <p:txBody>
          <a:bodyPr wrap="square" rtlCol="0">
            <a:spAutoFit/>
          </a:bodyPr>
          <a:lstStyle/>
          <a:p>
            <a:pPr>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（二）学生有下列情况之一的，不具备相应课程的期末考核资格：</a:t>
            </a:r>
            <a:endParaRPr lang="zh-CN" altLang="zh-CN" sz="2000" b="1" dirty="0">
              <a:solidFill>
                <a:srgbClr val="0000CC"/>
              </a:solidFill>
              <a:latin typeface="微软雅黑" panose="020B0503020204020204" pitchFamily="34" charset="-122"/>
              <a:ea typeface="微软雅黑" panose="020B0503020204020204" pitchFamily="34" charset="-122"/>
            </a:endParaRPr>
          </a:p>
        </p:txBody>
      </p:sp>
      <p:grpSp>
        <p:nvGrpSpPr>
          <p:cNvPr id="7" name="组合 32"/>
          <p:cNvGrpSpPr>
            <a:grpSpLocks/>
          </p:cNvGrpSpPr>
          <p:nvPr/>
        </p:nvGrpSpPr>
        <p:grpSpPr bwMode="auto">
          <a:xfrm>
            <a:off x="1301210" y="2821464"/>
            <a:ext cx="6500812" cy="1477329"/>
            <a:chOff x="1714480" y="2200173"/>
            <a:chExt cx="6500858" cy="675236"/>
          </a:xfrm>
        </p:grpSpPr>
        <p:sp>
          <p:nvSpPr>
            <p:cNvPr id="8" name="矩形 7"/>
            <p:cNvSpPr/>
            <p:nvPr/>
          </p:nvSpPr>
          <p:spPr bwMode="ltGray">
            <a:xfrm>
              <a:off x="1714480" y="2214554"/>
              <a:ext cx="6500858" cy="642942"/>
            </a:xfrm>
            <a:prstGeom prst="rect">
              <a:avLst/>
            </a:prstGeom>
            <a:ln>
              <a:headEnd type="triangle" w="med" len="med"/>
              <a:tailEnd/>
            </a:ln>
          </p:spPr>
          <p:style>
            <a:lnRef idx="0">
              <a:schemeClr val="accent4"/>
            </a:lnRef>
            <a:fillRef idx="3">
              <a:schemeClr val="accent4"/>
            </a:fillRef>
            <a:effectRef idx="3">
              <a:schemeClr val="accent4"/>
            </a:effectRef>
            <a:fontRef idx="minor">
              <a:schemeClr val="lt1"/>
            </a:fontRef>
          </p:style>
          <p:txBody>
            <a:bodyPr wrap="none" anchor="ctr"/>
            <a:lstStyle/>
            <a:p>
              <a:pPr algn="ctr">
                <a:defRPr/>
              </a:pPr>
              <a:endParaRPr lang="zh-CN" altLang="en-US"/>
            </a:p>
          </p:txBody>
        </p:sp>
        <p:sp>
          <p:nvSpPr>
            <p:cNvPr id="9" name="TextBox 31"/>
            <p:cNvSpPr txBox="1">
              <a:spLocks noChangeArrowheads="1"/>
            </p:cNvSpPr>
            <p:nvPr/>
          </p:nvSpPr>
          <p:spPr bwMode="auto">
            <a:xfrm>
              <a:off x="1986625" y="2200173"/>
              <a:ext cx="6136612" cy="6752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2000" b="1" dirty="0">
                  <a:solidFill>
                    <a:schemeClr val="bg1"/>
                  </a:solidFill>
                  <a:latin typeface="微软雅黑" pitchFamily="34" charset="-122"/>
                  <a:ea typeface="微软雅黑" pitchFamily="34" charset="-122"/>
                </a:rPr>
                <a:t>一学期内该门课程无故缺课累计达到或超过该门课程教学时数的三分之一，或没有完成开课学院已明确宣布的出勤要求</a:t>
              </a:r>
              <a:r>
                <a:rPr lang="zh-CN" altLang="en-US" sz="2000" b="1" dirty="0" smtClean="0">
                  <a:solidFill>
                    <a:schemeClr val="bg1"/>
                  </a:solidFill>
                  <a:latin typeface="微软雅黑" pitchFamily="34" charset="-122"/>
                  <a:ea typeface="微软雅黑" pitchFamily="34" charset="-122"/>
                </a:rPr>
                <a:t>的。</a:t>
              </a:r>
              <a:endParaRPr lang="zh-CN" altLang="en-US" sz="2000" b="1" dirty="0">
                <a:solidFill>
                  <a:schemeClr val="bg1"/>
                </a:solidFill>
                <a:latin typeface="微软雅黑" pitchFamily="34" charset="-122"/>
                <a:ea typeface="微软雅黑" pitchFamily="34" charset="-122"/>
              </a:endParaRPr>
            </a:p>
          </p:txBody>
        </p:sp>
      </p:grpSp>
      <p:grpSp>
        <p:nvGrpSpPr>
          <p:cNvPr id="10" name="组合 33"/>
          <p:cNvGrpSpPr>
            <a:grpSpLocks/>
          </p:cNvGrpSpPr>
          <p:nvPr/>
        </p:nvGrpSpPr>
        <p:grpSpPr bwMode="auto">
          <a:xfrm>
            <a:off x="1301210" y="4869160"/>
            <a:ext cx="6595256" cy="642938"/>
            <a:chOff x="1714480" y="2214554"/>
            <a:chExt cx="6595302" cy="642942"/>
          </a:xfrm>
        </p:grpSpPr>
        <p:sp>
          <p:nvSpPr>
            <p:cNvPr id="11" name="矩形 10"/>
            <p:cNvSpPr/>
            <p:nvPr/>
          </p:nvSpPr>
          <p:spPr bwMode="ltGray">
            <a:xfrm>
              <a:off x="1714480" y="2214554"/>
              <a:ext cx="6500858" cy="642942"/>
            </a:xfrm>
            <a:prstGeom prst="rect">
              <a:avLst/>
            </a:prstGeom>
            <a:ln>
              <a:headEnd type="triangle" w="med" len="med"/>
              <a:tailEn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endParaRPr lang="zh-CN" altLang="en-US"/>
            </a:p>
          </p:txBody>
        </p:sp>
        <p:sp>
          <p:nvSpPr>
            <p:cNvPr id="12" name="TextBox 11"/>
            <p:cNvSpPr txBox="1"/>
            <p:nvPr/>
          </p:nvSpPr>
          <p:spPr>
            <a:xfrm>
              <a:off x="2023238" y="2358571"/>
              <a:ext cx="6286544" cy="400110"/>
            </a:xfrm>
            <a:prstGeom prst="rect">
              <a:avLst/>
            </a:prstGeom>
            <a:noFill/>
          </p:spPr>
          <p:style>
            <a:lnRef idx="0">
              <a:schemeClr val="accent3"/>
            </a:lnRef>
            <a:fillRef idx="3">
              <a:schemeClr val="accent3"/>
            </a:fillRef>
            <a:effectRef idx="3">
              <a:schemeClr val="accent3"/>
            </a:effectRef>
            <a:fontRef idx="minor">
              <a:schemeClr val="lt1"/>
            </a:fontRef>
          </p:style>
          <p:txBody>
            <a:bodyPr>
              <a:spAutoFit/>
            </a:bodyPr>
            <a:lstStyle/>
            <a:p>
              <a:pPr>
                <a:defRPr/>
              </a:pPr>
              <a:r>
                <a:rPr lang="zh-CN" altLang="en-US" sz="2000" b="1" dirty="0">
                  <a:solidFill>
                    <a:schemeClr val="bg1"/>
                  </a:solidFill>
                  <a:latin typeface="微软雅黑" pitchFamily="34" charset="-122"/>
                  <a:ea typeface="微软雅黑" pitchFamily="34" charset="-122"/>
                </a:rPr>
                <a:t>完成平时作业未达到规定作业量的三分之二的。</a:t>
              </a:r>
            </a:p>
          </p:txBody>
        </p:sp>
      </p:grpSp>
    </p:spTree>
    <p:extLst>
      <p:ext uri="{BB962C8B-B14F-4D97-AF65-F5344CB8AC3E}">
        <p14:creationId xmlns="" xmlns:p14="http://schemas.microsoft.com/office/powerpoint/2010/main" val="350721592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ppt_x</p:attrName>
                                        </p:attrNameLst>
                                      </p:cBhvr>
                                      <p:tavLst>
                                        <p:tav tm="0">
                                          <p:val>
                                            <p:strVal val="#ppt_x-.2"/>
                                          </p:val>
                                        </p:tav>
                                        <p:tav tm="100000">
                                          <p:val>
                                            <p:strVal val="#ppt_x"/>
                                          </p:val>
                                        </p:tav>
                                      </p:tavLst>
                                    </p:anim>
                                    <p:anim calcmode="lin" valueType="num">
                                      <p:cBhvr>
                                        <p:cTn id="22"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第二十条  课程考核成绩的构成比例</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第二十一条  期末考核资格审核</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14" name="TextBox 13"/>
          <p:cNvSpPr txBox="1"/>
          <p:nvPr/>
        </p:nvSpPr>
        <p:spPr>
          <a:xfrm>
            <a:off x="934347" y="2069872"/>
            <a:ext cx="7200800" cy="1938992"/>
          </a:xfrm>
          <a:prstGeom prst="rect">
            <a:avLst/>
          </a:prstGeom>
          <a:noFill/>
        </p:spPr>
        <p:txBody>
          <a:bodyPr wrap="square" rtlCol="0">
            <a:spAutoFit/>
          </a:bodyPr>
          <a:lstStyle/>
          <a:p>
            <a:pPr>
              <a:lnSpc>
                <a:spcPct val="200000"/>
              </a:lnSpc>
            </a:pPr>
            <a:r>
              <a:rPr lang="zh-CN" altLang="en-US" sz="2000" b="1" dirty="0">
                <a:solidFill>
                  <a:srgbClr val="FF0000"/>
                </a:solidFill>
                <a:latin typeface="微软雅黑" panose="020B0503020204020204" pitchFamily="34" charset="-122"/>
                <a:ea typeface="微软雅黑" panose="020B0503020204020204" pitchFamily="34" charset="-122"/>
              </a:rPr>
              <a:t>（三）学生不具备期末考核资格的</a:t>
            </a:r>
            <a:r>
              <a:rPr lang="zh-CN" altLang="en-US" sz="2000" b="1" dirty="0">
                <a:solidFill>
                  <a:srgbClr val="0000CC"/>
                </a:solidFill>
                <a:latin typeface="微软雅黑" panose="020B0503020204020204" pitchFamily="34" charset="-122"/>
                <a:ea typeface="微软雅黑" panose="020B0503020204020204" pitchFamily="34" charset="-122"/>
              </a:rPr>
              <a:t>，相应课程的考核成绩记为零分（百分制，以下同）或不及格（五级制，以下同）或不合格（二级制，以下同），且不得参加该门课程的补考。</a:t>
            </a:r>
            <a:endParaRPr lang="zh-CN" altLang="zh-CN" sz="2000"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78916496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第二十条  课程考核成绩的构成比例</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第二十一条  期末考核资格审核</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14" name="TextBox 13"/>
          <p:cNvSpPr txBox="1"/>
          <p:nvPr/>
        </p:nvSpPr>
        <p:spPr>
          <a:xfrm>
            <a:off x="934347" y="1700808"/>
            <a:ext cx="7200800" cy="3170099"/>
          </a:xfrm>
          <a:prstGeom prst="rect">
            <a:avLst/>
          </a:prstGeom>
          <a:noFill/>
        </p:spPr>
        <p:txBody>
          <a:bodyPr wrap="square" rtlCol="0">
            <a:spAutoFit/>
          </a:bodyPr>
          <a:lstStyle/>
          <a:p>
            <a:pPr>
              <a:lnSpc>
                <a:spcPct val="200000"/>
              </a:lnSpc>
            </a:pPr>
            <a:r>
              <a:rPr lang="zh-CN" altLang="en-US" sz="2000" b="1" dirty="0">
                <a:solidFill>
                  <a:srgbClr val="FF0000"/>
                </a:solidFill>
                <a:latin typeface="微软雅黑" panose="020B0503020204020204" pitchFamily="34" charset="-122"/>
                <a:ea typeface="微软雅黑" panose="020B0503020204020204" pitchFamily="34" charset="-122"/>
              </a:rPr>
              <a:t>（四）期末考核资格审核。</a:t>
            </a:r>
            <a:r>
              <a:rPr lang="zh-CN" altLang="en-US" sz="2000" b="1" dirty="0">
                <a:solidFill>
                  <a:srgbClr val="0000CC"/>
                </a:solidFill>
                <a:latin typeface="微软雅黑" panose="020B0503020204020204" pitchFamily="34" charset="-122"/>
                <a:ea typeface="微软雅黑" panose="020B0503020204020204" pitchFamily="34" charset="-122"/>
              </a:rPr>
              <a:t>任课教师在每门课程期末考核前应对学生进行期末考核资格的审查，并提出不具备期末考核资格的学生名单及其原因，经开课学院审核后，于课程期末考核前书面通知学生所在学院并报教务处备案，由学生所在学院通知学生本人。</a:t>
            </a:r>
            <a:endParaRPr lang="zh-CN" altLang="zh-CN" sz="2000" b="1" dirty="0">
              <a:solidFill>
                <a:srgbClr val="0000CC"/>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934347" y="5157192"/>
            <a:ext cx="7200800" cy="615040"/>
          </a:xfrm>
          <a:prstGeom prst="rect">
            <a:avLst/>
          </a:prstGeom>
          <a:noFill/>
        </p:spPr>
        <p:txBody>
          <a:bodyPr wrap="square" rtlCol="0">
            <a:spAutoFit/>
          </a:bodyPr>
          <a:lstStyle/>
          <a:p>
            <a:pPr>
              <a:lnSpc>
                <a:spcPct val="200000"/>
              </a:lnSpc>
            </a:pPr>
            <a:r>
              <a:rPr lang="zh-CN" altLang="zh-CN" sz="2000" b="1" dirty="0">
                <a:solidFill>
                  <a:srgbClr val="FF0000"/>
                </a:solidFill>
                <a:latin typeface="微软雅黑" panose="020B0503020204020204" pitchFamily="34" charset="-122"/>
                <a:ea typeface="微软雅黑" panose="020B0503020204020204" pitchFamily="34" charset="-122"/>
              </a:rPr>
              <a:t>（五）课程考勤及作业量要求由任课教师在开课初向学生公布。</a:t>
            </a:r>
            <a:endParaRPr lang="zh-CN" altLang="en-US" sz="20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88546253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第二十一条  期末考核资格审核</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第二十二条  补考、缓考与旷考</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7" name="AutoShape 3"/>
          <p:cNvSpPr>
            <a:spLocks noChangeArrowheads="1"/>
          </p:cNvSpPr>
          <p:nvPr/>
        </p:nvSpPr>
        <p:spPr bwMode="auto">
          <a:xfrm>
            <a:off x="550703" y="1550504"/>
            <a:ext cx="1773980" cy="482777"/>
          </a:xfrm>
          <a:prstGeom prst="roundRect">
            <a:avLst>
              <a:gd name="adj" fmla="val 6667"/>
            </a:avLst>
          </a:prstGeom>
          <a:gradFill flip="none" rotWithShape="1">
            <a:gsLst>
              <a:gs pos="0">
                <a:schemeClr val="accent6"/>
              </a:gs>
              <a:gs pos="100000">
                <a:schemeClr val="accent2">
                  <a:lumMod val="50000"/>
                </a:schemeClr>
              </a:gs>
            </a:gsLst>
            <a:lin ang="2700000" scaled="1"/>
            <a:tileRect/>
          </a:gradFill>
          <a:ln w="9525" algn="ctr">
            <a:noFill/>
            <a:round/>
            <a:headEnd/>
            <a:tailEnd/>
          </a:ln>
          <a:effectLst>
            <a:outerShdw blurRad="152400" dist="152400" dir="8400000" algn="ctr">
              <a:srgbClr val="000000">
                <a:alpha val="30000"/>
              </a:srgbClr>
            </a:outerShdw>
          </a:effectLst>
          <a:scene3d>
            <a:camera prst="orthographicFront">
              <a:rot lat="0" lon="0" rev="0"/>
            </a:camera>
            <a:lightRig rig="contrasting" dir="t"/>
          </a:scene3d>
          <a:sp3d prstMaterial="matte">
            <a:bevelT w="88900" h="88900"/>
          </a:sp3d>
        </p:spPr>
        <p:txBody>
          <a:bodyPr anchor="ctr"/>
          <a:lstStyle/>
          <a:p>
            <a:pPr algn="ctr">
              <a:defRPr/>
            </a:pPr>
            <a:r>
              <a:rPr lang="zh-CN" altLang="en-US" sz="2000" b="1" dirty="0">
                <a:solidFill>
                  <a:schemeClr val="bg1"/>
                </a:solidFill>
                <a:latin typeface="微软雅黑" panose="020B0503020204020204" pitchFamily="34" charset="-122"/>
                <a:ea typeface="微软雅黑" panose="020B0503020204020204" pitchFamily="34" charset="-122"/>
              </a:rPr>
              <a:t>（一）补考</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8" name="AutoShape 207"/>
          <p:cNvSpPr>
            <a:spLocks noChangeArrowheads="1"/>
          </p:cNvSpPr>
          <p:nvPr/>
        </p:nvSpPr>
        <p:spPr bwMode="auto">
          <a:xfrm>
            <a:off x="535373" y="2514639"/>
            <a:ext cx="8280400" cy="3529012"/>
          </a:xfrm>
          <a:prstGeom prst="roundRect">
            <a:avLst>
              <a:gd name="adj" fmla="val 4019"/>
            </a:avLst>
          </a:prstGeom>
          <a:noFill/>
          <a:ln w="9525">
            <a:solidFill>
              <a:schemeClr val="tx1"/>
            </a:solidFill>
            <a:prstDash val="dash"/>
            <a:round/>
            <a:headEnd/>
            <a:tailEnd/>
          </a:ln>
          <a:extLst>
            <a:ext uri="{909E8E84-426E-40DD-AFC4-6F175D3DCCD1}">
              <a14:hiddenFill xmlns="" xmlns:a14="http://schemas.microsoft.com/office/drawing/2010/main">
                <a:solidFill>
                  <a:srgbClr val="FFFFFF"/>
                </a:solidFill>
              </a14:hiddenFill>
            </a:ext>
          </a:extLst>
        </p:spPr>
        <p:txBody>
          <a:bodyPr wrap="none" lIns="91425" tIns="45713" rIns="91425" bIns="45713" anchor="ctr"/>
          <a:lstStyle/>
          <a:p>
            <a:pPr algn="ctr">
              <a:lnSpc>
                <a:spcPct val="140000"/>
              </a:lnSpc>
              <a:buClr>
                <a:schemeClr val="bg1"/>
              </a:buClr>
              <a:buFont typeface="Wingdings" pitchFamily="2" charset="2"/>
              <a:buNone/>
            </a:pPr>
            <a:endParaRPr lang="zh-CN" altLang="zh-CN" sz="8800" b="1">
              <a:solidFill>
                <a:srgbClr val="FFFF00"/>
              </a:solidFill>
              <a:latin typeface="Times New Roman" pitchFamily="18" charset="0"/>
            </a:endParaRPr>
          </a:p>
        </p:txBody>
      </p:sp>
      <p:grpSp>
        <p:nvGrpSpPr>
          <p:cNvPr id="9" name="组合 32"/>
          <p:cNvGrpSpPr>
            <a:grpSpLocks/>
          </p:cNvGrpSpPr>
          <p:nvPr/>
        </p:nvGrpSpPr>
        <p:grpSpPr bwMode="auto">
          <a:xfrm>
            <a:off x="6253548" y="2653165"/>
            <a:ext cx="2447925" cy="3224107"/>
            <a:chOff x="6156325" y="2649538"/>
            <a:chExt cx="2447925" cy="3224106"/>
          </a:xfrm>
        </p:grpSpPr>
        <p:sp>
          <p:nvSpPr>
            <p:cNvPr id="10" name="AutoShape 196"/>
            <p:cNvSpPr>
              <a:spLocks noChangeArrowheads="1"/>
            </p:cNvSpPr>
            <p:nvPr/>
          </p:nvSpPr>
          <p:spPr bwMode="auto">
            <a:xfrm>
              <a:off x="6194425" y="3206751"/>
              <a:ext cx="2373312" cy="2666893"/>
            </a:xfrm>
            <a:prstGeom prst="roundRect">
              <a:avLst>
                <a:gd name="adj" fmla="val 3727"/>
              </a:avLst>
            </a:prstGeom>
            <a:solidFill>
              <a:schemeClr val="bg1">
                <a:alpha val="50000"/>
              </a:schemeClr>
            </a:soli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ndParaRPr>
            </a:p>
          </p:txBody>
        </p:sp>
        <p:sp>
          <p:nvSpPr>
            <p:cNvPr id="11" name="AutoShape 182"/>
            <p:cNvSpPr>
              <a:spLocks noChangeArrowheads="1"/>
            </p:cNvSpPr>
            <p:nvPr/>
          </p:nvSpPr>
          <p:spPr bwMode="auto">
            <a:xfrm>
              <a:off x="6156325" y="2649538"/>
              <a:ext cx="2447925" cy="647700"/>
            </a:xfrm>
            <a:prstGeom prst="roundRect">
              <a:avLst>
                <a:gd name="adj" fmla="val 9028"/>
              </a:avLst>
            </a:prstGeom>
            <a:gradFill rotWithShape="1">
              <a:gsLst>
                <a:gs pos="0">
                  <a:schemeClr val="accent6"/>
                </a:gs>
                <a:gs pos="100000">
                  <a:schemeClr val="accent6">
                    <a:lumMod val="50000"/>
                  </a:schemeClr>
                </a:gs>
              </a:gsLst>
              <a:lin ang="5400000" scaled="1"/>
            </a:gra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ndParaRPr>
            </a:p>
          </p:txBody>
        </p:sp>
        <p:sp>
          <p:nvSpPr>
            <p:cNvPr id="12" name="AutoShape 183"/>
            <p:cNvSpPr>
              <a:spLocks noChangeArrowheads="1"/>
            </p:cNvSpPr>
            <p:nvPr/>
          </p:nvSpPr>
          <p:spPr bwMode="auto">
            <a:xfrm>
              <a:off x="6159500" y="2657475"/>
              <a:ext cx="2444750" cy="211138"/>
            </a:xfrm>
            <a:prstGeom prst="roundRect">
              <a:avLst>
                <a:gd name="adj" fmla="val 18824"/>
              </a:avLst>
            </a:prstGeom>
            <a:gradFill rotWithShape="0">
              <a:gsLst>
                <a:gs pos="0">
                  <a:schemeClr val="bg1">
                    <a:alpha val="39998"/>
                  </a:schemeClr>
                </a:gs>
                <a:gs pos="100000">
                  <a:srgbClr val="2A7DD0">
                    <a:alpha val="0"/>
                  </a:srgb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lIns="91425" tIns="45713" rIns="91425" bIns="45713" anchor="ctr"/>
            <a:lstStyle/>
            <a:p>
              <a:pPr algn="ctr">
                <a:lnSpc>
                  <a:spcPct val="140000"/>
                </a:lnSpc>
                <a:buClr>
                  <a:schemeClr val="bg1"/>
                </a:buClr>
                <a:buFont typeface="Wingdings" pitchFamily="2" charset="2"/>
                <a:buNone/>
              </a:pPr>
              <a:endParaRPr lang="zh-CN" altLang="zh-CN" sz="8800" b="1">
                <a:solidFill>
                  <a:srgbClr val="FFFF00"/>
                </a:solidFill>
                <a:latin typeface="Times New Roman" pitchFamily="18" charset="0"/>
              </a:endParaRPr>
            </a:p>
          </p:txBody>
        </p:sp>
        <p:sp>
          <p:nvSpPr>
            <p:cNvPr id="13" name="Text Box 228"/>
            <p:cNvSpPr txBox="1">
              <a:spLocks noChangeArrowheads="1"/>
            </p:cNvSpPr>
            <p:nvPr/>
          </p:nvSpPr>
          <p:spPr bwMode="auto">
            <a:xfrm>
              <a:off x="6324682" y="3511797"/>
              <a:ext cx="2194057" cy="17235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a:solidFill>
                    <a:srgbClr val="0000CC"/>
                  </a:solidFill>
                  <a:latin typeface="微软雅黑" pitchFamily="34" charset="-122"/>
                  <a:ea typeface="微软雅黑" pitchFamily="34" charset="-122"/>
                </a:rPr>
                <a:t>如不及格的必修课为专业限选课，学生可以选择补考或重修；如不及格的必修课属于成组设置的专业限选课，学生也可以整组地改选其他组的专业限选课。</a:t>
              </a:r>
              <a:endParaRPr lang="ko-KR" altLang="en-US" sz="1600" b="1" dirty="0">
                <a:solidFill>
                  <a:srgbClr val="0000CC"/>
                </a:solidFill>
                <a:latin typeface="微软雅黑" pitchFamily="34" charset="-122"/>
                <a:ea typeface="微软雅黑" pitchFamily="34" charset="-122"/>
              </a:endParaRPr>
            </a:p>
          </p:txBody>
        </p:sp>
        <p:sp>
          <p:nvSpPr>
            <p:cNvPr id="15" name="Text Box 229"/>
            <p:cNvSpPr txBox="1">
              <a:spLocks noChangeArrowheads="1"/>
            </p:cNvSpPr>
            <p:nvPr/>
          </p:nvSpPr>
          <p:spPr bwMode="auto">
            <a:xfrm>
              <a:off x="6157923" y="2800818"/>
              <a:ext cx="242889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a:solidFill>
                    <a:schemeClr val="bg1"/>
                  </a:solidFill>
                  <a:latin typeface="微软雅黑" pitchFamily="34" charset="-122"/>
                  <a:ea typeface="微软雅黑" pitchFamily="34" charset="-122"/>
                </a:rPr>
                <a:t>专业限选课的补考</a:t>
              </a:r>
              <a:endParaRPr lang="ko-KR" altLang="en-US" b="1" dirty="0">
                <a:solidFill>
                  <a:schemeClr val="bg1"/>
                </a:solidFill>
                <a:latin typeface="微软雅黑" pitchFamily="34" charset="-122"/>
                <a:ea typeface="微软雅黑" pitchFamily="34" charset="-122"/>
              </a:endParaRPr>
            </a:p>
          </p:txBody>
        </p:sp>
      </p:grpSp>
      <p:grpSp>
        <p:nvGrpSpPr>
          <p:cNvPr id="20" name="组合 33"/>
          <p:cNvGrpSpPr>
            <a:grpSpLocks/>
          </p:cNvGrpSpPr>
          <p:nvPr/>
        </p:nvGrpSpPr>
        <p:grpSpPr bwMode="auto">
          <a:xfrm>
            <a:off x="3264352" y="2653165"/>
            <a:ext cx="2792412" cy="3224107"/>
            <a:chOff x="6156325" y="2649538"/>
            <a:chExt cx="2447925" cy="3224106"/>
          </a:xfrm>
        </p:grpSpPr>
        <p:sp>
          <p:nvSpPr>
            <p:cNvPr id="21" name="AutoShape 196"/>
            <p:cNvSpPr>
              <a:spLocks noChangeArrowheads="1"/>
            </p:cNvSpPr>
            <p:nvPr/>
          </p:nvSpPr>
          <p:spPr bwMode="auto">
            <a:xfrm>
              <a:off x="6194425" y="3206751"/>
              <a:ext cx="2373313" cy="2666893"/>
            </a:xfrm>
            <a:prstGeom prst="roundRect">
              <a:avLst>
                <a:gd name="adj" fmla="val 3727"/>
              </a:avLst>
            </a:prstGeom>
            <a:solidFill>
              <a:schemeClr val="bg1">
                <a:alpha val="50000"/>
              </a:schemeClr>
            </a:soli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ndParaRPr>
            </a:p>
          </p:txBody>
        </p:sp>
        <p:sp>
          <p:nvSpPr>
            <p:cNvPr id="22" name="AutoShape 182"/>
            <p:cNvSpPr>
              <a:spLocks noChangeArrowheads="1"/>
            </p:cNvSpPr>
            <p:nvPr/>
          </p:nvSpPr>
          <p:spPr bwMode="auto">
            <a:xfrm>
              <a:off x="6156325" y="2649538"/>
              <a:ext cx="2447925" cy="647700"/>
            </a:xfrm>
            <a:prstGeom prst="roundRect">
              <a:avLst>
                <a:gd name="adj" fmla="val 9028"/>
              </a:avLst>
            </a:prstGeom>
            <a:gradFill rotWithShape="1">
              <a:gsLst>
                <a:gs pos="0">
                  <a:schemeClr val="accent5"/>
                </a:gs>
                <a:gs pos="100000">
                  <a:schemeClr val="accent5">
                    <a:lumMod val="50000"/>
                  </a:schemeClr>
                </a:gs>
              </a:gsLst>
              <a:lin ang="5400000" scaled="1"/>
            </a:gra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ndParaRPr>
            </a:p>
          </p:txBody>
        </p:sp>
        <p:sp>
          <p:nvSpPr>
            <p:cNvPr id="23" name="AutoShape 183"/>
            <p:cNvSpPr>
              <a:spLocks noChangeArrowheads="1"/>
            </p:cNvSpPr>
            <p:nvPr/>
          </p:nvSpPr>
          <p:spPr bwMode="auto">
            <a:xfrm>
              <a:off x="6159500" y="2657475"/>
              <a:ext cx="2444750" cy="211138"/>
            </a:xfrm>
            <a:prstGeom prst="roundRect">
              <a:avLst>
                <a:gd name="adj" fmla="val 18824"/>
              </a:avLst>
            </a:prstGeom>
            <a:gradFill rotWithShape="0">
              <a:gsLst>
                <a:gs pos="0">
                  <a:schemeClr val="bg1">
                    <a:alpha val="39998"/>
                  </a:schemeClr>
                </a:gs>
                <a:gs pos="100000">
                  <a:srgbClr val="2A7DD0">
                    <a:alpha val="0"/>
                  </a:srgb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lIns="91425" tIns="45713" rIns="91425" bIns="45713" anchor="ctr"/>
            <a:lstStyle/>
            <a:p>
              <a:pPr algn="ctr">
                <a:lnSpc>
                  <a:spcPct val="140000"/>
                </a:lnSpc>
                <a:buClr>
                  <a:schemeClr val="bg1"/>
                </a:buClr>
                <a:buFont typeface="Wingdings" pitchFamily="2" charset="2"/>
                <a:buNone/>
              </a:pPr>
              <a:endParaRPr lang="zh-CN" altLang="zh-CN" sz="8800" b="1">
                <a:solidFill>
                  <a:srgbClr val="FFFF00"/>
                </a:solidFill>
                <a:latin typeface="Times New Roman" pitchFamily="18" charset="0"/>
              </a:endParaRPr>
            </a:p>
          </p:txBody>
        </p:sp>
        <p:sp>
          <p:nvSpPr>
            <p:cNvPr id="24" name="Text Box 228"/>
            <p:cNvSpPr txBox="1">
              <a:spLocks noChangeArrowheads="1"/>
            </p:cNvSpPr>
            <p:nvPr/>
          </p:nvSpPr>
          <p:spPr bwMode="auto">
            <a:xfrm>
              <a:off x="6308784" y="3497385"/>
              <a:ext cx="2236652" cy="22159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a:solidFill>
                    <a:srgbClr val="0000CC"/>
                  </a:solidFill>
                  <a:latin typeface="微软雅黑" pitchFamily="34" charset="-122"/>
                  <a:ea typeface="微软雅黑" pitchFamily="34" charset="-122"/>
                </a:rPr>
                <a:t>除重修必修课外，学生在前一学期期末考核中具备期末考核资格且参加了期末考核但期末考核不及格的，应参加相应必修课的补考；在前一学期期末考核中具备期末考核资格但旷考、考试违纪或作弊的学生，不得参加相应必修课的补考。</a:t>
              </a:r>
              <a:endParaRPr lang="ko-KR" altLang="en-US" sz="1600" b="1" dirty="0">
                <a:solidFill>
                  <a:srgbClr val="0000CC"/>
                </a:solidFill>
                <a:latin typeface="微软雅黑" pitchFamily="34" charset="-122"/>
                <a:ea typeface="微软雅黑" pitchFamily="34" charset="-122"/>
              </a:endParaRPr>
            </a:p>
          </p:txBody>
        </p:sp>
        <p:sp>
          <p:nvSpPr>
            <p:cNvPr id="25" name="Text Box 229"/>
            <p:cNvSpPr txBox="1">
              <a:spLocks noChangeArrowheads="1"/>
            </p:cNvSpPr>
            <p:nvPr/>
          </p:nvSpPr>
          <p:spPr bwMode="auto">
            <a:xfrm>
              <a:off x="6164255" y="2817221"/>
              <a:ext cx="242889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a:solidFill>
                    <a:schemeClr val="bg1"/>
                  </a:solidFill>
                  <a:latin typeface="微软雅黑" pitchFamily="34" charset="-122"/>
                  <a:ea typeface="微软雅黑" pitchFamily="34" charset="-122"/>
                </a:rPr>
                <a:t>参加补考的范围</a:t>
              </a:r>
              <a:endParaRPr lang="ko-KR" altLang="en-US" b="1" dirty="0">
                <a:solidFill>
                  <a:schemeClr val="bg1"/>
                </a:solidFill>
                <a:latin typeface="微软雅黑" pitchFamily="34" charset="-122"/>
                <a:ea typeface="微软雅黑" pitchFamily="34" charset="-122"/>
              </a:endParaRPr>
            </a:p>
          </p:txBody>
        </p:sp>
      </p:grpSp>
      <p:grpSp>
        <p:nvGrpSpPr>
          <p:cNvPr id="26" name="组合 42"/>
          <p:cNvGrpSpPr>
            <a:grpSpLocks/>
          </p:cNvGrpSpPr>
          <p:nvPr/>
        </p:nvGrpSpPr>
        <p:grpSpPr bwMode="auto">
          <a:xfrm>
            <a:off x="668723" y="2653165"/>
            <a:ext cx="2447925" cy="3224107"/>
            <a:chOff x="6156325" y="2649538"/>
            <a:chExt cx="2447925" cy="3224106"/>
          </a:xfrm>
        </p:grpSpPr>
        <p:sp>
          <p:nvSpPr>
            <p:cNvPr id="27" name="AutoShape 196"/>
            <p:cNvSpPr>
              <a:spLocks noChangeArrowheads="1"/>
            </p:cNvSpPr>
            <p:nvPr/>
          </p:nvSpPr>
          <p:spPr bwMode="auto">
            <a:xfrm>
              <a:off x="6194425" y="3206751"/>
              <a:ext cx="2373312" cy="2666893"/>
            </a:xfrm>
            <a:prstGeom prst="roundRect">
              <a:avLst>
                <a:gd name="adj" fmla="val 3727"/>
              </a:avLst>
            </a:prstGeom>
            <a:solidFill>
              <a:schemeClr val="bg1">
                <a:alpha val="50000"/>
              </a:schemeClr>
            </a:soli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ndParaRPr>
            </a:p>
          </p:txBody>
        </p:sp>
        <p:sp>
          <p:nvSpPr>
            <p:cNvPr id="28" name="AutoShape 182"/>
            <p:cNvSpPr>
              <a:spLocks noChangeArrowheads="1"/>
            </p:cNvSpPr>
            <p:nvPr/>
          </p:nvSpPr>
          <p:spPr bwMode="auto">
            <a:xfrm>
              <a:off x="6156325" y="2649538"/>
              <a:ext cx="2447925" cy="647700"/>
            </a:xfrm>
            <a:prstGeom prst="roundRect">
              <a:avLst>
                <a:gd name="adj" fmla="val 9028"/>
              </a:avLst>
            </a:prstGeom>
            <a:gradFill rotWithShape="1">
              <a:gsLst>
                <a:gs pos="0">
                  <a:schemeClr val="accent3"/>
                </a:gs>
                <a:gs pos="100000">
                  <a:schemeClr val="accent3">
                    <a:lumMod val="50000"/>
                  </a:schemeClr>
                </a:gs>
              </a:gsLst>
              <a:lin ang="5400000" scaled="1"/>
            </a:gradFill>
            <a:ln w="9525">
              <a:noFill/>
              <a:round/>
              <a:headEnd/>
              <a:tailEnd/>
            </a:ln>
            <a:effectLst>
              <a:outerShdw blurRad="50800" dist="38100" dir="5400000" algn="t" rotWithShape="0">
                <a:prstClr val="black">
                  <a:alpha val="40000"/>
                </a:prstClr>
              </a:outerShdw>
            </a:effectLst>
          </p:spPr>
          <p:txBody>
            <a:bodyPr wrap="none" lIns="91425" tIns="45713" rIns="91425" bIns="45713" anchor="ctr"/>
            <a:lstStyle/>
            <a:p>
              <a:pPr algn="ctr">
                <a:lnSpc>
                  <a:spcPct val="140000"/>
                </a:lnSpc>
                <a:buClr>
                  <a:schemeClr val="bg1"/>
                </a:buClr>
                <a:defRPr/>
              </a:pPr>
              <a:endParaRPr lang="zh-CN" altLang="zh-CN" sz="8800" b="1">
                <a:solidFill>
                  <a:srgbClr val="FFFF00"/>
                </a:solidFill>
                <a:latin typeface="Times New Roman" pitchFamily="18" charset="0"/>
              </a:endParaRPr>
            </a:p>
          </p:txBody>
        </p:sp>
        <p:sp>
          <p:nvSpPr>
            <p:cNvPr id="29" name="AutoShape 183"/>
            <p:cNvSpPr>
              <a:spLocks noChangeArrowheads="1"/>
            </p:cNvSpPr>
            <p:nvPr/>
          </p:nvSpPr>
          <p:spPr bwMode="auto">
            <a:xfrm>
              <a:off x="6159500" y="2657475"/>
              <a:ext cx="2444750" cy="211138"/>
            </a:xfrm>
            <a:prstGeom prst="roundRect">
              <a:avLst>
                <a:gd name="adj" fmla="val 18824"/>
              </a:avLst>
            </a:prstGeom>
            <a:gradFill rotWithShape="0">
              <a:gsLst>
                <a:gs pos="0">
                  <a:schemeClr val="bg1">
                    <a:alpha val="39998"/>
                  </a:schemeClr>
                </a:gs>
                <a:gs pos="100000">
                  <a:srgbClr val="2A7DD0">
                    <a:alpha val="0"/>
                  </a:srgb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lIns="91425" tIns="45713" rIns="91425" bIns="45713" anchor="ctr"/>
            <a:lstStyle/>
            <a:p>
              <a:pPr algn="ctr">
                <a:lnSpc>
                  <a:spcPct val="140000"/>
                </a:lnSpc>
                <a:buClr>
                  <a:schemeClr val="bg1"/>
                </a:buClr>
                <a:buFont typeface="Wingdings" pitchFamily="2" charset="2"/>
                <a:buNone/>
              </a:pPr>
              <a:endParaRPr lang="zh-CN" altLang="zh-CN" sz="8800" b="1">
                <a:solidFill>
                  <a:srgbClr val="FFFF00"/>
                </a:solidFill>
                <a:latin typeface="Times New Roman" pitchFamily="18" charset="0"/>
              </a:endParaRPr>
            </a:p>
          </p:txBody>
        </p:sp>
        <p:sp>
          <p:nvSpPr>
            <p:cNvPr id="30" name="Text Box 228"/>
            <p:cNvSpPr txBox="1">
              <a:spLocks noChangeArrowheads="1"/>
            </p:cNvSpPr>
            <p:nvPr/>
          </p:nvSpPr>
          <p:spPr bwMode="auto">
            <a:xfrm>
              <a:off x="6311590" y="3533903"/>
              <a:ext cx="2197289" cy="1969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a:solidFill>
                    <a:srgbClr val="0000CC"/>
                  </a:solidFill>
                  <a:latin typeface="微软雅黑" pitchFamily="34" charset="-122"/>
                  <a:ea typeface="微软雅黑" pitchFamily="34" charset="-122"/>
                </a:rPr>
                <a:t>在每学期开学之前，学校为前一学期必修课期末考核不及格（含百分制记分低于</a:t>
              </a:r>
              <a:r>
                <a:rPr lang="en-US" altLang="zh-CN" sz="1600" b="1" dirty="0">
                  <a:solidFill>
                    <a:srgbClr val="0000CC"/>
                  </a:solidFill>
                  <a:latin typeface="微软雅黑" pitchFamily="34" charset="-122"/>
                  <a:ea typeface="微软雅黑" pitchFamily="34" charset="-122"/>
                </a:rPr>
                <a:t>60</a:t>
              </a:r>
              <a:r>
                <a:rPr lang="zh-CN" altLang="en-US" sz="1600" b="1" dirty="0">
                  <a:solidFill>
                    <a:srgbClr val="0000CC"/>
                  </a:solidFill>
                  <a:latin typeface="微软雅黑" pitchFamily="34" charset="-122"/>
                  <a:ea typeface="微软雅黑" pitchFamily="34" charset="-122"/>
                </a:rPr>
                <a:t>分和五级制记分不及格两种情况，以下同）的学生组织必修课的期末考核补考（以下简称补考）。</a:t>
              </a:r>
              <a:endParaRPr lang="ko-KR" altLang="en-US" sz="1600" b="1" dirty="0">
                <a:solidFill>
                  <a:srgbClr val="0000CC"/>
                </a:solidFill>
                <a:latin typeface="微软雅黑" pitchFamily="34" charset="-122"/>
                <a:ea typeface="微软雅黑" pitchFamily="34" charset="-122"/>
              </a:endParaRPr>
            </a:p>
          </p:txBody>
        </p:sp>
        <p:sp>
          <p:nvSpPr>
            <p:cNvPr id="31" name="Text Box 229"/>
            <p:cNvSpPr txBox="1">
              <a:spLocks noChangeArrowheads="1"/>
            </p:cNvSpPr>
            <p:nvPr/>
          </p:nvSpPr>
          <p:spPr bwMode="auto">
            <a:xfrm>
              <a:off x="6200080" y="2810542"/>
              <a:ext cx="236765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a:solidFill>
                    <a:schemeClr val="bg1"/>
                  </a:solidFill>
                  <a:latin typeface="微软雅黑" pitchFamily="34" charset="-122"/>
                  <a:ea typeface="微软雅黑" pitchFamily="34" charset="-122"/>
                </a:rPr>
                <a:t>补考的时间</a:t>
              </a:r>
              <a:endParaRPr lang="ko-KR" altLang="en-US" b="1" dirty="0">
                <a:solidFill>
                  <a:schemeClr val="bg1"/>
                </a:solidFill>
                <a:latin typeface="微软雅黑" pitchFamily="34" charset="-122"/>
                <a:ea typeface="微软雅黑" pitchFamily="34" charset="-122"/>
              </a:endParaRPr>
            </a:p>
          </p:txBody>
        </p:sp>
      </p:grpSp>
    </p:spTree>
    <p:extLst>
      <p:ext uri="{BB962C8B-B14F-4D97-AF65-F5344CB8AC3E}">
        <p14:creationId xmlns="" xmlns:p14="http://schemas.microsoft.com/office/powerpoint/2010/main" val="314277335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xit" presetSubtype="1" fill="hold" grpId="0" nodeType="withEffect">
                                  <p:stCondLst>
                                    <p:cond delay="0"/>
                                  </p:stCondLst>
                                  <p:childTnLst>
                                    <p:anim calcmode="lin" valueType="num">
                                      <p:cBhvr>
                                        <p:cTn id="6" dur="500"/>
                                        <p:tgtEl>
                                          <p:spTgt spid="2"/>
                                        </p:tgtEl>
                                        <p:attrNameLst>
                                          <p:attrName>ppt_x</p:attrName>
                                        </p:attrNameLst>
                                      </p:cBhvr>
                                      <p:tavLst>
                                        <p:tav tm="0">
                                          <p:val>
                                            <p:strVal val="ppt_x"/>
                                          </p:val>
                                        </p:tav>
                                        <p:tav tm="100000">
                                          <p:val>
                                            <p:strVal val="ppt_x"/>
                                          </p:val>
                                        </p:tav>
                                      </p:tavLst>
                                    </p:anim>
                                    <p:anim calcmode="lin" valueType="num">
                                      <p:cBhvr>
                                        <p:cTn id="7" dur="500"/>
                                        <p:tgtEl>
                                          <p:spTgt spid="2"/>
                                        </p:tgtEl>
                                        <p:attrNameLst>
                                          <p:attrName>ppt_y</p:attrName>
                                        </p:attrNameLst>
                                      </p:cBhvr>
                                      <p:tavLst>
                                        <p:tav tm="0">
                                          <p:val>
                                            <p:strVal val="ppt_y"/>
                                          </p:val>
                                        </p:tav>
                                        <p:tav tm="100000">
                                          <p:val>
                                            <p:strVal val="ppt_y-ppt_h/2"/>
                                          </p:val>
                                        </p:tav>
                                      </p:tavLst>
                                    </p:anim>
                                    <p:anim calcmode="lin" valueType="num">
                                      <p:cBhvr>
                                        <p:cTn id="8" dur="500"/>
                                        <p:tgtEl>
                                          <p:spTgt spid="2"/>
                                        </p:tgtEl>
                                        <p:attrNameLst>
                                          <p:attrName>ppt_w</p:attrName>
                                        </p:attrNameLst>
                                      </p:cBhvr>
                                      <p:tavLst>
                                        <p:tav tm="0">
                                          <p:val>
                                            <p:strVal val="ppt_w"/>
                                          </p:val>
                                        </p:tav>
                                        <p:tav tm="100000">
                                          <p:val>
                                            <p:strVal val="ppt_w"/>
                                          </p:val>
                                        </p:tav>
                                      </p:tavLst>
                                    </p:anim>
                                    <p:anim calcmode="lin" valueType="num">
                                      <p:cBhvr>
                                        <p:cTn id="9" dur="500"/>
                                        <p:tgtEl>
                                          <p:spTgt spid="2"/>
                                        </p:tgtEl>
                                        <p:attrNameLst>
                                          <p:attrName>ppt_h</p:attrName>
                                        </p:attrNameLst>
                                      </p:cBhvr>
                                      <p:tavLst>
                                        <p:tav tm="0">
                                          <p:val>
                                            <p:strVal val="ppt_h"/>
                                          </p:val>
                                        </p:tav>
                                        <p:tav tm="100000">
                                          <p:val>
                                            <p:fltVal val="0"/>
                                          </p:val>
                                        </p:tav>
                                      </p:tavLst>
                                    </p:anim>
                                    <p:set>
                                      <p:cBhvr>
                                        <p:cTn id="10" dur="1" fill="hold">
                                          <p:stCondLst>
                                            <p:cond delay="499"/>
                                          </p:stCondLst>
                                        </p:cTn>
                                        <p:tgtEl>
                                          <p:spTgt spid="2"/>
                                        </p:tgtEl>
                                        <p:attrNameLst>
                                          <p:attrName>style.visibility</p:attrName>
                                        </p:attrNameLst>
                                      </p:cBhvr>
                                      <p:to>
                                        <p:strVal val="hidden"/>
                                      </p:to>
                                    </p:set>
                                  </p:childTnLst>
                                </p:cTn>
                              </p:par>
                              <p:par>
                                <p:cTn id="11" presetID="17"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ppt_h/2"/>
                                          </p:val>
                                        </p:tav>
                                        <p:tav tm="100000">
                                          <p:val>
                                            <p:strVal val="#ppt_y"/>
                                          </p:val>
                                        </p:tav>
                                      </p:tavLst>
                                    </p:anim>
                                    <p:anim calcmode="lin" valueType="num">
                                      <p:cBhvr>
                                        <p:cTn id="15" dur="500" fill="hold"/>
                                        <p:tgtEl>
                                          <p:spTgt spid="6"/>
                                        </p:tgtEl>
                                        <p:attrNameLst>
                                          <p:attrName>ppt_w</p:attrName>
                                        </p:attrNameLst>
                                      </p:cBhvr>
                                      <p:tavLst>
                                        <p:tav tm="0">
                                          <p:val>
                                            <p:strVal val="#ppt_w"/>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7"/>
                                        </p:tgtEl>
                                        <p:attrNameLst>
                                          <p:attrName>ppt_y</p:attrName>
                                        </p:attrNameLst>
                                      </p:cBhvr>
                                      <p:tavLst>
                                        <p:tav tm="0">
                                          <p:val>
                                            <p:strVal val="#ppt_y"/>
                                          </p:val>
                                        </p:tav>
                                        <p:tav tm="100000">
                                          <p:val>
                                            <p:strVal val="#ppt_y"/>
                                          </p:val>
                                        </p:tav>
                                      </p:tavLst>
                                    </p:anim>
                                    <p:anim calcmode="lin" valueType="num">
                                      <p:cBhvr>
                                        <p:cTn id="2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500"/>
                                        <p:tgtEl>
                                          <p:spTgt spid="8"/>
                                        </p:tgtEl>
                                      </p:cBhvr>
                                    </p:animEffect>
                                  </p:childTnLst>
                                </p:cTn>
                              </p:par>
                            </p:childTnLst>
                          </p:cTn>
                        </p:par>
                        <p:par>
                          <p:cTn id="31" fill="hold">
                            <p:stCondLst>
                              <p:cond delay="500"/>
                            </p:stCondLst>
                            <p:childTnLst>
                              <p:par>
                                <p:cTn id="32" presetID="12" presetClass="entr" presetSubtype="1" fill="hold"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slide(fromTop)">
                                      <p:cBhvr>
                                        <p:cTn id="34" dur="500"/>
                                        <p:tgtEl>
                                          <p:spTgt spid="26"/>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1"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slide(fromTop)">
                                      <p:cBhvr>
                                        <p:cTn id="39" dur="50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1"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slide(fromTop)">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第二十一条  期末考核资格审核</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第二十二条  补考、缓考与旷考</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7" name="AutoShape 3"/>
          <p:cNvSpPr>
            <a:spLocks noChangeArrowheads="1"/>
          </p:cNvSpPr>
          <p:nvPr/>
        </p:nvSpPr>
        <p:spPr bwMode="auto">
          <a:xfrm>
            <a:off x="550703" y="1550504"/>
            <a:ext cx="1773980" cy="482777"/>
          </a:xfrm>
          <a:prstGeom prst="roundRect">
            <a:avLst>
              <a:gd name="adj" fmla="val 6667"/>
            </a:avLst>
          </a:prstGeom>
          <a:gradFill flip="none" rotWithShape="1">
            <a:gsLst>
              <a:gs pos="0">
                <a:schemeClr val="accent6"/>
              </a:gs>
              <a:gs pos="100000">
                <a:schemeClr val="accent2">
                  <a:lumMod val="50000"/>
                </a:schemeClr>
              </a:gs>
            </a:gsLst>
            <a:lin ang="2700000" scaled="1"/>
            <a:tileRect/>
          </a:gradFill>
          <a:ln w="9525" algn="ctr">
            <a:noFill/>
            <a:round/>
            <a:headEnd/>
            <a:tailEnd/>
          </a:ln>
          <a:effectLst>
            <a:outerShdw blurRad="152400" dist="152400" dir="8400000" algn="ctr">
              <a:srgbClr val="000000">
                <a:alpha val="30000"/>
              </a:srgbClr>
            </a:outerShdw>
          </a:effectLst>
          <a:scene3d>
            <a:camera prst="orthographicFront">
              <a:rot lat="0" lon="0" rev="0"/>
            </a:camera>
            <a:lightRig rig="contrasting" dir="t"/>
          </a:scene3d>
          <a:sp3d prstMaterial="matte">
            <a:bevelT w="88900" h="88900"/>
          </a:sp3d>
        </p:spPr>
        <p:txBody>
          <a:bodyPr anchor="ctr"/>
          <a:lstStyle/>
          <a:p>
            <a:pPr algn="ctr">
              <a:defRPr/>
            </a:pPr>
            <a:r>
              <a:rPr lang="zh-CN" altLang="en-US" sz="2000" b="1" dirty="0">
                <a:solidFill>
                  <a:schemeClr val="bg1"/>
                </a:solidFill>
                <a:latin typeface="微软雅黑" panose="020B0503020204020204" pitchFamily="34" charset="-122"/>
                <a:ea typeface="微软雅黑" panose="020B0503020204020204" pitchFamily="34" charset="-122"/>
              </a:rPr>
              <a:t>（二）缓考</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49657" y="2410810"/>
            <a:ext cx="7200800" cy="2800767"/>
          </a:xfrm>
          <a:prstGeom prst="rect">
            <a:avLst/>
          </a:prstGeom>
          <a:noFill/>
        </p:spPr>
        <p:txBody>
          <a:bodyPr wrap="square" rtlCol="0">
            <a:spAutoFit/>
          </a:bodyPr>
          <a:lstStyle/>
          <a:p>
            <a:pPr>
              <a:lnSpc>
                <a:spcPct val="200000"/>
              </a:lnSpc>
            </a:pPr>
            <a:r>
              <a:rPr lang="zh-CN" altLang="zh-CN" sz="2800" b="1" dirty="0">
                <a:solidFill>
                  <a:srgbClr val="FF0000"/>
                </a:solidFill>
                <a:latin typeface="微软雅黑" panose="020B0503020204020204" pitchFamily="34" charset="-122"/>
                <a:ea typeface="微软雅黑" panose="020B0503020204020204" pitchFamily="34" charset="-122"/>
              </a:rPr>
              <a:t>通</a:t>
            </a:r>
            <a:r>
              <a:rPr lang="zh-CN" altLang="zh-CN" sz="2000" b="1" dirty="0">
                <a:solidFill>
                  <a:srgbClr val="0000CC"/>
                </a:solidFill>
                <a:latin typeface="微软雅黑" panose="020B0503020204020204" pitchFamily="34" charset="-122"/>
                <a:ea typeface="微软雅黑" panose="020B0503020204020204" pitchFamily="34" charset="-122"/>
              </a:rPr>
              <a:t>过课程期末考核资格审查的学生因病或因其他特殊原因不能参加课程（含重修）期末考核的，应按照学校《学生缓考规定》的要求申请缓考，经批准后准予缓考；缓考后，按《学生缓考规定》进行相应课程的考核</a:t>
            </a:r>
            <a:r>
              <a:rPr lang="zh-CN" altLang="zh-CN" sz="2000" b="1" dirty="0" smtClean="0">
                <a:solidFill>
                  <a:srgbClr val="0000CC"/>
                </a:solidFill>
                <a:latin typeface="微软雅黑" panose="020B0503020204020204" pitchFamily="34" charset="-122"/>
                <a:ea typeface="微软雅黑" panose="020B0503020204020204" pitchFamily="34" charset="-122"/>
              </a:rPr>
              <a:t>。</a:t>
            </a:r>
            <a:endParaRPr lang="zh-CN" altLang="zh-CN" sz="2000"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45763072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500"/>
                            </p:stCondLst>
                            <p:childTnLst>
                              <p:par>
                                <p:cTn id="13" presetID="16" presetClass="entr" presetSubtype="2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第二十一条  期末考核资格审核</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第二十二条  补考、缓考与旷考</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7" name="AutoShape 3"/>
          <p:cNvSpPr>
            <a:spLocks noChangeArrowheads="1"/>
          </p:cNvSpPr>
          <p:nvPr/>
        </p:nvSpPr>
        <p:spPr bwMode="auto">
          <a:xfrm>
            <a:off x="550703" y="1550504"/>
            <a:ext cx="1773980" cy="482777"/>
          </a:xfrm>
          <a:prstGeom prst="roundRect">
            <a:avLst>
              <a:gd name="adj" fmla="val 6667"/>
            </a:avLst>
          </a:prstGeom>
          <a:gradFill flip="none" rotWithShape="1">
            <a:gsLst>
              <a:gs pos="0">
                <a:schemeClr val="accent6"/>
              </a:gs>
              <a:gs pos="100000">
                <a:schemeClr val="accent2">
                  <a:lumMod val="50000"/>
                </a:schemeClr>
              </a:gs>
            </a:gsLst>
            <a:lin ang="2700000" scaled="1"/>
            <a:tileRect/>
          </a:gradFill>
          <a:ln w="9525" algn="ctr">
            <a:noFill/>
            <a:round/>
            <a:headEnd/>
            <a:tailEnd/>
          </a:ln>
          <a:effectLst>
            <a:outerShdw blurRad="152400" dist="152400" dir="8400000" algn="ctr">
              <a:srgbClr val="000000">
                <a:alpha val="30000"/>
              </a:srgbClr>
            </a:outerShdw>
          </a:effectLst>
          <a:scene3d>
            <a:camera prst="orthographicFront">
              <a:rot lat="0" lon="0" rev="0"/>
            </a:camera>
            <a:lightRig rig="contrasting" dir="t"/>
          </a:scene3d>
          <a:sp3d prstMaterial="matte">
            <a:bevelT w="88900" h="88900"/>
          </a:sp3d>
        </p:spPr>
        <p:txBody>
          <a:bodyPr anchor="ctr"/>
          <a:lstStyle/>
          <a:p>
            <a:pPr algn="ctr">
              <a:defRPr/>
            </a:pPr>
            <a:r>
              <a:rPr lang="zh-CN" altLang="en-US" sz="2000" b="1" dirty="0">
                <a:solidFill>
                  <a:schemeClr val="bg1"/>
                </a:solidFill>
                <a:latin typeface="微软雅黑" panose="020B0503020204020204" pitchFamily="34" charset="-122"/>
                <a:ea typeface="微软雅黑" panose="020B0503020204020204" pitchFamily="34" charset="-122"/>
              </a:rPr>
              <a:t>（三）旷考</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grpSp>
        <p:nvGrpSpPr>
          <p:cNvPr id="8" name="组合 4"/>
          <p:cNvGrpSpPr/>
          <p:nvPr/>
        </p:nvGrpSpPr>
        <p:grpSpPr>
          <a:xfrm>
            <a:off x="3317601" y="3063344"/>
            <a:ext cx="2359578" cy="2359578"/>
            <a:chOff x="2133600" y="990600"/>
            <a:chExt cx="4876800" cy="4876800"/>
          </a:xfrm>
          <a:scene3d>
            <a:camera prst="perspectiveFront" fov="5100000">
              <a:rot lat="0" lon="0" rev="0"/>
            </a:camera>
            <a:lightRig rig="flood" dir="t">
              <a:rot lat="0" lon="0" rev="13800000"/>
            </a:lightRig>
          </a:scene3d>
        </p:grpSpPr>
        <p:sp>
          <p:nvSpPr>
            <p:cNvPr id="9" name="环形箭头 8"/>
            <p:cNvSpPr>
              <a:spLocks noChangeAspect="1"/>
            </p:cNvSpPr>
            <p:nvPr/>
          </p:nvSpPr>
          <p:spPr bwMode="auto">
            <a:xfrm>
              <a:off x="2133600" y="990600"/>
              <a:ext cx="4876800" cy="4876800"/>
            </a:xfrm>
            <a:prstGeom prst="circularArrow">
              <a:avLst>
                <a:gd name="adj1" fmla="val 10674"/>
                <a:gd name="adj2" fmla="val 1142319"/>
                <a:gd name="adj3" fmla="val 16861065"/>
                <a:gd name="adj4" fmla="val 10800000"/>
                <a:gd name="adj5" fmla="val 12500"/>
              </a:avLst>
            </a:prstGeom>
            <a:gradFill>
              <a:gsLst>
                <a:gs pos="0">
                  <a:srgbClr val="FFC000"/>
                </a:gs>
                <a:gs pos="100000">
                  <a:srgbClr val="A27B00"/>
                </a:gs>
              </a:gsLst>
              <a:lin ang="5400000" scaled="1"/>
            </a:gradFill>
            <a:ln w="9525" cap="flat" cmpd="sng" algn="ctr">
              <a:noFill/>
              <a:prstDash val="solid"/>
              <a:round/>
              <a:headEnd type="none" w="med" len="med"/>
              <a:tailEnd type="none" w="med" len="med"/>
            </a:ln>
            <a:effectLst>
              <a:outerShdw blurRad="184150" dist="241300" dir="11520000" sx="110000" sy="110000" algn="ctr">
                <a:srgbClr val="000000">
                  <a:alpha val="18000"/>
                </a:srgbClr>
              </a:outerShdw>
            </a:effectLst>
            <a:sp3d extrusionH="107950" prstMaterial="plastic">
              <a:bevelT w="82550" h="63500" prst="divot"/>
              <a:bevelB/>
            </a:sp3d>
          </p:spPr>
          <p:txBody>
            <a:bodyPr/>
            <a:lstStyle/>
            <a:p>
              <a:pPr eaLnBrk="0" hangingPunct="0">
                <a:defRPr/>
              </a:pPr>
              <a:endParaRPr lang="zh-CN" altLang="en-US"/>
            </a:p>
          </p:txBody>
        </p:sp>
        <p:sp>
          <p:nvSpPr>
            <p:cNvPr id="10" name="环形箭头 9"/>
            <p:cNvSpPr>
              <a:spLocks noChangeAspect="1"/>
            </p:cNvSpPr>
            <p:nvPr/>
          </p:nvSpPr>
          <p:spPr bwMode="auto">
            <a:xfrm rot="7191559">
              <a:off x="2133600" y="990600"/>
              <a:ext cx="4876800" cy="4876800"/>
            </a:xfrm>
            <a:prstGeom prst="circularArrow">
              <a:avLst>
                <a:gd name="adj1" fmla="val 10674"/>
                <a:gd name="adj2" fmla="val 1142319"/>
                <a:gd name="adj3" fmla="val 16861065"/>
                <a:gd name="adj4" fmla="val 10800000"/>
                <a:gd name="adj5" fmla="val 12500"/>
              </a:avLst>
            </a:prstGeom>
            <a:gradFill>
              <a:gsLst>
                <a:gs pos="0">
                  <a:srgbClr val="92D050"/>
                </a:gs>
                <a:gs pos="100000">
                  <a:srgbClr val="548123"/>
                </a:gs>
              </a:gsLst>
              <a:lin ang="5400000" scaled="1"/>
            </a:gradFill>
            <a:ln w="9525" cap="flat" cmpd="sng" algn="ctr">
              <a:noFill/>
              <a:prstDash val="solid"/>
              <a:round/>
              <a:headEnd type="none" w="med" len="med"/>
              <a:tailEnd type="none" w="med" len="med"/>
            </a:ln>
            <a:effectLst>
              <a:outerShdw blurRad="184150" dist="241300" dir="11520000" sx="110000" sy="110000" algn="ctr">
                <a:srgbClr val="000000">
                  <a:alpha val="18000"/>
                </a:srgbClr>
              </a:outerShdw>
            </a:effectLst>
            <a:sp3d extrusionH="107950" prstMaterial="plastic">
              <a:bevelT w="82550" h="63500" prst="divot"/>
              <a:bevelB/>
            </a:sp3d>
          </p:spPr>
          <p:txBody>
            <a:bodyPr/>
            <a:lstStyle/>
            <a:p>
              <a:pPr eaLnBrk="0" hangingPunct="0">
                <a:defRPr/>
              </a:pPr>
              <a:endParaRPr lang="zh-CN" altLang="en-US"/>
            </a:p>
          </p:txBody>
        </p:sp>
        <p:sp>
          <p:nvSpPr>
            <p:cNvPr id="11" name="环形箭头 10"/>
            <p:cNvSpPr>
              <a:spLocks noChangeAspect="1"/>
            </p:cNvSpPr>
            <p:nvPr/>
          </p:nvSpPr>
          <p:spPr bwMode="auto">
            <a:xfrm rot="14370234">
              <a:off x="2133600" y="990600"/>
              <a:ext cx="4876800" cy="4876800"/>
            </a:xfrm>
            <a:prstGeom prst="circularArrow">
              <a:avLst>
                <a:gd name="adj1" fmla="val 10674"/>
                <a:gd name="adj2" fmla="val 1142319"/>
                <a:gd name="adj3" fmla="val 16861065"/>
                <a:gd name="adj4" fmla="val 10800000"/>
                <a:gd name="adj5" fmla="val 12500"/>
              </a:avLst>
            </a:prstGeom>
            <a:gradFill>
              <a:gsLst>
                <a:gs pos="0">
                  <a:srgbClr val="FF0000"/>
                </a:gs>
                <a:gs pos="100000">
                  <a:srgbClr val="C00000"/>
                </a:gs>
              </a:gsLst>
              <a:lin ang="5400000" scaled="1"/>
            </a:gradFill>
            <a:ln w="9525" cap="flat" cmpd="sng" algn="ctr">
              <a:noFill/>
              <a:prstDash val="solid"/>
              <a:round/>
              <a:headEnd type="none" w="med" len="med"/>
              <a:tailEnd type="none" w="med" len="med"/>
            </a:ln>
            <a:effectLst>
              <a:outerShdw blurRad="184150" dist="241300" dir="11520000" sx="110000" sy="110000" algn="ctr">
                <a:srgbClr val="000000">
                  <a:alpha val="18000"/>
                </a:srgbClr>
              </a:outerShdw>
            </a:effectLst>
            <a:sp3d extrusionH="107950" prstMaterial="plastic">
              <a:bevelT w="82550" h="63500" prst="divot"/>
              <a:bevelB/>
            </a:sp3d>
          </p:spPr>
          <p:txBody>
            <a:bodyPr/>
            <a:lstStyle/>
            <a:p>
              <a:pPr eaLnBrk="0" hangingPunct="0">
                <a:defRPr/>
              </a:pPr>
              <a:endParaRPr lang="zh-CN" altLang="en-US"/>
            </a:p>
          </p:txBody>
        </p:sp>
      </p:grpSp>
      <p:sp>
        <p:nvSpPr>
          <p:cNvPr id="12" name="Freeform 40"/>
          <p:cNvSpPr>
            <a:spLocks/>
          </p:cNvSpPr>
          <p:nvPr/>
        </p:nvSpPr>
        <p:spPr bwMode="auto">
          <a:xfrm>
            <a:off x="5436096" y="4149731"/>
            <a:ext cx="3384376" cy="360362"/>
          </a:xfrm>
          <a:custGeom>
            <a:avLst/>
            <a:gdLst>
              <a:gd name="T0" fmla="*/ 0 w 1678"/>
              <a:gd name="T1" fmla="*/ 2147483647 h 227"/>
              <a:gd name="T2" fmla="*/ 2147483647 w 1678"/>
              <a:gd name="T3" fmla="*/ 0 h 227"/>
              <a:gd name="T4" fmla="*/ 2147483647 w 1678"/>
              <a:gd name="T5" fmla="*/ 0 h 227"/>
              <a:gd name="T6" fmla="*/ 0 60000 65536"/>
              <a:gd name="T7" fmla="*/ 0 60000 65536"/>
              <a:gd name="T8" fmla="*/ 0 60000 65536"/>
              <a:gd name="T9" fmla="*/ 0 w 1678"/>
              <a:gd name="T10" fmla="*/ 0 h 227"/>
              <a:gd name="T11" fmla="*/ 1678 w 1678"/>
              <a:gd name="T12" fmla="*/ 227 h 227"/>
            </a:gdLst>
            <a:ahLst/>
            <a:cxnLst>
              <a:cxn ang="T6">
                <a:pos x="T0" y="T1"/>
              </a:cxn>
              <a:cxn ang="T7">
                <a:pos x="T2" y="T3"/>
              </a:cxn>
              <a:cxn ang="T8">
                <a:pos x="T4" y="T5"/>
              </a:cxn>
            </a:cxnLst>
            <a:rect l="T9" t="T10" r="T11" b="T12"/>
            <a:pathLst>
              <a:path w="1678" h="227">
                <a:moveTo>
                  <a:pt x="0" y="227"/>
                </a:moveTo>
                <a:lnTo>
                  <a:pt x="226" y="0"/>
                </a:lnTo>
                <a:lnTo>
                  <a:pt x="1678" y="0"/>
                </a:lnTo>
              </a:path>
            </a:pathLst>
          </a:cu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zh-CN" altLang="en-US"/>
          </a:p>
        </p:txBody>
      </p:sp>
      <p:sp>
        <p:nvSpPr>
          <p:cNvPr id="13" name="Freeform 40"/>
          <p:cNvSpPr>
            <a:spLocks/>
          </p:cNvSpPr>
          <p:nvPr/>
        </p:nvSpPr>
        <p:spPr bwMode="auto">
          <a:xfrm flipH="1" flipV="1">
            <a:off x="971598" y="5142704"/>
            <a:ext cx="3600401" cy="360363"/>
          </a:xfrm>
          <a:custGeom>
            <a:avLst/>
            <a:gdLst>
              <a:gd name="T0" fmla="*/ 0 w 1678"/>
              <a:gd name="T1" fmla="*/ 2147483647 h 227"/>
              <a:gd name="T2" fmla="*/ 2147483647 w 1678"/>
              <a:gd name="T3" fmla="*/ 0 h 227"/>
              <a:gd name="T4" fmla="*/ 2147483647 w 1678"/>
              <a:gd name="T5" fmla="*/ 0 h 227"/>
              <a:gd name="T6" fmla="*/ 0 60000 65536"/>
              <a:gd name="T7" fmla="*/ 0 60000 65536"/>
              <a:gd name="T8" fmla="*/ 0 60000 65536"/>
              <a:gd name="T9" fmla="*/ 0 w 1678"/>
              <a:gd name="T10" fmla="*/ 0 h 227"/>
              <a:gd name="T11" fmla="*/ 1678 w 1678"/>
              <a:gd name="T12" fmla="*/ 227 h 227"/>
            </a:gdLst>
            <a:ahLst/>
            <a:cxnLst>
              <a:cxn ang="T6">
                <a:pos x="T0" y="T1"/>
              </a:cxn>
              <a:cxn ang="T7">
                <a:pos x="T2" y="T3"/>
              </a:cxn>
              <a:cxn ang="T8">
                <a:pos x="T4" y="T5"/>
              </a:cxn>
            </a:cxnLst>
            <a:rect l="T9" t="T10" r="T11" b="T12"/>
            <a:pathLst>
              <a:path w="1678" h="227">
                <a:moveTo>
                  <a:pt x="0" y="227"/>
                </a:moveTo>
                <a:lnTo>
                  <a:pt x="226" y="0"/>
                </a:lnTo>
                <a:lnTo>
                  <a:pt x="1678" y="0"/>
                </a:lnTo>
              </a:path>
            </a:pathLst>
          </a:cu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zh-CN" altLang="en-US"/>
          </a:p>
        </p:txBody>
      </p:sp>
      <p:sp>
        <p:nvSpPr>
          <p:cNvPr id="14" name="Freeform 40"/>
          <p:cNvSpPr>
            <a:spLocks/>
          </p:cNvSpPr>
          <p:nvPr/>
        </p:nvSpPr>
        <p:spPr bwMode="auto">
          <a:xfrm flipH="1">
            <a:off x="393132" y="3307284"/>
            <a:ext cx="3348237" cy="360363"/>
          </a:xfrm>
          <a:custGeom>
            <a:avLst/>
            <a:gdLst>
              <a:gd name="T0" fmla="*/ 0 w 1678"/>
              <a:gd name="T1" fmla="*/ 2147483647 h 227"/>
              <a:gd name="T2" fmla="*/ 2147483647 w 1678"/>
              <a:gd name="T3" fmla="*/ 0 h 227"/>
              <a:gd name="T4" fmla="*/ 2147483647 w 1678"/>
              <a:gd name="T5" fmla="*/ 0 h 227"/>
              <a:gd name="T6" fmla="*/ 0 60000 65536"/>
              <a:gd name="T7" fmla="*/ 0 60000 65536"/>
              <a:gd name="T8" fmla="*/ 0 60000 65536"/>
              <a:gd name="T9" fmla="*/ 0 w 1678"/>
              <a:gd name="T10" fmla="*/ 0 h 227"/>
              <a:gd name="T11" fmla="*/ 1678 w 1678"/>
              <a:gd name="T12" fmla="*/ 227 h 227"/>
            </a:gdLst>
            <a:ahLst/>
            <a:cxnLst>
              <a:cxn ang="T6">
                <a:pos x="T0" y="T1"/>
              </a:cxn>
              <a:cxn ang="T7">
                <a:pos x="T2" y="T3"/>
              </a:cxn>
              <a:cxn ang="T8">
                <a:pos x="T4" y="T5"/>
              </a:cxn>
            </a:cxnLst>
            <a:rect l="T9" t="T10" r="T11" b="T12"/>
            <a:pathLst>
              <a:path w="1678" h="227">
                <a:moveTo>
                  <a:pt x="0" y="227"/>
                </a:moveTo>
                <a:lnTo>
                  <a:pt x="226" y="0"/>
                </a:lnTo>
                <a:lnTo>
                  <a:pt x="1678" y="0"/>
                </a:lnTo>
              </a:path>
            </a:pathLst>
          </a:cu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zh-CN" altLang="en-US"/>
          </a:p>
        </p:txBody>
      </p:sp>
      <p:sp>
        <p:nvSpPr>
          <p:cNvPr id="15" name="Text Box 18"/>
          <p:cNvSpPr txBox="1">
            <a:spLocks noChangeArrowheads="1"/>
          </p:cNvSpPr>
          <p:nvPr/>
        </p:nvSpPr>
        <p:spPr bwMode="gray">
          <a:xfrm>
            <a:off x="5724984" y="3004933"/>
            <a:ext cx="3272816"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600" b="1" dirty="0" smtClean="0">
                <a:solidFill>
                  <a:srgbClr val="FF0000"/>
                </a:solidFill>
                <a:latin typeface="微软雅黑" pitchFamily="34" charset="-122"/>
                <a:ea typeface="微软雅黑" pitchFamily="34" charset="-122"/>
              </a:rPr>
              <a:t>2.</a:t>
            </a:r>
            <a:r>
              <a:rPr lang="zh-CN" altLang="en-US" sz="1600" b="1" dirty="0" smtClean="0">
                <a:latin typeface="微软雅黑" pitchFamily="34" charset="-122"/>
                <a:ea typeface="微软雅黑" pitchFamily="34" charset="-122"/>
              </a:rPr>
              <a:t>学生</a:t>
            </a:r>
            <a:r>
              <a:rPr lang="zh-CN" altLang="en-US" sz="1600" b="1" dirty="0">
                <a:latin typeface="微软雅黑" pitchFamily="34" charset="-122"/>
                <a:ea typeface="微软雅黑" pitchFamily="34" charset="-122"/>
              </a:rPr>
              <a:t>旷考的，旷考课程的期末考核成绩记为零分或不及格或不合格，且不得参加下一学期开学前旷考课程的补考。</a:t>
            </a:r>
          </a:p>
        </p:txBody>
      </p:sp>
      <p:sp>
        <p:nvSpPr>
          <p:cNvPr id="16" name="Text Box 18"/>
          <p:cNvSpPr txBox="1">
            <a:spLocks noChangeArrowheads="1"/>
          </p:cNvSpPr>
          <p:nvPr/>
        </p:nvSpPr>
        <p:spPr bwMode="gray">
          <a:xfrm>
            <a:off x="391831" y="2461314"/>
            <a:ext cx="2908316"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600" b="1" dirty="0" smtClean="0">
                <a:solidFill>
                  <a:srgbClr val="FF0000"/>
                </a:solidFill>
                <a:latin typeface="微软雅黑" pitchFamily="34" charset="-122"/>
                <a:ea typeface="微软雅黑" pitchFamily="34" charset="-122"/>
              </a:rPr>
              <a:t>1.</a:t>
            </a:r>
            <a:r>
              <a:rPr lang="zh-CN" altLang="en-US" sz="1600" b="1" dirty="0" smtClean="0">
                <a:latin typeface="微软雅黑" pitchFamily="34" charset="-122"/>
                <a:ea typeface="微软雅黑" pitchFamily="34" charset="-122"/>
              </a:rPr>
              <a:t>通过</a:t>
            </a:r>
            <a:r>
              <a:rPr lang="zh-CN" altLang="en-US" sz="1600" b="1" dirty="0">
                <a:latin typeface="微软雅黑" pitchFamily="34" charset="-122"/>
                <a:ea typeface="微软雅黑" pitchFamily="34" charset="-122"/>
              </a:rPr>
              <a:t>课程期末考核资格审查的学生未按规定办理缓考手续而缺考的，该门课程记为旷考。</a:t>
            </a:r>
          </a:p>
        </p:txBody>
      </p:sp>
      <p:sp>
        <p:nvSpPr>
          <p:cNvPr id="17" name="Text Box 18"/>
          <p:cNvSpPr txBox="1">
            <a:spLocks noChangeArrowheads="1"/>
          </p:cNvSpPr>
          <p:nvPr/>
        </p:nvSpPr>
        <p:spPr bwMode="gray">
          <a:xfrm>
            <a:off x="904693" y="5564839"/>
            <a:ext cx="3240361"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600" b="1" dirty="0" smtClean="0">
                <a:solidFill>
                  <a:srgbClr val="FF0000"/>
                </a:solidFill>
                <a:latin typeface="微软雅黑" pitchFamily="34" charset="-122"/>
                <a:ea typeface="微软雅黑" pitchFamily="34" charset="-122"/>
              </a:rPr>
              <a:t>3.</a:t>
            </a:r>
            <a:r>
              <a:rPr lang="zh-CN" altLang="en-US" sz="1600" b="1" dirty="0" smtClean="0">
                <a:latin typeface="微软雅黑" pitchFamily="34" charset="-122"/>
                <a:ea typeface="微软雅黑" pitchFamily="34" charset="-122"/>
              </a:rPr>
              <a:t>补考</a:t>
            </a:r>
            <a:r>
              <a:rPr lang="zh-CN" altLang="en-US" sz="1600" b="1" dirty="0">
                <a:latin typeface="微软雅黑" pitchFamily="34" charset="-122"/>
                <a:ea typeface="微软雅黑" pitchFamily="34" charset="-122"/>
              </a:rPr>
              <a:t>旷考的，视为自动放弃，补考旷考的相应课程补考成绩记为零分或不及格或不合格。</a:t>
            </a:r>
          </a:p>
        </p:txBody>
      </p:sp>
    </p:spTree>
    <p:extLst>
      <p:ext uri="{BB962C8B-B14F-4D97-AF65-F5344CB8AC3E}">
        <p14:creationId xmlns="" xmlns:p14="http://schemas.microsoft.com/office/powerpoint/2010/main" val="239612687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3" presetClass="entr" presetSubtype="528"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 calcmode="lin" valueType="num">
                                      <p:cBhvr>
                                        <p:cTn id="18" dur="500" fill="hold"/>
                                        <p:tgtEl>
                                          <p:spTgt spid="8"/>
                                        </p:tgtEl>
                                        <p:attrNameLst>
                                          <p:attrName>ppt_x</p:attrName>
                                        </p:attrNameLst>
                                      </p:cBhvr>
                                      <p:tavLst>
                                        <p:tav tm="0">
                                          <p:val>
                                            <p:fltVal val="0.5"/>
                                          </p:val>
                                        </p:tav>
                                        <p:tav tm="100000">
                                          <p:val>
                                            <p:strVal val="#ppt_x"/>
                                          </p:val>
                                        </p:tav>
                                      </p:tavLst>
                                    </p:anim>
                                    <p:anim calcmode="lin" valueType="num">
                                      <p:cBhvr>
                                        <p:cTn id="19" dur="500" fill="hold"/>
                                        <p:tgtEl>
                                          <p:spTgt spid="8"/>
                                        </p:tgtEl>
                                        <p:attrNameLst>
                                          <p:attrName>ppt_y</p:attrName>
                                        </p:attrNameLst>
                                      </p:cBhvr>
                                      <p:tavLst>
                                        <p:tav tm="0">
                                          <p:val>
                                            <p:fltVal val="0.5"/>
                                          </p:val>
                                        </p:tav>
                                        <p:tav tm="100000">
                                          <p:val>
                                            <p:strVal val="#ppt_y"/>
                                          </p:val>
                                        </p:tav>
                                      </p:tavLst>
                                    </p:anim>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P spid="16" grpId="0"/>
      <p:bldP spid="1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第二十二条  补考、缓考与旷考</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第二十三条  学习成绩的记载 </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32" name="圆角矩形 31"/>
          <p:cNvSpPr/>
          <p:nvPr/>
        </p:nvSpPr>
        <p:spPr bwMode="auto">
          <a:xfrm>
            <a:off x="1036114" y="1984971"/>
            <a:ext cx="7416824" cy="945894"/>
          </a:xfrm>
          <a:prstGeom prst="roundRect">
            <a:avLst>
              <a:gd name="adj" fmla="val 5200"/>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rgbClr val="FF0000"/>
                </a:solidFill>
                <a:latin typeface="Times New Roman" pitchFamily="18" charset="0"/>
                <a:ea typeface="微软雅黑" pitchFamily="34" charset="-122"/>
                <a:cs typeface="Times New Roman" pitchFamily="18" charset="0"/>
              </a:rPr>
              <a:t>（一）</a:t>
            </a:r>
            <a:r>
              <a:rPr lang="zh-CN" altLang="en-US" sz="1600" b="1" dirty="0">
                <a:solidFill>
                  <a:srgbClr val="0000CC"/>
                </a:solidFill>
                <a:latin typeface="Times New Roman" pitchFamily="18" charset="0"/>
                <a:ea typeface="微软雅黑" pitchFamily="34" charset="-122"/>
                <a:cs typeface="Times New Roman" pitchFamily="18" charset="0"/>
              </a:rPr>
              <a:t>成绩记载。学生应当参加学校培养计划规定的各教学环节的学习，并参加相应的考核，根据考核的成绩形成学生的学习成绩记录并记入学生成绩档案。</a:t>
            </a:r>
          </a:p>
        </p:txBody>
      </p:sp>
      <p:sp>
        <p:nvSpPr>
          <p:cNvPr id="33" name="圆角矩形 32"/>
          <p:cNvSpPr/>
          <p:nvPr/>
        </p:nvSpPr>
        <p:spPr bwMode="auto">
          <a:xfrm>
            <a:off x="1036114" y="3319054"/>
            <a:ext cx="7416824" cy="945894"/>
          </a:xfrm>
          <a:prstGeom prst="roundRect">
            <a:avLst>
              <a:gd name="adj" fmla="val 5200"/>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rgbClr val="FF0000"/>
                </a:solidFill>
                <a:latin typeface="Times New Roman" pitchFamily="18" charset="0"/>
                <a:ea typeface="微软雅黑" pitchFamily="34" charset="-122"/>
                <a:cs typeface="Times New Roman" pitchFamily="18" charset="0"/>
              </a:rPr>
              <a:t>（二）</a:t>
            </a:r>
            <a:r>
              <a:rPr lang="zh-CN" altLang="en-US" sz="1600" b="1" dirty="0">
                <a:solidFill>
                  <a:srgbClr val="0000CC"/>
                </a:solidFill>
                <a:latin typeface="Times New Roman" pitchFamily="18" charset="0"/>
                <a:ea typeface="微软雅黑" pitchFamily="34" charset="-122"/>
                <a:cs typeface="Times New Roman" pitchFamily="18" charset="0"/>
              </a:rPr>
              <a:t>取得学分。学生课程考核成绩为合格（二级制）或及格（含，五级制）以上或</a:t>
            </a:r>
            <a:r>
              <a:rPr lang="en-US" altLang="zh-CN" sz="1600" b="1" dirty="0">
                <a:solidFill>
                  <a:srgbClr val="0000CC"/>
                </a:solidFill>
                <a:latin typeface="Times New Roman" pitchFamily="18" charset="0"/>
                <a:ea typeface="微软雅黑" pitchFamily="34" charset="-122"/>
                <a:cs typeface="Times New Roman" pitchFamily="18" charset="0"/>
              </a:rPr>
              <a:t>60</a:t>
            </a:r>
            <a:r>
              <a:rPr lang="zh-CN" altLang="en-US" sz="1600" b="1" dirty="0">
                <a:solidFill>
                  <a:srgbClr val="0000CC"/>
                </a:solidFill>
                <a:latin typeface="Times New Roman" pitchFamily="18" charset="0"/>
                <a:ea typeface="微软雅黑" pitchFamily="34" charset="-122"/>
                <a:cs typeface="Times New Roman" pitchFamily="18" charset="0"/>
              </a:rPr>
              <a:t>分（含，百分制）以上的，方可取得该门课程的学分。</a:t>
            </a:r>
          </a:p>
        </p:txBody>
      </p:sp>
      <p:sp>
        <p:nvSpPr>
          <p:cNvPr id="34" name="圆角矩形 33"/>
          <p:cNvSpPr/>
          <p:nvPr/>
        </p:nvSpPr>
        <p:spPr bwMode="auto">
          <a:xfrm>
            <a:off x="1036114" y="4653136"/>
            <a:ext cx="7416824" cy="945894"/>
          </a:xfrm>
          <a:prstGeom prst="roundRect">
            <a:avLst>
              <a:gd name="adj" fmla="val 5200"/>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rgbClr val="FF0000"/>
                </a:solidFill>
                <a:latin typeface="Times New Roman" pitchFamily="18" charset="0"/>
                <a:ea typeface="微软雅黑" pitchFamily="34" charset="-122"/>
                <a:cs typeface="Times New Roman" pitchFamily="18" charset="0"/>
              </a:rPr>
              <a:t>（三）</a:t>
            </a:r>
            <a:r>
              <a:rPr lang="zh-CN" altLang="en-US" sz="1600" b="1" dirty="0">
                <a:solidFill>
                  <a:srgbClr val="0000CC"/>
                </a:solidFill>
                <a:latin typeface="Times New Roman" pitchFamily="18" charset="0"/>
                <a:ea typeface="微软雅黑" pitchFamily="34" charset="-122"/>
                <a:cs typeface="Times New Roman" pitchFamily="18" charset="0"/>
              </a:rPr>
              <a:t>补考的成绩记载。补考成绩在</a:t>
            </a:r>
            <a:r>
              <a:rPr lang="en-US" altLang="zh-CN" sz="1600" b="1" dirty="0">
                <a:solidFill>
                  <a:srgbClr val="0000CC"/>
                </a:solidFill>
                <a:latin typeface="Times New Roman" pitchFamily="18" charset="0"/>
                <a:ea typeface="微软雅黑" pitchFamily="34" charset="-122"/>
                <a:cs typeface="Times New Roman" pitchFamily="18" charset="0"/>
              </a:rPr>
              <a:t>60</a:t>
            </a:r>
            <a:r>
              <a:rPr lang="zh-CN" altLang="en-US" sz="1600" b="1" dirty="0">
                <a:solidFill>
                  <a:srgbClr val="0000CC"/>
                </a:solidFill>
                <a:latin typeface="Times New Roman" pitchFamily="18" charset="0"/>
                <a:ea typeface="微软雅黑" pitchFamily="34" charset="-122"/>
                <a:cs typeface="Times New Roman" pitchFamily="18" charset="0"/>
              </a:rPr>
              <a:t>分以上的一律按</a:t>
            </a:r>
            <a:r>
              <a:rPr lang="en-US" altLang="zh-CN" sz="1600" b="1" dirty="0">
                <a:solidFill>
                  <a:srgbClr val="0000CC"/>
                </a:solidFill>
                <a:latin typeface="Times New Roman" pitchFamily="18" charset="0"/>
                <a:ea typeface="微软雅黑" pitchFamily="34" charset="-122"/>
                <a:cs typeface="Times New Roman" pitchFamily="18" charset="0"/>
              </a:rPr>
              <a:t>60</a:t>
            </a:r>
            <a:r>
              <a:rPr lang="zh-CN" altLang="en-US" sz="1600" b="1" dirty="0">
                <a:solidFill>
                  <a:srgbClr val="0000CC"/>
                </a:solidFill>
                <a:latin typeface="Times New Roman" pitchFamily="18" charset="0"/>
                <a:ea typeface="微软雅黑" pitchFamily="34" charset="-122"/>
                <a:cs typeface="Times New Roman" pitchFamily="18" charset="0"/>
              </a:rPr>
              <a:t>分记载（五级记分制的按及格记载），</a:t>
            </a:r>
            <a:r>
              <a:rPr lang="en-US" altLang="zh-CN" sz="1600" b="1" dirty="0">
                <a:solidFill>
                  <a:srgbClr val="0000CC"/>
                </a:solidFill>
                <a:latin typeface="Times New Roman" pitchFamily="18" charset="0"/>
                <a:ea typeface="微软雅黑" pitchFamily="34" charset="-122"/>
                <a:cs typeface="Times New Roman" pitchFamily="18" charset="0"/>
              </a:rPr>
              <a:t>60</a:t>
            </a:r>
            <a:r>
              <a:rPr lang="zh-CN" altLang="en-US" sz="1600" b="1" dirty="0">
                <a:solidFill>
                  <a:srgbClr val="0000CC"/>
                </a:solidFill>
                <a:latin typeface="Times New Roman" pitchFamily="18" charset="0"/>
                <a:ea typeface="微软雅黑" pitchFamily="34" charset="-122"/>
                <a:cs typeface="Times New Roman" pitchFamily="18" charset="0"/>
              </a:rPr>
              <a:t>分以下的按实际成绩记载（五级记分制的按不及格记载）。</a:t>
            </a:r>
          </a:p>
        </p:txBody>
      </p:sp>
    </p:spTree>
    <p:extLst>
      <p:ext uri="{BB962C8B-B14F-4D97-AF65-F5344CB8AC3E}">
        <p14:creationId xmlns="" xmlns:p14="http://schemas.microsoft.com/office/powerpoint/2010/main" val="260692511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xit" presetSubtype="1" fill="hold" grpId="0" nodeType="withEffect">
                                  <p:stCondLst>
                                    <p:cond delay="0"/>
                                  </p:stCondLst>
                                  <p:childTnLst>
                                    <p:anim calcmode="lin" valueType="num">
                                      <p:cBhvr>
                                        <p:cTn id="6" dur="500"/>
                                        <p:tgtEl>
                                          <p:spTgt spid="2"/>
                                        </p:tgtEl>
                                        <p:attrNameLst>
                                          <p:attrName>ppt_x</p:attrName>
                                        </p:attrNameLst>
                                      </p:cBhvr>
                                      <p:tavLst>
                                        <p:tav tm="0">
                                          <p:val>
                                            <p:strVal val="ppt_x"/>
                                          </p:val>
                                        </p:tav>
                                        <p:tav tm="100000">
                                          <p:val>
                                            <p:strVal val="ppt_x"/>
                                          </p:val>
                                        </p:tav>
                                      </p:tavLst>
                                    </p:anim>
                                    <p:anim calcmode="lin" valueType="num">
                                      <p:cBhvr>
                                        <p:cTn id="7" dur="500"/>
                                        <p:tgtEl>
                                          <p:spTgt spid="2"/>
                                        </p:tgtEl>
                                        <p:attrNameLst>
                                          <p:attrName>ppt_y</p:attrName>
                                        </p:attrNameLst>
                                      </p:cBhvr>
                                      <p:tavLst>
                                        <p:tav tm="0">
                                          <p:val>
                                            <p:strVal val="ppt_y"/>
                                          </p:val>
                                        </p:tav>
                                        <p:tav tm="100000">
                                          <p:val>
                                            <p:strVal val="ppt_y-ppt_h/2"/>
                                          </p:val>
                                        </p:tav>
                                      </p:tavLst>
                                    </p:anim>
                                    <p:anim calcmode="lin" valueType="num">
                                      <p:cBhvr>
                                        <p:cTn id="8" dur="500"/>
                                        <p:tgtEl>
                                          <p:spTgt spid="2"/>
                                        </p:tgtEl>
                                        <p:attrNameLst>
                                          <p:attrName>ppt_w</p:attrName>
                                        </p:attrNameLst>
                                      </p:cBhvr>
                                      <p:tavLst>
                                        <p:tav tm="0">
                                          <p:val>
                                            <p:strVal val="ppt_w"/>
                                          </p:val>
                                        </p:tav>
                                        <p:tav tm="100000">
                                          <p:val>
                                            <p:strVal val="ppt_w"/>
                                          </p:val>
                                        </p:tav>
                                      </p:tavLst>
                                    </p:anim>
                                    <p:anim calcmode="lin" valueType="num">
                                      <p:cBhvr>
                                        <p:cTn id="9" dur="500"/>
                                        <p:tgtEl>
                                          <p:spTgt spid="2"/>
                                        </p:tgtEl>
                                        <p:attrNameLst>
                                          <p:attrName>ppt_h</p:attrName>
                                        </p:attrNameLst>
                                      </p:cBhvr>
                                      <p:tavLst>
                                        <p:tav tm="0">
                                          <p:val>
                                            <p:strVal val="ppt_h"/>
                                          </p:val>
                                        </p:tav>
                                        <p:tav tm="100000">
                                          <p:val>
                                            <p:fltVal val="0"/>
                                          </p:val>
                                        </p:tav>
                                      </p:tavLst>
                                    </p:anim>
                                    <p:set>
                                      <p:cBhvr>
                                        <p:cTn id="10" dur="1" fill="hold">
                                          <p:stCondLst>
                                            <p:cond delay="499"/>
                                          </p:stCondLst>
                                        </p:cTn>
                                        <p:tgtEl>
                                          <p:spTgt spid="2"/>
                                        </p:tgtEl>
                                        <p:attrNameLst>
                                          <p:attrName>style.visibility</p:attrName>
                                        </p:attrNameLst>
                                      </p:cBhvr>
                                      <p:to>
                                        <p:strVal val="hidden"/>
                                      </p:to>
                                    </p:set>
                                  </p:childTnLst>
                                </p:cTn>
                              </p:par>
                              <p:par>
                                <p:cTn id="11" presetID="17"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ppt_h/2"/>
                                          </p:val>
                                        </p:tav>
                                        <p:tav tm="100000">
                                          <p:val>
                                            <p:strVal val="#ppt_y"/>
                                          </p:val>
                                        </p:tav>
                                      </p:tavLst>
                                    </p:anim>
                                    <p:anim calcmode="lin" valueType="num">
                                      <p:cBhvr>
                                        <p:cTn id="15" dur="500" fill="hold"/>
                                        <p:tgtEl>
                                          <p:spTgt spid="6"/>
                                        </p:tgtEl>
                                        <p:attrNameLst>
                                          <p:attrName>ppt_w</p:attrName>
                                        </p:attrNameLst>
                                      </p:cBhvr>
                                      <p:tavLst>
                                        <p:tav tm="0">
                                          <p:val>
                                            <p:strVal val="#ppt_w"/>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2" presetClass="entr" presetSubtype="8" fill="hold" nodeType="click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slide(fromLeft)">
                                      <p:cBhvr>
                                        <p:cTn id="21" dur="500"/>
                                        <p:tgtEl>
                                          <p:spTgt spid="32"/>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Left)">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8"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slide(fromLeft)">
                                      <p:cBhvr>
                                        <p:cTn id="3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第二十二条  补考、缓考与旷考</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第二十三条  学习成绩的记载 </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32" name="圆角矩形 31"/>
          <p:cNvSpPr/>
          <p:nvPr/>
        </p:nvSpPr>
        <p:spPr bwMode="auto">
          <a:xfrm>
            <a:off x="1036114" y="1984971"/>
            <a:ext cx="7416824" cy="945894"/>
          </a:xfrm>
          <a:prstGeom prst="roundRect">
            <a:avLst>
              <a:gd name="adj" fmla="val 5200"/>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rgbClr val="FF0000"/>
                </a:solidFill>
                <a:latin typeface="Times New Roman" pitchFamily="18" charset="0"/>
                <a:ea typeface="微软雅黑" pitchFamily="34" charset="-122"/>
                <a:cs typeface="Times New Roman" pitchFamily="18" charset="0"/>
              </a:rPr>
              <a:t>（四）</a:t>
            </a:r>
            <a:r>
              <a:rPr lang="zh-CN" altLang="en-US" sz="1600" b="1" dirty="0">
                <a:solidFill>
                  <a:srgbClr val="0000CC"/>
                </a:solidFill>
                <a:latin typeface="Times New Roman" pitchFamily="18" charset="0"/>
                <a:ea typeface="微软雅黑" pitchFamily="34" charset="-122"/>
                <a:cs typeface="Times New Roman" pitchFamily="18" charset="0"/>
              </a:rPr>
              <a:t>重修的成绩记载。按重修考核的实际成绩予以记载。</a:t>
            </a:r>
          </a:p>
        </p:txBody>
      </p:sp>
      <p:sp>
        <p:nvSpPr>
          <p:cNvPr id="33" name="圆角矩形 32"/>
          <p:cNvSpPr/>
          <p:nvPr/>
        </p:nvSpPr>
        <p:spPr bwMode="auto">
          <a:xfrm>
            <a:off x="1036114" y="3319054"/>
            <a:ext cx="7416824" cy="945894"/>
          </a:xfrm>
          <a:prstGeom prst="roundRect">
            <a:avLst>
              <a:gd name="adj" fmla="val 5200"/>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rgbClr val="FF0000"/>
                </a:solidFill>
                <a:latin typeface="Times New Roman" pitchFamily="18" charset="0"/>
                <a:ea typeface="微软雅黑" pitchFamily="34" charset="-122"/>
                <a:cs typeface="Times New Roman" pitchFamily="18" charset="0"/>
              </a:rPr>
              <a:t>（五）</a:t>
            </a:r>
            <a:r>
              <a:rPr lang="zh-CN" altLang="en-US" sz="1600" b="1" dirty="0">
                <a:solidFill>
                  <a:srgbClr val="0000CC"/>
                </a:solidFill>
                <a:latin typeface="Times New Roman" pitchFamily="18" charset="0"/>
                <a:ea typeface="微软雅黑" pitchFamily="34" charset="-122"/>
                <a:cs typeface="Times New Roman" pitchFamily="18" charset="0"/>
              </a:rPr>
              <a:t>选课后未办理退课的成绩记载。学生选课后在规定时间内未正式办理退课手续而不参加课程学习或考核的，该课程考核成绩记为零分或不及格或不合格。</a:t>
            </a:r>
          </a:p>
        </p:txBody>
      </p:sp>
      <p:sp>
        <p:nvSpPr>
          <p:cNvPr id="34" name="圆角矩形 33"/>
          <p:cNvSpPr/>
          <p:nvPr/>
        </p:nvSpPr>
        <p:spPr bwMode="auto">
          <a:xfrm>
            <a:off x="1036114" y="4653136"/>
            <a:ext cx="7416824" cy="1296144"/>
          </a:xfrm>
          <a:prstGeom prst="roundRect">
            <a:avLst>
              <a:gd name="adj" fmla="val 5200"/>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eaLnBrk="0" fontAlgn="ctr" hangingPunct="0">
              <a:lnSpc>
                <a:spcPct val="150000"/>
              </a:lnSpc>
              <a:spcBef>
                <a:spcPts val="0"/>
              </a:spcBef>
              <a:spcAft>
                <a:spcPts val="0"/>
              </a:spcAft>
              <a:buClr>
                <a:srgbClr val="FF0000"/>
              </a:buClr>
              <a:buSzPct val="70000"/>
              <a:tabLst>
                <a:tab pos="136525" algn="l"/>
              </a:tabLst>
              <a:defRPr/>
            </a:pPr>
            <a:r>
              <a:rPr lang="zh-CN" altLang="en-US" sz="1600" b="1" dirty="0">
                <a:solidFill>
                  <a:srgbClr val="FF0000"/>
                </a:solidFill>
                <a:latin typeface="Times New Roman" pitchFamily="18" charset="0"/>
                <a:ea typeface="微软雅黑" pitchFamily="34" charset="-122"/>
                <a:cs typeface="Times New Roman" pitchFamily="18" charset="0"/>
              </a:rPr>
              <a:t>（六）</a:t>
            </a:r>
            <a:r>
              <a:rPr lang="zh-CN" altLang="en-US" sz="1600" b="1" dirty="0">
                <a:solidFill>
                  <a:srgbClr val="0000CC"/>
                </a:solidFill>
                <a:latin typeface="Times New Roman" pitchFamily="18" charset="0"/>
                <a:ea typeface="微软雅黑" pitchFamily="34" charset="-122"/>
                <a:cs typeface="Times New Roman" pitchFamily="18" charset="0"/>
              </a:rPr>
              <a:t>考试违纪或作弊的成绩记载。学生在课程考核中考试违纪或作弊的，该门课程的考核成绩记为零分或不及格或不合格，取消参加该门课程补考的资格，并按学校学生违纪处分规定处理。</a:t>
            </a:r>
          </a:p>
        </p:txBody>
      </p:sp>
    </p:spTree>
    <p:extLst>
      <p:ext uri="{BB962C8B-B14F-4D97-AF65-F5344CB8AC3E}">
        <p14:creationId xmlns="" xmlns:p14="http://schemas.microsoft.com/office/powerpoint/2010/main" val="373835552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slide(fromLeft)">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slide(fromLeft)">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slide(fromLeft)">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第二十三条  学习成绩的记载 </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第二十四条  课程成绩查询</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sp>
        <p:nvSpPr>
          <p:cNvPr id="8" name="Oval 49"/>
          <p:cNvSpPr>
            <a:spLocks noChangeArrowheads="1"/>
          </p:cNvSpPr>
          <p:nvPr/>
        </p:nvSpPr>
        <p:spPr bwMode="gray">
          <a:xfrm>
            <a:off x="3444875" y="2721733"/>
            <a:ext cx="2459038" cy="2459038"/>
          </a:xfrm>
          <a:prstGeom prst="ellipse">
            <a:avLst/>
          </a:prstGeom>
          <a:solidFill>
            <a:schemeClr val="tx1">
              <a:lumMod val="75000"/>
              <a:lumOff val="25000"/>
              <a:alpha val="50000"/>
            </a:schemeClr>
          </a:solidFill>
          <a:ln w="9525">
            <a:noFill/>
            <a:round/>
            <a:headEnd/>
            <a:tailEnd/>
          </a:ln>
          <a:effectLst/>
        </p:spPr>
        <p:txBody>
          <a:bodyPr wrap="none" anchor="ctr"/>
          <a:lstStyle/>
          <a:p>
            <a:pPr>
              <a:defRPr/>
            </a:pPr>
            <a:endParaRPr lang="zh-CN" altLang="en-US"/>
          </a:p>
        </p:txBody>
      </p:sp>
      <p:sp>
        <p:nvSpPr>
          <p:cNvPr id="9" name="Oval 49"/>
          <p:cNvSpPr>
            <a:spLocks noChangeArrowheads="1"/>
          </p:cNvSpPr>
          <p:nvPr/>
        </p:nvSpPr>
        <p:spPr bwMode="gray">
          <a:xfrm>
            <a:off x="3136900" y="2413758"/>
            <a:ext cx="3074988" cy="3074988"/>
          </a:xfrm>
          <a:prstGeom prst="ellipse">
            <a:avLst/>
          </a:prstGeom>
          <a:solidFill>
            <a:schemeClr val="tx1">
              <a:lumMod val="95000"/>
              <a:lumOff val="5000"/>
              <a:alpha val="50000"/>
            </a:schemeClr>
          </a:solidFill>
          <a:ln w="9525">
            <a:noFill/>
            <a:round/>
            <a:headEnd/>
            <a:tailEnd/>
          </a:ln>
          <a:effectLst/>
        </p:spPr>
        <p:txBody>
          <a:bodyPr wrap="none" anchor="ctr"/>
          <a:lstStyle/>
          <a:p>
            <a:pPr>
              <a:defRPr/>
            </a:pPr>
            <a:endParaRPr lang="zh-CN" altLang="en-US"/>
          </a:p>
        </p:txBody>
      </p:sp>
      <p:grpSp>
        <p:nvGrpSpPr>
          <p:cNvPr id="10" name="Freeform 45"/>
          <p:cNvGrpSpPr>
            <a:grpSpLocks/>
          </p:cNvGrpSpPr>
          <p:nvPr/>
        </p:nvGrpSpPr>
        <p:grpSpPr bwMode="auto">
          <a:xfrm>
            <a:off x="539552" y="1927983"/>
            <a:ext cx="4135636" cy="1987550"/>
            <a:chOff x="1060" y="760"/>
            <a:chExt cx="1885" cy="1252"/>
          </a:xfrm>
        </p:grpSpPr>
        <p:pic>
          <p:nvPicPr>
            <p:cNvPr id="11" name="Freeform 45"/>
            <p:cNvPicPr>
              <a:picLocks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gray">
            <a:xfrm>
              <a:off x="1060" y="760"/>
              <a:ext cx="1885" cy="12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Text Box 8"/>
            <p:cNvSpPr txBox="1">
              <a:spLocks noChangeArrowheads="1"/>
            </p:cNvSpPr>
            <p:nvPr/>
          </p:nvSpPr>
          <p:spPr bwMode="auto">
            <a:xfrm>
              <a:off x="1093" y="792"/>
              <a:ext cx="1793" cy="1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a:p>
          </p:txBody>
        </p:sp>
      </p:grpSp>
      <p:grpSp>
        <p:nvGrpSpPr>
          <p:cNvPr id="13" name="Freeform 46"/>
          <p:cNvGrpSpPr>
            <a:grpSpLocks/>
          </p:cNvGrpSpPr>
          <p:nvPr/>
        </p:nvGrpSpPr>
        <p:grpSpPr bwMode="auto">
          <a:xfrm>
            <a:off x="4711700" y="1927983"/>
            <a:ext cx="4252788" cy="1987550"/>
            <a:chOff x="2968" y="760"/>
            <a:chExt cx="1886" cy="1252"/>
          </a:xfrm>
        </p:grpSpPr>
        <p:pic>
          <p:nvPicPr>
            <p:cNvPr id="14" name="Freeform 46"/>
            <p:cNvPicPr>
              <a:picLocks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gray">
            <a:xfrm>
              <a:off x="2968" y="760"/>
              <a:ext cx="1886" cy="12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Text Box 11"/>
            <p:cNvSpPr txBox="1">
              <a:spLocks noChangeArrowheads="1"/>
            </p:cNvSpPr>
            <p:nvPr/>
          </p:nvSpPr>
          <p:spPr bwMode="auto">
            <a:xfrm>
              <a:off x="3002" y="792"/>
              <a:ext cx="1793" cy="1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a:p>
          </p:txBody>
        </p:sp>
      </p:grpSp>
      <p:grpSp>
        <p:nvGrpSpPr>
          <p:cNvPr id="16" name="Freeform 47"/>
          <p:cNvGrpSpPr>
            <a:grpSpLocks/>
          </p:cNvGrpSpPr>
          <p:nvPr/>
        </p:nvGrpSpPr>
        <p:grpSpPr bwMode="auto">
          <a:xfrm>
            <a:off x="539552" y="3982208"/>
            <a:ext cx="4135636" cy="1993900"/>
            <a:chOff x="1060" y="2054"/>
            <a:chExt cx="1885" cy="1256"/>
          </a:xfrm>
        </p:grpSpPr>
        <p:pic>
          <p:nvPicPr>
            <p:cNvPr id="17" name="Freeform 47"/>
            <p:cNvPicPr>
              <a:picLocks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gray">
            <a:xfrm>
              <a:off x="1060" y="2054"/>
              <a:ext cx="1885" cy="12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 name="Text Box 14"/>
            <p:cNvSpPr txBox="1">
              <a:spLocks noChangeArrowheads="1"/>
            </p:cNvSpPr>
            <p:nvPr/>
          </p:nvSpPr>
          <p:spPr bwMode="auto">
            <a:xfrm>
              <a:off x="1093" y="2087"/>
              <a:ext cx="1793" cy="11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a:p>
          </p:txBody>
        </p:sp>
      </p:grpSp>
      <p:grpSp>
        <p:nvGrpSpPr>
          <p:cNvPr id="19" name="Freeform 48"/>
          <p:cNvGrpSpPr>
            <a:grpSpLocks/>
          </p:cNvGrpSpPr>
          <p:nvPr/>
        </p:nvGrpSpPr>
        <p:grpSpPr bwMode="auto">
          <a:xfrm>
            <a:off x="4711700" y="3982208"/>
            <a:ext cx="4252788" cy="1993900"/>
            <a:chOff x="2968" y="2054"/>
            <a:chExt cx="1886" cy="1256"/>
          </a:xfrm>
        </p:grpSpPr>
        <p:pic>
          <p:nvPicPr>
            <p:cNvPr id="20" name="Freeform 48"/>
            <p:cNvPicPr>
              <a:picLocks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gray">
            <a:xfrm>
              <a:off x="2968" y="2054"/>
              <a:ext cx="1886" cy="12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 name="Text Box 17"/>
            <p:cNvSpPr txBox="1">
              <a:spLocks noChangeArrowheads="1"/>
            </p:cNvSpPr>
            <p:nvPr/>
          </p:nvSpPr>
          <p:spPr bwMode="auto">
            <a:xfrm>
              <a:off x="3002" y="2087"/>
              <a:ext cx="1793" cy="11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a:p>
          </p:txBody>
        </p:sp>
      </p:grpSp>
      <p:sp>
        <p:nvSpPr>
          <p:cNvPr id="22" name="Text Box 50"/>
          <p:cNvSpPr txBox="1">
            <a:spLocks noChangeArrowheads="1"/>
          </p:cNvSpPr>
          <p:nvPr/>
        </p:nvSpPr>
        <p:spPr bwMode="gray">
          <a:xfrm>
            <a:off x="827584" y="2381386"/>
            <a:ext cx="3520015" cy="8744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b="1" dirty="0">
                <a:solidFill>
                  <a:schemeClr val="bg1"/>
                </a:solidFill>
                <a:latin typeface="微软雅黑" pitchFamily="34" charset="-122"/>
                <a:ea typeface="微软雅黑" pitchFamily="34" charset="-122"/>
              </a:rPr>
              <a:t>学生应主动查询个人的课程考核</a:t>
            </a:r>
            <a:r>
              <a:rPr lang="zh-CN" altLang="en-US" b="1" dirty="0" smtClean="0">
                <a:solidFill>
                  <a:schemeClr val="bg1"/>
                </a:solidFill>
                <a:latin typeface="微软雅黑" pitchFamily="34" charset="-122"/>
                <a:ea typeface="微软雅黑" pitchFamily="34" charset="-122"/>
              </a:rPr>
              <a:t>成绩</a:t>
            </a:r>
            <a:r>
              <a:rPr lang="zh-CN" altLang="en-US" b="1" dirty="0">
                <a:solidFill>
                  <a:schemeClr val="bg1"/>
                </a:solidFill>
                <a:latin typeface="微软雅黑" pitchFamily="34" charset="-122"/>
                <a:ea typeface="微软雅黑" pitchFamily="34" charset="-122"/>
              </a:rPr>
              <a:t>。</a:t>
            </a:r>
            <a:endParaRPr lang="en-US" altLang="zh-CN" b="1" dirty="0">
              <a:solidFill>
                <a:schemeClr val="bg1"/>
              </a:solidFill>
              <a:latin typeface="微软雅黑" pitchFamily="34" charset="-122"/>
              <a:ea typeface="微软雅黑" pitchFamily="34" charset="-122"/>
            </a:endParaRPr>
          </a:p>
        </p:txBody>
      </p:sp>
      <p:sp>
        <p:nvSpPr>
          <p:cNvPr id="23" name="矩形 72"/>
          <p:cNvSpPr>
            <a:spLocks noChangeArrowheads="1"/>
          </p:cNvSpPr>
          <p:nvPr/>
        </p:nvSpPr>
        <p:spPr bwMode="auto">
          <a:xfrm>
            <a:off x="4964112" y="2369471"/>
            <a:ext cx="3680411" cy="8744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b="1" dirty="0">
                <a:solidFill>
                  <a:schemeClr val="bg1"/>
                </a:solidFill>
                <a:latin typeface="微软雅黑" pitchFamily="34" charset="-122"/>
                <a:ea typeface="微软雅黑" pitchFamily="34" charset="-122"/>
              </a:rPr>
              <a:t>超过规定时限提出复查课程考核成绩申请的，不予受理。</a:t>
            </a:r>
          </a:p>
        </p:txBody>
      </p:sp>
      <p:sp>
        <p:nvSpPr>
          <p:cNvPr id="24" name="矩形 73"/>
          <p:cNvSpPr>
            <a:spLocks noChangeArrowheads="1"/>
          </p:cNvSpPr>
          <p:nvPr/>
        </p:nvSpPr>
        <p:spPr bwMode="auto">
          <a:xfrm>
            <a:off x="720188" y="4193675"/>
            <a:ext cx="3627411" cy="1600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1400" b="1" dirty="0" smtClean="0">
                <a:solidFill>
                  <a:schemeClr val="bg1"/>
                </a:solidFill>
                <a:latin typeface="微软雅黑" pitchFamily="34" charset="-122"/>
                <a:ea typeface="微软雅黑" pitchFamily="34" charset="-122"/>
              </a:rPr>
              <a:t>学生对本人当</a:t>
            </a:r>
            <a:r>
              <a:rPr lang="zh-CN" altLang="en-US" sz="1400" b="1" dirty="0">
                <a:solidFill>
                  <a:schemeClr val="bg1"/>
                </a:solidFill>
                <a:latin typeface="微软雅黑" pitchFamily="34" charset="-122"/>
                <a:ea typeface="微软雅黑" pitchFamily="34" charset="-122"/>
              </a:rPr>
              <a:t>学期课程考核成绩有疑问或异议的，应</a:t>
            </a:r>
            <a:r>
              <a:rPr lang="zh-CN" altLang="en-US" sz="1400" b="1" dirty="0" smtClean="0">
                <a:solidFill>
                  <a:schemeClr val="bg1"/>
                </a:solidFill>
                <a:latin typeface="微软雅黑" pitchFamily="34" charset="-122"/>
                <a:ea typeface="微软雅黑" pitchFamily="34" charset="-122"/>
              </a:rPr>
              <a:t>于学院</a:t>
            </a:r>
            <a:r>
              <a:rPr lang="zh-CN" altLang="en-US" sz="1400" b="1" dirty="0">
                <a:solidFill>
                  <a:schemeClr val="bg1"/>
                </a:solidFill>
                <a:latin typeface="微软雅黑" pitchFamily="34" charset="-122"/>
                <a:ea typeface="微软雅黑" pitchFamily="34" charset="-122"/>
              </a:rPr>
              <a:t>公布本门课程成绩后</a:t>
            </a:r>
            <a:r>
              <a:rPr lang="en-US" altLang="zh-CN" sz="1400" b="1" dirty="0">
                <a:solidFill>
                  <a:schemeClr val="bg1"/>
                </a:solidFill>
                <a:latin typeface="微软雅黑" pitchFamily="34" charset="-122"/>
                <a:ea typeface="微软雅黑" pitchFamily="34" charset="-122"/>
              </a:rPr>
              <a:t>5</a:t>
            </a:r>
            <a:r>
              <a:rPr lang="zh-CN" altLang="en-US" sz="1400" b="1" dirty="0">
                <a:solidFill>
                  <a:schemeClr val="bg1"/>
                </a:solidFill>
                <a:latin typeface="微软雅黑" pitchFamily="34" charset="-122"/>
                <a:ea typeface="微软雅黑" pitchFamily="34" charset="-122"/>
              </a:rPr>
              <a:t>个工作日内，</a:t>
            </a:r>
            <a:r>
              <a:rPr lang="zh-CN" altLang="en-US" sz="1400" b="1" dirty="0" smtClean="0">
                <a:solidFill>
                  <a:schemeClr val="bg1"/>
                </a:solidFill>
                <a:latin typeface="微软雅黑" pitchFamily="34" charset="-122"/>
                <a:ea typeface="微软雅黑" pitchFamily="34" charset="-122"/>
              </a:rPr>
              <a:t>向所在</a:t>
            </a:r>
            <a:r>
              <a:rPr lang="zh-CN" altLang="en-US" sz="1400" b="1" dirty="0">
                <a:solidFill>
                  <a:schemeClr val="bg1"/>
                </a:solidFill>
                <a:latin typeface="微软雅黑" pitchFamily="34" charset="-122"/>
                <a:ea typeface="微软雅黑" pitchFamily="34" charset="-122"/>
              </a:rPr>
              <a:t>学院提交书面复查申请。开课学院在收到复查申请后，应</a:t>
            </a:r>
            <a:r>
              <a:rPr lang="zh-CN" altLang="en-US" sz="1400" b="1" dirty="0" smtClean="0">
                <a:solidFill>
                  <a:schemeClr val="bg1"/>
                </a:solidFill>
                <a:latin typeface="微软雅黑" pitchFamily="34" charset="-122"/>
                <a:ea typeface="微软雅黑" pitchFamily="34" charset="-122"/>
              </a:rPr>
              <a:t>安排复查</a:t>
            </a:r>
            <a:r>
              <a:rPr lang="zh-CN" altLang="en-US" sz="1400" b="1" dirty="0">
                <a:solidFill>
                  <a:schemeClr val="bg1"/>
                </a:solidFill>
                <a:latin typeface="微软雅黑" pitchFamily="34" charset="-122"/>
                <a:ea typeface="微软雅黑" pitchFamily="34" charset="-122"/>
              </a:rPr>
              <a:t>学生该门课程的考核记录材料</a:t>
            </a:r>
            <a:r>
              <a:rPr lang="zh-CN" altLang="en-US" sz="1400" b="1" dirty="0" smtClean="0">
                <a:solidFill>
                  <a:schemeClr val="bg1"/>
                </a:solidFill>
                <a:latin typeface="微软雅黑" pitchFamily="34" charset="-122"/>
                <a:ea typeface="微软雅黑" pitchFamily="34" charset="-122"/>
              </a:rPr>
              <a:t>，向</a:t>
            </a:r>
            <a:r>
              <a:rPr lang="zh-CN" altLang="en-US" sz="1400" b="1" dirty="0">
                <a:solidFill>
                  <a:schemeClr val="bg1"/>
                </a:solidFill>
                <a:latin typeface="微软雅黑" pitchFamily="34" charset="-122"/>
                <a:ea typeface="微软雅黑" pitchFamily="34" charset="-122"/>
              </a:rPr>
              <a:t>学生做出明确的答复。经复查，课程考核成绩确有问题的，报教务处按规定程序审核批准后予以更正。</a:t>
            </a:r>
          </a:p>
        </p:txBody>
      </p:sp>
      <p:sp>
        <p:nvSpPr>
          <p:cNvPr id="25" name="矩形 74"/>
          <p:cNvSpPr>
            <a:spLocks noChangeArrowheads="1"/>
          </p:cNvSpPr>
          <p:nvPr/>
        </p:nvSpPr>
        <p:spPr bwMode="auto">
          <a:xfrm>
            <a:off x="5053013" y="4304247"/>
            <a:ext cx="3551435" cy="12899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b="1" dirty="0">
                <a:solidFill>
                  <a:schemeClr val="bg1"/>
                </a:solidFill>
                <a:latin typeface="微软雅黑" pitchFamily="34" charset="-122"/>
                <a:ea typeface="微软雅黑" pitchFamily="34" charset="-122"/>
              </a:rPr>
              <a:t>成绩复查结果是最终裁定，学校不再受理学生对该门课程成绩的复查申请。</a:t>
            </a:r>
          </a:p>
        </p:txBody>
      </p:sp>
      <p:sp>
        <p:nvSpPr>
          <p:cNvPr id="26" name="Oval 49"/>
          <p:cNvSpPr>
            <a:spLocks noChangeArrowheads="1"/>
          </p:cNvSpPr>
          <p:nvPr/>
        </p:nvSpPr>
        <p:spPr bwMode="gray">
          <a:xfrm>
            <a:off x="4097338" y="3375783"/>
            <a:ext cx="1152525" cy="1150938"/>
          </a:xfrm>
          <a:prstGeom prst="ellipse">
            <a:avLst/>
          </a:prstGeom>
          <a:solidFill>
            <a:schemeClr val="bg1">
              <a:alpha val="50195"/>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zh-CN" altLang="en-US"/>
          </a:p>
        </p:txBody>
      </p:sp>
    </p:spTree>
    <p:extLst>
      <p:ext uri="{BB962C8B-B14F-4D97-AF65-F5344CB8AC3E}">
        <p14:creationId xmlns="" xmlns:p14="http://schemas.microsoft.com/office/powerpoint/2010/main" val="327593726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xit" presetSubtype="1" fill="hold" grpId="0" nodeType="withEffect">
                                  <p:stCondLst>
                                    <p:cond delay="0"/>
                                  </p:stCondLst>
                                  <p:childTnLst>
                                    <p:anim calcmode="lin" valueType="num">
                                      <p:cBhvr>
                                        <p:cTn id="6" dur="500"/>
                                        <p:tgtEl>
                                          <p:spTgt spid="2"/>
                                        </p:tgtEl>
                                        <p:attrNameLst>
                                          <p:attrName>ppt_x</p:attrName>
                                        </p:attrNameLst>
                                      </p:cBhvr>
                                      <p:tavLst>
                                        <p:tav tm="0">
                                          <p:val>
                                            <p:strVal val="ppt_x"/>
                                          </p:val>
                                        </p:tav>
                                        <p:tav tm="100000">
                                          <p:val>
                                            <p:strVal val="ppt_x"/>
                                          </p:val>
                                        </p:tav>
                                      </p:tavLst>
                                    </p:anim>
                                    <p:anim calcmode="lin" valueType="num">
                                      <p:cBhvr>
                                        <p:cTn id="7" dur="500"/>
                                        <p:tgtEl>
                                          <p:spTgt spid="2"/>
                                        </p:tgtEl>
                                        <p:attrNameLst>
                                          <p:attrName>ppt_y</p:attrName>
                                        </p:attrNameLst>
                                      </p:cBhvr>
                                      <p:tavLst>
                                        <p:tav tm="0">
                                          <p:val>
                                            <p:strVal val="ppt_y"/>
                                          </p:val>
                                        </p:tav>
                                        <p:tav tm="100000">
                                          <p:val>
                                            <p:strVal val="ppt_y-ppt_h/2"/>
                                          </p:val>
                                        </p:tav>
                                      </p:tavLst>
                                    </p:anim>
                                    <p:anim calcmode="lin" valueType="num">
                                      <p:cBhvr>
                                        <p:cTn id="8" dur="500"/>
                                        <p:tgtEl>
                                          <p:spTgt spid="2"/>
                                        </p:tgtEl>
                                        <p:attrNameLst>
                                          <p:attrName>ppt_w</p:attrName>
                                        </p:attrNameLst>
                                      </p:cBhvr>
                                      <p:tavLst>
                                        <p:tav tm="0">
                                          <p:val>
                                            <p:strVal val="ppt_w"/>
                                          </p:val>
                                        </p:tav>
                                        <p:tav tm="100000">
                                          <p:val>
                                            <p:strVal val="ppt_w"/>
                                          </p:val>
                                        </p:tav>
                                      </p:tavLst>
                                    </p:anim>
                                    <p:anim calcmode="lin" valueType="num">
                                      <p:cBhvr>
                                        <p:cTn id="9" dur="500"/>
                                        <p:tgtEl>
                                          <p:spTgt spid="2"/>
                                        </p:tgtEl>
                                        <p:attrNameLst>
                                          <p:attrName>ppt_h</p:attrName>
                                        </p:attrNameLst>
                                      </p:cBhvr>
                                      <p:tavLst>
                                        <p:tav tm="0">
                                          <p:val>
                                            <p:strVal val="ppt_h"/>
                                          </p:val>
                                        </p:tav>
                                        <p:tav tm="100000">
                                          <p:val>
                                            <p:fltVal val="0"/>
                                          </p:val>
                                        </p:tav>
                                      </p:tavLst>
                                    </p:anim>
                                    <p:set>
                                      <p:cBhvr>
                                        <p:cTn id="10" dur="1" fill="hold">
                                          <p:stCondLst>
                                            <p:cond delay="499"/>
                                          </p:stCondLst>
                                        </p:cTn>
                                        <p:tgtEl>
                                          <p:spTgt spid="2"/>
                                        </p:tgtEl>
                                        <p:attrNameLst>
                                          <p:attrName>style.visibility</p:attrName>
                                        </p:attrNameLst>
                                      </p:cBhvr>
                                      <p:to>
                                        <p:strVal val="hidden"/>
                                      </p:to>
                                    </p:set>
                                  </p:childTnLst>
                                </p:cTn>
                              </p:par>
                              <p:par>
                                <p:cTn id="11" presetID="17"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ppt_h/2"/>
                                          </p:val>
                                        </p:tav>
                                        <p:tav tm="100000">
                                          <p:val>
                                            <p:strVal val="#ppt_y"/>
                                          </p:val>
                                        </p:tav>
                                      </p:tavLst>
                                    </p:anim>
                                    <p:anim calcmode="lin" valueType="num">
                                      <p:cBhvr>
                                        <p:cTn id="15" dur="500" fill="hold"/>
                                        <p:tgtEl>
                                          <p:spTgt spid="6"/>
                                        </p:tgtEl>
                                        <p:attrNameLst>
                                          <p:attrName>ppt_w</p:attrName>
                                        </p:attrNameLst>
                                      </p:cBhvr>
                                      <p:tavLst>
                                        <p:tav tm="0">
                                          <p:val>
                                            <p:strVal val="#ppt_w"/>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anim calcmode="lin" valueType="num">
                                      <p:cBhvr>
                                        <p:cTn id="27" dur="500" fill="hold"/>
                                        <p:tgtEl>
                                          <p:spTgt spid="13"/>
                                        </p:tgtEl>
                                        <p:attrNameLst>
                                          <p:attrName>ppt_x</p:attrName>
                                        </p:attrNameLst>
                                      </p:cBhvr>
                                      <p:tavLst>
                                        <p:tav tm="0">
                                          <p:val>
                                            <p:strVal val="#ppt_x"/>
                                          </p:val>
                                        </p:tav>
                                        <p:tav tm="100000">
                                          <p:val>
                                            <p:strVal val="#ppt_x"/>
                                          </p:val>
                                        </p:tav>
                                      </p:tavLst>
                                    </p:anim>
                                    <p:anim calcmode="lin" valueType="num">
                                      <p:cBhvr>
                                        <p:cTn id="28" dur="500" fill="hold"/>
                                        <p:tgtEl>
                                          <p:spTgt spid="13"/>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anim calcmode="lin" valueType="num">
                                      <p:cBhvr>
                                        <p:cTn id="32" dur="500" fill="hold"/>
                                        <p:tgtEl>
                                          <p:spTgt spid="19"/>
                                        </p:tgtEl>
                                        <p:attrNameLst>
                                          <p:attrName>ppt_x</p:attrName>
                                        </p:attrNameLst>
                                      </p:cBhvr>
                                      <p:tavLst>
                                        <p:tav tm="0">
                                          <p:val>
                                            <p:strVal val="#ppt_x"/>
                                          </p:val>
                                        </p:tav>
                                        <p:tav tm="100000">
                                          <p:val>
                                            <p:strVal val="#ppt_x"/>
                                          </p:val>
                                        </p:tav>
                                      </p:tavLst>
                                    </p:anim>
                                    <p:anim calcmode="lin" valueType="num">
                                      <p:cBhvr>
                                        <p:cTn id="33" dur="500" fill="hold"/>
                                        <p:tgtEl>
                                          <p:spTgt spid="19"/>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anim calcmode="lin" valueType="num">
                                      <p:cBhvr>
                                        <p:cTn id="37" dur="500" fill="hold"/>
                                        <p:tgtEl>
                                          <p:spTgt spid="16"/>
                                        </p:tgtEl>
                                        <p:attrNameLst>
                                          <p:attrName>ppt_x</p:attrName>
                                        </p:attrNameLst>
                                      </p:cBhvr>
                                      <p:tavLst>
                                        <p:tav tm="0">
                                          <p:val>
                                            <p:strVal val="#ppt_x"/>
                                          </p:val>
                                        </p:tav>
                                        <p:tav tm="100000">
                                          <p:val>
                                            <p:strVal val="#ppt_x"/>
                                          </p:val>
                                        </p:tav>
                                      </p:tavLst>
                                    </p:anim>
                                    <p:anim calcmode="lin" valueType="num">
                                      <p:cBhvr>
                                        <p:cTn id="38" dur="500" fill="hold"/>
                                        <p:tgtEl>
                                          <p:spTgt spid="16"/>
                                        </p:tgtEl>
                                        <p:attrNameLst>
                                          <p:attrName>ppt_y</p:attrName>
                                        </p:attrNameLst>
                                      </p:cBhvr>
                                      <p:tavLst>
                                        <p:tav tm="0">
                                          <p:val>
                                            <p:strVal val="#ppt_y+.1"/>
                                          </p:val>
                                        </p:tav>
                                        <p:tav tm="100000">
                                          <p:val>
                                            <p:strVal val="#ppt_y"/>
                                          </p:val>
                                        </p:tav>
                                      </p:tavLst>
                                    </p:anim>
                                  </p:childTnLst>
                                </p:cTn>
                              </p:par>
                              <p:par>
                                <p:cTn id="39" presetID="8" presetClass="emph" presetSubtype="0" fill="hold" nodeType="withEffect">
                                  <p:stCondLst>
                                    <p:cond delay="0"/>
                                  </p:stCondLst>
                                  <p:childTnLst>
                                    <p:animRot by="21600000">
                                      <p:cBhvr>
                                        <p:cTn id="40" dur="500" fill="hold"/>
                                        <p:tgtEl>
                                          <p:spTgt spid="10"/>
                                        </p:tgtEl>
                                        <p:attrNameLst>
                                          <p:attrName>r</p:attrName>
                                        </p:attrNameLst>
                                      </p:cBhvr>
                                    </p:animRot>
                                  </p:childTnLst>
                                </p:cTn>
                              </p:par>
                              <p:par>
                                <p:cTn id="41" presetID="8" presetClass="emph" presetSubtype="0" fill="hold" nodeType="withEffect">
                                  <p:stCondLst>
                                    <p:cond delay="0"/>
                                  </p:stCondLst>
                                  <p:childTnLst>
                                    <p:animRot by="21600000">
                                      <p:cBhvr>
                                        <p:cTn id="42" dur="500" fill="hold"/>
                                        <p:tgtEl>
                                          <p:spTgt spid="13"/>
                                        </p:tgtEl>
                                        <p:attrNameLst>
                                          <p:attrName>r</p:attrName>
                                        </p:attrNameLst>
                                      </p:cBhvr>
                                    </p:animRot>
                                  </p:childTnLst>
                                </p:cTn>
                              </p:par>
                              <p:par>
                                <p:cTn id="43" presetID="8" presetClass="emph" presetSubtype="0" fill="hold" nodeType="withEffect">
                                  <p:stCondLst>
                                    <p:cond delay="0"/>
                                  </p:stCondLst>
                                  <p:childTnLst>
                                    <p:animRot by="21600000">
                                      <p:cBhvr>
                                        <p:cTn id="44" dur="500" fill="hold"/>
                                        <p:tgtEl>
                                          <p:spTgt spid="19"/>
                                        </p:tgtEl>
                                        <p:attrNameLst>
                                          <p:attrName>r</p:attrName>
                                        </p:attrNameLst>
                                      </p:cBhvr>
                                    </p:animRot>
                                  </p:childTnLst>
                                </p:cTn>
                              </p:par>
                              <p:par>
                                <p:cTn id="45" presetID="8" presetClass="emph" presetSubtype="0" fill="hold" nodeType="withEffect">
                                  <p:stCondLst>
                                    <p:cond delay="0"/>
                                  </p:stCondLst>
                                  <p:childTnLst>
                                    <p:animRot by="21600000">
                                      <p:cBhvr>
                                        <p:cTn id="46" dur="500" fill="hold"/>
                                        <p:tgtEl>
                                          <p:spTgt spid="16"/>
                                        </p:tgtEl>
                                        <p:attrNameLst>
                                          <p:attrName>r</p:attrName>
                                        </p:attrNameLst>
                                      </p:cBhvr>
                                    </p:animRot>
                                  </p:childTnLst>
                                </p:cTn>
                              </p:par>
                            </p:childTnLst>
                          </p:cTn>
                        </p:par>
                        <p:par>
                          <p:cTn id="47" fill="hold">
                            <p:stCondLst>
                              <p:cond delay="500"/>
                            </p:stCondLst>
                            <p:childTnLst>
                              <p:par>
                                <p:cTn id="48" presetID="12" presetClass="entr" presetSubtype="2"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slide(fromRight)">
                                      <p:cBhvr>
                                        <p:cTn id="50" dur="500"/>
                                        <p:tgtEl>
                                          <p:spTgt spid="23"/>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slide(fromLeft)">
                                      <p:cBhvr>
                                        <p:cTn id="53" dur="500"/>
                                        <p:tgtEl>
                                          <p:spTgt spid="22"/>
                                        </p:tgtEl>
                                      </p:cBhvr>
                                    </p:animEffect>
                                  </p:childTnLst>
                                </p:cTn>
                              </p:par>
                              <p:par>
                                <p:cTn id="54" presetID="12" presetClass="entr" presetSubtype="8"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slide(fromLeft)">
                                      <p:cBhvr>
                                        <p:cTn id="56" dur="500"/>
                                        <p:tgtEl>
                                          <p:spTgt spid="24"/>
                                        </p:tgtEl>
                                      </p:cBhvr>
                                    </p:animEffect>
                                  </p:childTnLst>
                                </p:cTn>
                              </p:par>
                              <p:par>
                                <p:cTn id="57" presetID="12" presetClass="entr" presetSubtype="2"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slide(fromRight)">
                                      <p:cBhvr>
                                        <p:cTn id="59" dur="500"/>
                                        <p:tgtEl>
                                          <p:spTgt spid="25"/>
                                        </p:tgtEl>
                                      </p:cBhvr>
                                    </p:animEffect>
                                  </p:childTnLst>
                                </p:cTn>
                              </p:par>
                            </p:childTnLst>
                          </p:cTn>
                        </p:par>
                        <p:par>
                          <p:cTn id="60" fill="hold">
                            <p:stCondLst>
                              <p:cond delay="1000"/>
                            </p:stCondLst>
                            <p:childTnLst>
                              <p:par>
                                <p:cTn id="61" presetID="23" presetClass="entr" presetSubtype="16" fill="hold" grpId="0" nodeType="afterEffect">
                                  <p:stCondLst>
                                    <p:cond delay="500"/>
                                  </p:stCondLst>
                                  <p:childTnLst>
                                    <p:set>
                                      <p:cBhvr>
                                        <p:cTn id="62" dur="1" fill="hold">
                                          <p:stCondLst>
                                            <p:cond delay="0"/>
                                          </p:stCondLst>
                                        </p:cTn>
                                        <p:tgtEl>
                                          <p:spTgt spid="26"/>
                                        </p:tgtEl>
                                        <p:attrNameLst>
                                          <p:attrName>style.visibility</p:attrName>
                                        </p:attrNameLst>
                                      </p:cBhvr>
                                      <p:to>
                                        <p:strVal val="visible"/>
                                      </p:to>
                                    </p:set>
                                    <p:anim calcmode="lin" valueType="num">
                                      <p:cBhvr>
                                        <p:cTn id="63" dur="300" fill="hold"/>
                                        <p:tgtEl>
                                          <p:spTgt spid="26"/>
                                        </p:tgtEl>
                                        <p:attrNameLst>
                                          <p:attrName>ppt_w</p:attrName>
                                        </p:attrNameLst>
                                      </p:cBhvr>
                                      <p:tavLst>
                                        <p:tav tm="0">
                                          <p:val>
                                            <p:fltVal val="0"/>
                                          </p:val>
                                        </p:tav>
                                        <p:tav tm="100000">
                                          <p:val>
                                            <p:strVal val="#ppt_w"/>
                                          </p:val>
                                        </p:tav>
                                      </p:tavLst>
                                    </p:anim>
                                    <p:anim calcmode="lin" valueType="num">
                                      <p:cBhvr>
                                        <p:cTn id="64" dur="300" fill="hold"/>
                                        <p:tgtEl>
                                          <p:spTgt spid="26"/>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700"/>
                                  </p:stCondLst>
                                  <p:childTnLst>
                                    <p:set>
                                      <p:cBhvr>
                                        <p:cTn id="66" dur="1" fill="hold">
                                          <p:stCondLst>
                                            <p:cond delay="0"/>
                                          </p:stCondLst>
                                        </p:cTn>
                                        <p:tgtEl>
                                          <p:spTgt spid="8"/>
                                        </p:tgtEl>
                                        <p:attrNameLst>
                                          <p:attrName>style.visibility</p:attrName>
                                        </p:attrNameLst>
                                      </p:cBhvr>
                                      <p:to>
                                        <p:strVal val="visible"/>
                                      </p:to>
                                    </p:set>
                                    <p:anim calcmode="lin" valueType="num">
                                      <p:cBhvr>
                                        <p:cTn id="67" dur="300" fill="hold"/>
                                        <p:tgtEl>
                                          <p:spTgt spid="8"/>
                                        </p:tgtEl>
                                        <p:attrNameLst>
                                          <p:attrName>ppt_w</p:attrName>
                                        </p:attrNameLst>
                                      </p:cBhvr>
                                      <p:tavLst>
                                        <p:tav tm="0">
                                          <p:val>
                                            <p:fltVal val="0"/>
                                          </p:val>
                                        </p:tav>
                                        <p:tav tm="100000">
                                          <p:val>
                                            <p:strVal val="#ppt_w"/>
                                          </p:val>
                                        </p:tav>
                                      </p:tavLst>
                                    </p:anim>
                                    <p:anim calcmode="lin" valueType="num">
                                      <p:cBhvr>
                                        <p:cTn id="68" dur="300" fill="hold"/>
                                        <p:tgtEl>
                                          <p:spTgt spid="8"/>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900"/>
                                  </p:stCondLst>
                                  <p:childTnLst>
                                    <p:set>
                                      <p:cBhvr>
                                        <p:cTn id="70" dur="1" fill="hold">
                                          <p:stCondLst>
                                            <p:cond delay="0"/>
                                          </p:stCondLst>
                                        </p:cTn>
                                        <p:tgtEl>
                                          <p:spTgt spid="9"/>
                                        </p:tgtEl>
                                        <p:attrNameLst>
                                          <p:attrName>style.visibility</p:attrName>
                                        </p:attrNameLst>
                                      </p:cBhvr>
                                      <p:to>
                                        <p:strVal val="visible"/>
                                      </p:to>
                                    </p:set>
                                    <p:anim calcmode="lin" valueType="num">
                                      <p:cBhvr>
                                        <p:cTn id="71" dur="300" fill="hold"/>
                                        <p:tgtEl>
                                          <p:spTgt spid="9"/>
                                        </p:tgtEl>
                                        <p:attrNameLst>
                                          <p:attrName>ppt_w</p:attrName>
                                        </p:attrNameLst>
                                      </p:cBhvr>
                                      <p:tavLst>
                                        <p:tav tm="0">
                                          <p:val>
                                            <p:fltVal val="0"/>
                                          </p:val>
                                        </p:tav>
                                        <p:tav tm="100000">
                                          <p:val>
                                            <p:strVal val="#ppt_w"/>
                                          </p:val>
                                        </p:tav>
                                      </p:tavLst>
                                    </p:anim>
                                    <p:anim calcmode="lin" valueType="num">
                                      <p:cBhvr>
                                        <p:cTn id="72" dur="3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8" grpId="0" animBg="1"/>
      <p:bldP spid="9" grpId="0" animBg="1"/>
      <p:bldP spid="22" grpId="0"/>
      <p:bldP spid="23" grpId="0"/>
      <p:bldP spid="24" grpId="0"/>
      <p:bldP spid="25" grpId="0"/>
      <p:bldP spid="2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第二十四条  课程成绩查询</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第二十五条  学生成绩档案与成绩记录</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cxnSp>
        <p:nvCxnSpPr>
          <p:cNvPr id="27" name="Straight Connector 29"/>
          <p:cNvCxnSpPr/>
          <p:nvPr/>
        </p:nvCxnSpPr>
        <p:spPr>
          <a:xfrm rot="5400000">
            <a:off x="-2240582" y="3642544"/>
            <a:ext cx="6858000" cy="1588"/>
          </a:xfrm>
          <a:prstGeom prst="line">
            <a:avLst/>
          </a:prstGeom>
          <a:ln w="76200">
            <a:gradFill flip="none" rotWithShape="1">
              <a:gsLst>
                <a:gs pos="0">
                  <a:srgbClr val="94ACD0">
                    <a:alpha val="0"/>
                  </a:srgbClr>
                </a:gs>
                <a:gs pos="50000">
                  <a:srgbClr val="94ACD0"/>
                </a:gs>
                <a:gs pos="99000">
                  <a:srgbClr val="94ACD0">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187624" y="2492896"/>
            <a:ext cx="6912768" cy="2232248"/>
          </a:xfrm>
          <a:prstGeom prst="rect">
            <a:avLst/>
          </a:prstGeom>
          <a:ln/>
        </p:spPr>
        <p:style>
          <a:lnRef idx="2">
            <a:schemeClr val="accent5"/>
          </a:lnRef>
          <a:fillRef idx="1">
            <a:schemeClr val="lt1"/>
          </a:fillRef>
          <a:effectRef idx="0">
            <a:schemeClr val="accent5"/>
          </a:effectRef>
          <a:fontRef idx="minor">
            <a:schemeClr val="dk1"/>
          </a:fontRef>
        </p:style>
        <p:txBody>
          <a:bodyPr anchor="ctr"/>
          <a:lstStyle/>
          <a:p>
            <a:pPr>
              <a:lnSpc>
                <a:spcPct val="150000"/>
              </a:lnSpc>
              <a:defRPr/>
            </a:pPr>
            <a:r>
              <a:rPr lang="zh-CN" altLang="en-US" sz="1600" b="1" dirty="0">
                <a:solidFill>
                  <a:srgbClr val="FF0000"/>
                </a:solidFill>
                <a:latin typeface="微软雅黑" pitchFamily="34" charset="-122"/>
                <a:ea typeface="微软雅黑" pitchFamily="34" charset="-122"/>
              </a:rPr>
              <a:t>（一）</a:t>
            </a:r>
            <a:r>
              <a:rPr lang="zh-CN" altLang="en-US" sz="1600" b="1" dirty="0">
                <a:latin typeface="微软雅黑" pitchFamily="34" charset="-122"/>
                <a:ea typeface="微软雅黑" pitchFamily="34" charset="-122"/>
              </a:rPr>
              <a:t>学生成绩档案，是学生离校或修业年限结束时形成的学生学习成绩的最终记载。学生成绩档案中成绩按学生在修业年限内修读各门课程取得的最高成绩予以记载。其中选修课取得的学分达到或超过培养计划规定的学分，只记载已取得学分的选修课成绩；选修课未达到培养计划规定的学分，记载所选全部选修课成绩。</a:t>
            </a:r>
            <a:endParaRPr lang="en-US" sz="1600" b="1" dirty="0">
              <a:solidFill>
                <a:prstClr val="white"/>
              </a:solidFill>
              <a:latin typeface="微软雅黑" pitchFamily="34" charset="-122"/>
              <a:ea typeface="微软雅黑" pitchFamily="34" charset="-122"/>
            </a:endParaRPr>
          </a:p>
        </p:txBody>
      </p:sp>
    </p:spTree>
    <p:extLst>
      <p:ext uri="{BB962C8B-B14F-4D97-AF65-F5344CB8AC3E}">
        <p14:creationId xmlns="" xmlns:p14="http://schemas.microsoft.com/office/powerpoint/2010/main" val="86183823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xit" presetSubtype="1" fill="hold" grpId="0" nodeType="withEffect">
                                  <p:stCondLst>
                                    <p:cond delay="0"/>
                                  </p:stCondLst>
                                  <p:childTnLst>
                                    <p:anim calcmode="lin" valueType="num">
                                      <p:cBhvr>
                                        <p:cTn id="6" dur="500"/>
                                        <p:tgtEl>
                                          <p:spTgt spid="2"/>
                                        </p:tgtEl>
                                        <p:attrNameLst>
                                          <p:attrName>ppt_x</p:attrName>
                                        </p:attrNameLst>
                                      </p:cBhvr>
                                      <p:tavLst>
                                        <p:tav tm="0">
                                          <p:val>
                                            <p:strVal val="ppt_x"/>
                                          </p:val>
                                        </p:tav>
                                        <p:tav tm="100000">
                                          <p:val>
                                            <p:strVal val="ppt_x"/>
                                          </p:val>
                                        </p:tav>
                                      </p:tavLst>
                                    </p:anim>
                                    <p:anim calcmode="lin" valueType="num">
                                      <p:cBhvr>
                                        <p:cTn id="7" dur="500"/>
                                        <p:tgtEl>
                                          <p:spTgt spid="2"/>
                                        </p:tgtEl>
                                        <p:attrNameLst>
                                          <p:attrName>ppt_y</p:attrName>
                                        </p:attrNameLst>
                                      </p:cBhvr>
                                      <p:tavLst>
                                        <p:tav tm="0">
                                          <p:val>
                                            <p:strVal val="ppt_y"/>
                                          </p:val>
                                        </p:tav>
                                        <p:tav tm="100000">
                                          <p:val>
                                            <p:strVal val="ppt_y-ppt_h/2"/>
                                          </p:val>
                                        </p:tav>
                                      </p:tavLst>
                                    </p:anim>
                                    <p:anim calcmode="lin" valueType="num">
                                      <p:cBhvr>
                                        <p:cTn id="8" dur="500"/>
                                        <p:tgtEl>
                                          <p:spTgt spid="2"/>
                                        </p:tgtEl>
                                        <p:attrNameLst>
                                          <p:attrName>ppt_w</p:attrName>
                                        </p:attrNameLst>
                                      </p:cBhvr>
                                      <p:tavLst>
                                        <p:tav tm="0">
                                          <p:val>
                                            <p:strVal val="ppt_w"/>
                                          </p:val>
                                        </p:tav>
                                        <p:tav tm="100000">
                                          <p:val>
                                            <p:strVal val="ppt_w"/>
                                          </p:val>
                                        </p:tav>
                                      </p:tavLst>
                                    </p:anim>
                                    <p:anim calcmode="lin" valueType="num">
                                      <p:cBhvr>
                                        <p:cTn id="9" dur="500"/>
                                        <p:tgtEl>
                                          <p:spTgt spid="2"/>
                                        </p:tgtEl>
                                        <p:attrNameLst>
                                          <p:attrName>ppt_h</p:attrName>
                                        </p:attrNameLst>
                                      </p:cBhvr>
                                      <p:tavLst>
                                        <p:tav tm="0">
                                          <p:val>
                                            <p:strVal val="ppt_h"/>
                                          </p:val>
                                        </p:tav>
                                        <p:tav tm="100000">
                                          <p:val>
                                            <p:fltVal val="0"/>
                                          </p:val>
                                        </p:tav>
                                      </p:tavLst>
                                    </p:anim>
                                    <p:set>
                                      <p:cBhvr>
                                        <p:cTn id="10" dur="1" fill="hold">
                                          <p:stCondLst>
                                            <p:cond delay="499"/>
                                          </p:stCondLst>
                                        </p:cTn>
                                        <p:tgtEl>
                                          <p:spTgt spid="2"/>
                                        </p:tgtEl>
                                        <p:attrNameLst>
                                          <p:attrName>style.visibility</p:attrName>
                                        </p:attrNameLst>
                                      </p:cBhvr>
                                      <p:to>
                                        <p:strVal val="hidden"/>
                                      </p:to>
                                    </p:set>
                                  </p:childTnLst>
                                </p:cTn>
                              </p:par>
                              <p:par>
                                <p:cTn id="11" presetID="17"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ppt_h/2"/>
                                          </p:val>
                                        </p:tav>
                                        <p:tav tm="100000">
                                          <p:val>
                                            <p:strVal val="#ppt_y"/>
                                          </p:val>
                                        </p:tav>
                                      </p:tavLst>
                                    </p:anim>
                                    <p:anim calcmode="lin" valueType="num">
                                      <p:cBhvr>
                                        <p:cTn id="15" dur="500" fill="hold"/>
                                        <p:tgtEl>
                                          <p:spTgt spid="6"/>
                                        </p:tgtEl>
                                        <p:attrNameLst>
                                          <p:attrName>ppt_w</p:attrName>
                                        </p:attrNameLst>
                                      </p:cBhvr>
                                      <p:tavLst>
                                        <p:tav tm="0">
                                          <p:val>
                                            <p:strVal val="#ppt_w"/>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1000" fill="hold"/>
                                        <p:tgtEl>
                                          <p:spTgt spid="27"/>
                                        </p:tgtEl>
                                        <p:attrNameLst>
                                          <p:attrName>ppt_x</p:attrName>
                                        </p:attrNameLst>
                                      </p:cBhvr>
                                      <p:tavLst>
                                        <p:tav tm="0">
                                          <p:val>
                                            <p:strVal val="#ppt_x"/>
                                          </p:val>
                                        </p:tav>
                                        <p:tav tm="100000">
                                          <p:val>
                                            <p:strVal val="#ppt_x"/>
                                          </p:val>
                                        </p:tav>
                                      </p:tavLst>
                                    </p:anim>
                                    <p:anim calcmode="lin" valueType="num">
                                      <p:cBhvr additive="base">
                                        <p:cTn id="22" dur="1000" fill="hold"/>
                                        <p:tgtEl>
                                          <p:spTgt spid="27"/>
                                        </p:tgtEl>
                                        <p:attrNameLst>
                                          <p:attrName>ppt_y</p:attrName>
                                        </p:attrNameLst>
                                      </p:cBhvr>
                                      <p:tavLst>
                                        <p:tav tm="0">
                                          <p:val>
                                            <p:strVal val="0-#ppt_h/2"/>
                                          </p:val>
                                        </p:tav>
                                        <p:tav tm="100000">
                                          <p:val>
                                            <p:strVal val="#ppt_y"/>
                                          </p:val>
                                        </p:tav>
                                      </p:tavLst>
                                    </p:anim>
                                  </p:childTnLst>
                                </p:cTn>
                              </p:par>
                              <p:par>
                                <p:cTn id="23" presetID="6" presetClass="emph" presetSubtype="0" fill="hold" nodeType="withEffect">
                                  <p:stCondLst>
                                    <p:cond delay="500"/>
                                  </p:stCondLst>
                                  <p:childTnLst>
                                    <p:animScale>
                                      <p:cBhvr>
                                        <p:cTn id="24" dur="1000" fill="hold"/>
                                        <p:tgtEl>
                                          <p:spTgt spid="27"/>
                                        </p:tgtEl>
                                      </p:cBhvr>
                                      <p:by x="100000" y="25000"/>
                                    </p:animScale>
                                  </p:childTnLst>
                                </p:cTn>
                              </p:par>
                            </p:childTnLst>
                          </p:cTn>
                        </p:par>
                        <p:par>
                          <p:cTn id="25" fill="hold">
                            <p:stCondLst>
                              <p:cond delay="1500"/>
                            </p:stCondLst>
                            <p:childTnLst>
                              <p:par>
                                <p:cTn id="26" presetID="17" presetClass="entr" presetSubtype="8"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p:cTn id="28" dur="1000" fill="hold"/>
                                        <p:tgtEl>
                                          <p:spTgt spid="28"/>
                                        </p:tgtEl>
                                        <p:attrNameLst>
                                          <p:attrName>ppt_x</p:attrName>
                                        </p:attrNameLst>
                                      </p:cBhvr>
                                      <p:tavLst>
                                        <p:tav tm="0">
                                          <p:val>
                                            <p:strVal val="#ppt_x-#ppt_w/2"/>
                                          </p:val>
                                        </p:tav>
                                        <p:tav tm="100000">
                                          <p:val>
                                            <p:strVal val="#ppt_x"/>
                                          </p:val>
                                        </p:tav>
                                      </p:tavLst>
                                    </p:anim>
                                    <p:anim calcmode="lin" valueType="num">
                                      <p:cBhvr>
                                        <p:cTn id="29" dur="1000" fill="hold"/>
                                        <p:tgtEl>
                                          <p:spTgt spid="28"/>
                                        </p:tgtEl>
                                        <p:attrNameLst>
                                          <p:attrName>ppt_y</p:attrName>
                                        </p:attrNameLst>
                                      </p:cBhvr>
                                      <p:tavLst>
                                        <p:tav tm="0">
                                          <p:val>
                                            <p:strVal val="#ppt_y"/>
                                          </p:val>
                                        </p:tav>
                                        <p:tav tm="100000">
                                          <p:val>
                                            <p:strVal val="#ppt_y"/>
                                          </p:val>
                                        </p:tav>
                                      </p:tavLst>
                                    </p:anim>
                                    <p:anim calcmode="lin" valueType="num">
                                      <p:cBhvr>
                                        <p:cTn id="30" dur="1000" fill="hold"/>
                                        <p:tgtEl>
                                          <p:spTgt spid="28"/>
                                        </p:tgtEl>
                                        <p:attrNameLst>
                                          <p:attrName>ppt_w</p:attrName>
                                        </p:attrNameLst>
                                      </p:cBhvr>
                                      <p:tavLst>
                                        <p:tav tm="0">
                                          <p:val>
                                            <p:fltVal val="0"/>
                                          </p:val>
                                        </p:tav>
                                        <p:tav tm="100000">
                                          <p:val>
                                            <p:strVal val="#ppt_w"/>
                                          </p:val>
                                        </p:tav>
                                      </p:tavLst>
                                    </p:anim>
                                    <p:anim calcmode="lin" valueType="num">
                                      <p:cBhvr>
                                        <p:cTn id="31" dur="1000" fill="hold"/>
                                        <p:tgtEl>
                                          <p:spTgt spid="2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第二章  入学与注册</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sp>
        <p:nvSpPr>
          <p:cNvPr id="5" name="TextBox 4"/>
          <p:cNvSpPr txBox="1"/>
          <p:nvPr/>
        </p:nvSpPr>
        <p:spPr>
          <a:xfrm>
            <a:off x="0" y="836712"/>
            <a:ext cx="9144000" cy="523220"/>
          </a:xfrm>
          <a:prstGeom prst="rect">
            <a:avLst/>
          </a:prstGeom>
          <a:noFill/>
        </p:spPr>
        <p:txBody>
          <a:bodyPr wrap="square" rtlCol="0">
            <a:spAutoFit/>
          </a:bodyPr>
          <a:lstStyle/>
          <a:p>
            <a:pPr algn="ct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第四条</a:t>
            </a:r>
            <a:r>
              <a:rPr lang="en-US"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  </a:t>
            </a: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新生入学、注册与取得</a:t>
            </a:r>
            <a:r>
              <a:rPr lang="zh-CN" altLang="zh-CN" sz="28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学籍</a:t>
            </a:r>
            <a:endPar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endParaRPr>
          </a:p>
        </p:txBody>
      </p:sp>
      <p:grpSp>
        <p:nvGrpSpPr>
          <p:cNvPr id="6" name="组合 45"/>
          <p:cNvGrpSpPr>
            <a:grpSpLocks/>
          </p:cNvGrpSpPr>
          <p:nvPr/>
        </p:nvGrpSpPr>
        <p:grpSpPr bwMode="auto">
          <a:xfrm>
            <a:off x="279284" y="2420888"/>
            <a:ext cx="785812" cy="2214562"/>
            <a:chOff x="1071539" y="3500435"/>
            <a:chExt cx="785817" cy="2357456"/>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1539" y="3500435"/>
              <a:ext cx="785817" cy="23574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44"/>
            <p:cNvSpPr txBox="1">
              <a:spLocks noChangeArrowheads="1"/>
            </p:cNvSpPr>
            <p:nvPr/>
          </p:nvSpPr>
          <p:spPr bwMode="auto">
            <a:xfrm>
              <a:off x="1229162" y="3940409"/>
              <a:ext cx="455822" cy="12777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400" b="1" dirty="0" smtClean="0">
                  <a:solidFill>
                    <a:schemeClr val="bg1"/>
                  </a:solidFill>
                  <a:latin typeface="微软雅黑" pitchFamily="34" charset="-122"/>
                  <a:ea typeface="微软雅黑" pitchFamily="34" charset="-122"/>
                </a:rPr>
                <a:t>报 到</a:t>
              </a:r>
              <a:endParaRPr lang="zh-CN" altLang="en-US" sz="2400" b="1" dirty="0">
                <a:solidFill>
                  <a:schemeClr val="bg1"/>
                </a:solidFill>
                <a:latin typeface="微软雅黑" pitchFamily="34" charset="-122"/>
                <a:ea typeface="微软雅黑" pitchFamily="34" charset="-122"/>
              </a:endParaRPr>
            </a:p>
          </p:txBody>
        </p:sp>
      </p:grpSp>
      <p:sp>
        <p:nvSpPr>
          <p:cNvPr id="9" name="TextBox 8"/>
          <p:cNvSpPr txBox="1"/>
          <p:nvPr/>
        </p:nvSpPr>
        <p:spPr>
          <a:xfrm>
            <a:off x="1511561" y="2132856"/>
            <a:ext cx="7071532" cy="2862322"/>
          </a:xfrm>
          <a:prstGeom prst="rect">
            <a:avLst/>
          </a:prstGeom>
          <a:noFill/>
        </p:spPr>
        <p:txBody>
          <a:bodyPr wrap="square" rtlCol="0">
            <a:spAutoFit/>
          </a:bodyPr>
          <a:lstStyle/>
          <a:p>
            <a:pPr marL="342900" indent="-342900">
              <a:lnSpc>
                <a:spcPct val="150000"/>
              </a:lnSpc>
              <a:buClr>
                <a:srgbClr val="FF0000"/>
              </a:buClr>
              <a:buSzPct val="80000"/>
              <a:buFont typeface="Wingdings" panose="05000000000000000000" pitchFamily="2" charset="2"/>
              <a:buChar char="l"/>
            </a:pPr>
            <a:r>
              <a:rPr lang="zh-CN" altLang="en-US" sz="2000" b="1" dirty="0" smtClean="0">
                <a:solidFill>
                  <a:srgbClr val="000066"/>
                </a:solidFill>
                <a:latin typeface="微软雅黑" panose="020B0503020204020204" pitchFamily="34" charset="-122"/>
                <a:ea typeface="微软雅黑" panose="020B0503020204020204" pitchFamily="34" charset="-122"/>
              </a:rPr>
              <a:t>须持</a:t>
            </a:r>
            <a:r>
              <a:rPr lang="zh-CN" altLang="zh-CN" sz="2000" b="1" dirty="0" smtClean="0">
                <a:solidFill>
                  <a:srgbClr val="000066"/>
                </a:solidFill>
                <a:latin typeface="微软雅黑" panose="020B0503020204020204" pitchFamily="34" charset="-122"/>
                <a:ea typeface="微软雅黑" panose="020B0503020204020204" pitchFamily="34" charset="-122"/>
              </a:rPr>
              <a:t>学校签发</a:t>
            </a:r>
            <a:r>
              <a:rPr lang="zh-CN" altLang="zh-CN" sz="2000" b="1" dirty="0">
                <a:solidFill>
                  <a:srgbClr val="000066"/>
                </a:solidFill>
                <a:latin typeface="微软雅黑" panose="020B0503020204020204" pitchFamily="34" charset="-122"/>
                <a:ea typeface="微软雅黑" panose="020B0503020204020204" pitchFamily="34" charset="-122"/>
              </a:rPr>
              <a:t>的《录取通知书》和规定的有关</a:t>
            </a:r>
            <a:r>
              <a:rPr lang="zh-CN" altLang="zh-CN" sz="2000" b="1" dirty="0" smtClean="0">
                <a:solidFill>
                  <a:srgbClr val="000066"/>
                </a:solidFill>
                <a:latin typeface="微软雅黑" panose="020B0503020204020204" pitchFamily="34" charset="-122"/>
                <a:ea typeface="微软雅黑" panose="020B0503020204020204" pitchFamily="34" charset="-122"/>
              </a:rPr>
              <a:t>证件</a:t>
            </a:r>
            <a:endParaRPr lang="en-US" altLang="zh-CN" sz="2000" b="1" dirty="0" smtClean="0">
              <a:solidFill>
                <a:srgbClr val="000066"/>
              </a:solidFill>
              <a:latin typeface="微软雅黑" panose="020B0503020204020204" pitchFamily="34" charset="-122"/>
              <a:ea typeface="微软雅黑" panose="020B0503020204020204" pitchFamily="34" charset="-122"/>
            </a:endParaRPr>
          </a:p>
          <a:p>
            <a:pPr marL="342900" indent="-342900">
              <a:lnSpc>
                <a:spcPct val="150000"/>
              </a:lnSpc>
              <a:buClr>
                <a:srgbClr val="FF0000"/>
              </a:buClr>
              <a:buSzPct val="80000"/>
              <a:buFont typeface="Wingdings" panose="05000000000000000000" pitchFamily="2" charset="2"/>
              <a:buChar char="l"/>
            </a:pPr>
            <a:r>
              <a:rPr lang="zh-CN" altLang="zh-CN" sz="2000" b="1" dirty="0" smtClean="0">
                <a:solidFill>
                  <a:srgbClr val="000066"/>
                </a:solidFill>
                <a:latin typeface="微软雅黑" panose="020B0503020204020204" pitchFamily="34" charset="-122"/>
                <a:ea typeface="微软雅黑" panose="020B0503020204020204" pitchFamily="34" charset="-122"/>
              </a:rPr>
              <a:t>按</a:t>
            </a:r>
            <a:r>
              <a:rPr lang="zh-CN" altLang="zh-CN" sz="2000" b="1" dirty="0">
                <a:solidFill>
                  <a:srgbClr val="000066"/>
                </a:solidFill>
                <a:latin typeface="微软雅黑" panose="020B0503020204020204" pitchFamily="34" charset="-122"/>
                <a:ea typeface="微软雅黑" panose="020B0503020204020204" pitchFamily="34" charset="-122"/>
              </a:rPr>
              <a:t>《录取通知书》和《新生入学须知》规定的时间、地点来校报到和办理入学</a:t>
            </a:r>
            <a:r>
              <a:rPr lang="zh-CN" altLang="zh-CN" sz="2000" b="1" dirty="0" smtClean="0">
                <a:solidFill>
                  <a:srgbClr val="000066"/>
                </a:solidFill>
                <a:latin typeface="微软雅黑" panose="020B0503020204020204" pitchFamily="34" charset="-122"/>
                <a:ea typeface="微软雅黑" panose="020B0503020204020204" pitchFamily="34" charset="-122"/>
              </a:rPr>
              <a:t>手续</a:t>
            </a:r>
            <a:endParaRPr lang="en-US" altLang="zh-CN" sz="2000" b="1" dirty="0" smtClean="0">
              <a:solidFill>
                <a:srgbClr val="000066"/>
              </a:solidFill>
              <a:latin typeface="微软雅黑" panose="020B0503020204020204" pitchFamily="34" charset="-122"/>
              <a:ea typeface="微软雅黑" panose="020B0503020204020204" pitchFamily="34" charset="-122"/>
            </a:endParaRPr>
          </a:p>
          <a:p>
            <a:pPr marL="342900" indent="-342900">
              <a:lnSpc>
                <a:spcPct val="150000"/>
              </a:lnSpc>
              <a:buClr>
                <a:srgbClr val="FF0000"/>
              </a:buClr>
              <a:buSzPct val="80000"/>
              <a:buFont typeface="Wingdings" panose="05000000000000000000" pitchFamily="2" charset="2"/>
              <a:buChar char="l"/>
            </a:pPr>
            <a:r>
              <a:rPr lang="zh-CN" altLang="zh-CN" sz="2000" b="1" dirty="0" smtClean="0">
                <a:solidFill>
                  <a:srgbClr val="000066"/>
                </a:solidFill>
                <a:latin typeface="微软雅黑" panose="020B0503020204020204" pitchFamily="34" charset="-122"/>
                <a:ea typeface="微软雅黑" panose="020B0503020204020204" pitchFamily="34" charset="-122"/>
              </a:rPr>
              <a:t>新生</a:t>
            </a:r>
            <a:r>
              <a:rPr lang="zh-CN" altLang="zh-CN" sz="2000" b="1" dirty="0">
                <a:solidFill>
                  <a:srgbClr val="000066"/>
                </a:solidFill>
                <a:latin typeface="微软雅黑" panose="020B0503020204020204" pitchFamily="34" charset="-122"/>
                <a:ea typeface="微软雅黑" panose="020B0503020204020204" pitchFamily="34" charset="-122"/>
              </a:rPr>
              <a:t>入学须缴纳学费和有关</a:t>
            </a:r>
            <a:r>
              <a:rPr lang="zh-CN" altLang="zh-CN" sz="2000" b="1" dirty="0" smtClean="0">
                <a:solidFill>
                  <a:srgbClr val="000066"/>
                </a:solidFill>
                <a:latin typeface="微软雅黑" panose="020B0503020204020204" pitchFamily="34" charset="-122"/>
                <a:ea typeface="微软雅黑" panose="020B0503020204020204" pitchFamily="34" charset="-122"/>
              </a:rPr>
              <a:t>费用</a:t>
            </a:r>
            <a:endParaRPr lang="en-US" altLang="zh-CN" sz="2000" b="1" dirty="0" smtClean="0">
              <a:solidFill>
                <a:srgbClr val="000066"/>
              </a:solidFill>
              <a:latin typeface="微软雅黑" panose="020B0503020204020204" pitchFamily="34" charset="-122"/>
              <a:ea typeface="微软雅黑" panose="020B0503020204020204" pitchFamily="34" charset="-122"/>
            </a:endParaRPr>
          </a:p>
          <a:p>
            <a:pPr marL="342900" indent="-342900">
              <a:lnSpc>
                <a:spcPct val="150000"/>
              </a:lnSpc>
              <a:buClr>
                <a:srgbClr val="FF0000"/>
              </a:buClr>
              <a:buSzPct val="80000"/>
              <a:buFont typeface="Wingdings" panose="05000000000000000000" pitchFamily="2" charset="2"/>
              <a:buChar char="l"/>
            </a:pPr>
            <a:r>
              <a:rPr lang="zh-CN" altLang="zh-CN" sz="2000" b="1" dirty="0" smtClean="0">
                <a:solidFill>
                  <a:srgbClr val="000066"/>
                </a:solidFill>
                <a:latin typeface="微软雅黑" panose="020B0503020204020204" pitchFamily="34" charset="-122"/>
                <a:ea typeface="微软雅黑" panose="020B0503020204020204" pitchFamily="34" charset="-122"/>
              </a:rPr>
              <a:t>家庭</a:t>
            </a:r>
            <a:r>
              <a:rPr lang="zh-CN" altLang="zh-CN" sz="2000" b="1" dirty="0">
                <a:solidFill>
                  <a:srgbClr val="000066"/>
                </a:solidFill>
                <a:latin typeface="微软雅黑" panose="020B0503020204020204" pitchFamily="34" charset="-122"/>
                <a:ea typeface="微软雅黑" panose="020B0503020204020204" pitchFamily="34" charset="-122"/>
              </a:rPr>
              <a:t>经济困难的学生在经学校“绿色通道”审核批准后办理有关</a:t>
            </a:r>
            <a:r>
              <a:rPr lang="zh-CN" altLang="zh-CN" sz="2000" b="1" dirty="0" smtClean="0">
                <a:solidFill>
                  <a:srgbClr val="000066"/>
                </a:solidFill>
                <a:latin typeface="微软雅黑" panose="020B0503020204020204" pitchFamily="34" charset="-122"/>
                <a:ea typeface="微软雅黑" panose="020B0503020204020204" pitchFamily="34" charset="-122"/>
              </a:rPr>
              <a:t>手续</a:t>
            </a:r>
            <a:endParaRPr lang="zh-CN" altLang="en-US" sz="2000" b="1" dirty="0">
              <a:solidFill>
                <a:srgbClr val="000066"/>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9532987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lide(fromLeft)">
                                      <p:cBhvr>
                                        <p:cTn id="19" dur="500"/>
                                        <p:tgtEl>
                                          <p:spTgt spid="6"/>
                                        </p:tgtEl>
                                      </p:cBhvr>
                                    </p:animEffect>
                                  </p:childTnLst>
                                </p:cTn>
                              </p:par>
                            </p:childTnLst>
                          </p:cTn>
                        </p:par>
                        <p:par>
                          <p:cTn id="20" fill="hold">
                            <p:stCondLst>
                              <p:cond delay="500"/>
                            </p:stCondLst>
                            <p:childTnLst>
                              <p:par>
                                <p:cTn id="21" presetID="41" presetClass="entr" presetSubtype="0" fill="hold" nodeType="afterEffect">
                                  <p:stCondLst>
                                    <p:cond delay="0"/>
                                  </p:stCondLst>
                                  <p:iterate type="lt">
                                    <p:tmPct val="10000"/>
                                  </p:iterate>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p:cTn id="23"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25"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xEl>
                                              <p:pRg st="0" end="0"/>
                                            </p:txEl>
                                          </p:spTgt>
                                        </p:tgtEl>
                                      </p:cBhvr>
                                    </p:animEffect>
                                  </p:childTnLst>
                                </p:cTn>
                              </p:par>
                              <p:par>
                                <p:cTn id="28" presetID="41" presetClass="entr" presetSubtype="0" fill="hold" nodeType="withEffect">
                                  <p:stCondLst>
                                    <p:cond delay="0"/>
                                  </p:stCondLst>
                                  <p:iterate type="lt">
                                    <p:tmPct val="10000"/>
                                  </p:iterate>
                                  <p:childTnLst>
                                    <p:set>
                                      <p:cBhvr>
                                        <p:cTn id="29" dur="1" fill="hold">
                                          <p:stCondLst>
                                            <p:cond delay="0"/>
                                          </p:stCondLst>
                                        </p:cTn>
                                        <p:tgtEl>
                                          <p:spTgt spid="9">
                                            <p:txEl>
                                              <p:pRg st="1" end="1"/>
                                            </p:txEl>
                                          </p:spTgt>
                                        </p:tgtEl>
                                        <p:attrNameLst>
                                          <p:attrName>style.visibility</p:attrName>
                                        </p:attrNameLst>
                                      </p:cBhvr>
                                      <p:to>
                                        <p:strVal val="visible"/>
                                      </p:to>
                                    </p:set>
                                    <p:anim calcmode="lin" valueType="num">
                                      <p:cBhvr>
                                        <p:cTn id="30" dur="500" fill="hold"/>
                                        <p:tgtEl>
                                          <p:spTgt spid="9">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9">
                                            <p:txEl>
                                              <p:pRg st="1" end="1"/>
                                            </p:txEl>
                                          </p:spTgt>
                                        </p:tgtEl>
                                        <p:attrNameLst>
                                          <p:attrName>ppt_y</p:attrName>
                                        </p:attrNameLst>
                                      </p:cBhvr>
                                      <p:tavLst>
                                        <p:tav tm="0">
                                          <p:val>
                                            <p:strVal val="#ppt_y"/>
                                          </p:val>
                                        </p:tav>
                                        <p:tav tm="100000">
                                          <p:val>
                                            <p:strVal val="#ppt_y"/>
                                          </p:val>
                                        </p:tav>
                                      </p:tavLst>
                                    </p:anim>
                                    <p:anim calcmode="lin" valueType="num">
                                      <p:cBhvr>
                                        <p:cTn id="32" dur="500" fill="hold"/>
                                        <p:tgtEl>
                                          <p:spTgt spid="9">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9">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9">
                                            <p:txEl>
                                              <p:pRg st="1" end="1"/>
                                            </p:txEl>
                                          </p:spTgt>
                                        </p:tgtEl>
                                      </p:cBhvr>
                                    </p:animEffect>
                                  </p:childTnLst>
                                </p:cTn>
                              </p:par>
                              <p:par>
                                <p:cTn id="35" presetID="41" presetClass="entr" presetSubtype="0" fill="hold" nodeType="withEffect">
                                  <p:stCondLst>
                                    <p:cond delay="0"/>
                                  </p:stCondLst>
                                  <p:iterate type="lt">
                                    <p:tmPct val="10000"/>
                                  </p:iterate>
                                  <p:childTnLst>
                                    <p:set>
                                      <p:cBhvr>
                                        <p:cTn id="36" dur="1" fill="hold">
                                          <p:stCondLst>
                                            <p:cond delay="0"/>
                                          </p:stCondLst>
                                        </p:cTn>
                                        <p:tgtEl>
                                          <p:spTgt spid="9">
                                            <p:txEl>
                                              <p:pRg st="2" end="2"/>
                                            </p:txEl>
                                          </p:spTgt>
                                        </p:tgtEl>
                                        <p:attrNameLst>
                                          <p:attrName>style.visibility</p:attrName>
                                        </p:attrNameLst>
                                      </p:cBhvr>
                                      <p:to>
                                        <p:strVal val="visible"/>
                                      </p:to>
                                    </p:set>
                                    <p:anim calcmode="lin" valueType="num">
                                      <p:cBhvr>
                                        <p:cTn id="37" dur="500" fill="hold"/>
                                        <p:tgtEl>
                                          <p:spTgt spid="9">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
                                            <p:txEl>
                                              <p:pRg st="2" end="2"/>
                                            </p:txEl>
                                          </p:spTgt>
                                        </p:tgtEl>
                                        <p:attrNameLst>
                                          <p:attrName>ppt_y</p:attrName>
                                        </p:attrNameLst>
                                      </p:cBhvr>
                                      <p:tavLst>
                                        <p:tav tm="0">
                                          <p:val>
                                            <p:strVal val="#ppt_y"/>
                                          </p:val>
                                        </p:tav>
                                        <p:tav tm="100000">
                                          <p:val>
                                            <p:strVal val="#ppt_y"/>
                                          </p:val>
                                        </p:tav>
                                      </p:tavLst>
                                    </p:anim>
                                    <p:anim calcmode="lin" valueType="num">
                                      <p:cBhvr>
                                        <p:cTn id="39" dur="500" fill="hold"/>
                                        <p:tgtEl>
                                          <p:spTgt spid="9">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
                                            <p:txEl>
                                              <p:pRg st="2" end="2"/>
                                            </p:txEl>
                                          </p:spTgt>
                                        </p:tgtEl>
                                      </p:cBhvr>
                                    </p:animEffect>
                                  </p:childTnLst>
                                </p:cTn>
                              </p:par>
                              <p:par>
                                <p:cTn id="42" presetID="41" presetClass="entr" presetSubtype="0" fill="hold" nodeType="withEffect">
                                  <p:stCondLst>
                                    <p:cond delay="0"/>
                                  </p:stCondLst>
                                  <p:iterate type="lt">
                                    <p:tmPct val="10000"/>
                                  </p:iterate>
                                  <p:childTnLst>
                                    <p:set>
                                      <p:cBhvr>
                                        <p:cTn id="43" dur="1" fill="hold">
                                          <p:stCondLst>
                                            <p:cond delay="0"/>
                                          </p:stCondLst>
                                        </p:cTn>
                                        <p:tgtEl>
                                          <p:spTgt spid="9">
                                            <p:txEl>
                                              <p:pRg st="3" end="3"/>
                                            </p:txEl>
                                          </p:spTgt>
                                        </p:tgtEl>
                                        <p:attrNameLst>
                                          <p:attrName>style.visibility</p:attrName>
                                        </p:attrNameLst>
                                      </p:cBhvr>
                                      <p:to>
                                        <p:strVal val="visible"/>
                                      </p:to>
                                    </p:set>
                                    <p:anim calcmode="lin" valueType="num">
                                      <p:cBhvr>
                                        <p:cTn id="44" dur="500" fill="hold"/>
                                        <p:tgtEl>
                                          <p:spTgt spid="9">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
                                            <p:txEl>
                                              <p:pRg st="3" end="3"/>
                                            </p:txEl>
                                          </p:spTgt>
                                        </p:tgtEl>
                                        <p:attrNameLst>
                                          <p:attrName>ppt_y</p:attrName>
                                        </p:attrNameLst>
                                      </p:cBhvr>
                                      <p:tavLst>
                                        <p:tav tm="0">
                                          <p:val>
                                            <p:strVal val="#ppt_y"/>
                                          </p:val>
                                        </p:tav>
                                        <p:tav tm="100000">
                                          <p:val>
                                            <p:strVal val="#ppt_y"/>
                                          </p:val>
                                        </p:tav>
                                      </p:tavLst>
                                    </p:anim>
                                    <p:anim calcmode="lin" valueType="num">
                                      <p:cBhvr>
                                        <p:cTn id="46" dur="500" fill="hold"/>
                                        <p:tgtEl>
                                          <p:spTgt spid="9">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第二十四条  课程成绩查询</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第二十五条  学生成绩档案与成绩记录</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cxnSp>
        <p:nvCxnSpPr>
          <p:cNvPr id="7" name="Straight Connector 3"/>
          <p:cNvCxnSpPr/>
          <p:nvPr/>
        </p:nvCxnSpPr>
        <p:spPr>
          <a:xfrm rot="5400000">
            <a:off x="-2185774" y="3642544"/>
            <a:ext cx="6858000" cy="1588"/>
          </a:xfrm>
          <a:prstGeom prst="line">
            <a:avLst/>
          </a:prstGeom>
          <a:ln w="76200">
            <a:gradFill flip="none" rotWithShape="1">
              <a:gsLst>
                <a:gs pos="0">
                  <a:schemeClr val="accent1">
                    <a:tint val="66000"/>
                    <a:satMod val="160000"/>
                    <a:alpha val="0"/>
                  </a:schemeClr>
                </a:gs>
                <a:gs pos="50000">
                  <a:schemeClr val="bg1">
                    <a:lumMod val="75000"/>
                  </a:schemeClr>
                </a:gs>
                <a:gs pos="99000">
                  <a:schemeClr val="bg1">
                    <a:lumMod val="75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 name="Rectangle 4"/>
          <p:cNvSpPr/>
          <p:nvPr/>
        </p:nvSpPr>
        <p:spPr>
          <a:xfrm>
            <a:off x="1242432" y="2728938"/>
            <a:ext cx="6929968" cy="1828800"/>
          </a:xfrm>
          <a:prstGeom prst="rect">
            <a:avLst/>
          </a:prstGeom>
          <a:ln/>
        </p:spPr>
        <p:style>
          <a:lnRef idx="2">
            <a:schemeClr val="accent3"/>
          </a:lnRef>
          <a:fillRef idx="1">
            <a:schemeClr val="lt1"/>
          </a:fillRef>
          <a:effectRef idx="0">
            <a:schemeClr val="accent3"/>
          </a:effectRef>
          <a:fontRef idx="minor">
            <a:schemeClr val="dk1"/>
          </a:fontRef>
        </p:style>
        <p:txBody>
          <a:bodyPr anchor="ctr"/>
          <a:lstStyle/>
          <a:p>
            <a:pPr>
              <a:lnSpc>
                <a:spcPct val="150000"/>
              </a:lnSpc>
              <a:defRPr/>
            </a:pPr>
            <a:r>
              <a:rPr lang="zh-CN" altLang="en-US" sz="1600" b="1" dirty="0">
                <a:solidFill>
                  <a:srgbClr val="FF0000"/>
                </a:solidFill>
                <a:latin typeface="微软雅黑" pitchFamily="34" charset="-122"/>
                <a:ea typeface="微软雅黑" pitchFamily="34" charset="-122"/>
              </a:rPr>
              <a:t>（二）</a:t>
            </a:r>
            <a:r>
              <a:rPr lang="zh-CN" altLang="en-US" sz="1600" b="1" dirty="0">
                <a:latin typeface="微软雅黑" pitchFamily="34" charset="-122"/>
                <a:ea typeface="微软雅黑" pitchFamily="34" charset="-122"/>
              </a:rPr>
              <a:t>学生成绩记录，是教务处对学生全部学习过程的完整的原始记录，既记载了学生学习（含补考、重修）各门课程过程中考核取得的成绩，也记载了学习过程与考核的实际状态，如升级、跳级、留级、降级，免修、重修，补考、缓考、旷考，以及考试违纪或作弊等。</a:t>
            </a:r>
            <a:endParaRPr lang="en-US" altLang="en-US" sz="1600" b="1" dirty="0">
              <a:latin typeface="微软雅黑" pitchFamily="34" charset="-122"/>
              <a:ea typeface="微软雅黑" pitchFamily="34" charset="-122"/>
            </a:endParaRPr>
          </a:p>
        </p:txBody>
      </p:sp>
    </p:spTree>
    <p:extLst>
      <p:ext uri="{BB962C8B-B14F-4D97-AF65-F5344CB8AC3E}">
        <p14:creationId xmlns="" xmlns:p14="http://schemas.microsoft.com/office/powerpoint/2010/main" val="380330928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6" presetClass="emph" presetSubtype="0" fill="hold" nodeType="withEffect">
                                  <p:stCondLst>
                                    <p:cond delay="500"/>
                                  </p:stCondLst>
                                  <p:childTnLst>
                                    <p:animScale>
                                      <p:cBhvr>
                                        <p:cTn id="10" dur="1000" fill="hold"/>
                                        <p:tgtEl>
                                          <p:spTgt spid="7"/>
                                        </p:tgtEl>
                                      </p:cBhvr>
                                      <p:by x="100000" y="25000"/>
                                    </p:animScale>
                                  </p:childTnLst>
                                </p:cTn>
                              </p:par>
                            </p:childTnLst>
                          </p:cTn>
                        </p:par>
                        <p:par>
                          <p:cTn id="11" fill="hold">
                            <p:stCondLst>
                              <p:cond delay="1500"/>
                            </p:stCondLst>
                            <p:childTnLst>
                              <p:par>
                                <p:cTn id="12" presetID="17"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ppt_x</p:attrName>
                                        </p:attrNameLst>
                                      </p:cBhvr>
                                      <p:tavLst>
                                        <p:tav tm="0">
                                          <p:val>
                                            <p:strVal val="#ppt_x-#ppt_w/2"/>
                                          </p:val>
                                        </p:tav>
                                        <p:tav tm="100000">
                                          <p:val>
                                            <p:strVal val="#ppt_x"/>
                                          </p:val>
                                        </p:tav>
                                      </p:tavLst>
                                    </p:anim>
                                    <p:anim calcmode="lin" valueType="num">
                                      <p:cBhvr>
                                        <p:cTn id="15" dur="1000" fill="hold"/>
                                        <p:tgtEl>
                                          <p:spTgt spid="8"/>
                                        </p:tgtEl>
                                        <p:attrNameLst>
                                          <p:attrName>ppt_y</p:attrName>
                                        </p:attrNameLst>
                                      </p:cBhvr>
                                      <p:tavLst>
                                        <p:tav tm="0">
                                          <p:val>
                                            <p:strVal val="#ppt_y"/>
                                          </p:val>
                                        </p:tav>
                                        <p:tav tm="100000">
                                          <p:val>
                                            <p:strVal val="#ppt_y"/>
                                          </p:val>
                                        </p:tav>
                                      </p:tavLst>
                                    </p:anim>
                                    <p:anim calcmode="lin" valueType="num">
                                      <p:cBhvr>
                                        <p:cTn id="16" dur="1000" fill="hold"/>
                                        <p:tgtEl>
                                          <p:spTgt spid="8"/>
                                        </p:tgtEl>
                                        <p:attrNameLst>
                                          <p:attrName>ppt_w</p:attrName>
                                        </p:attrNameLst>
                                      </p:cBhvr>
                                      <p:tavLst>
                                        <p:tav tm="0">
                                          <p:val>
                                            <p:fltVal val="0"/>
                                          </p:val>
                                        </p:tav>
                                        <p:tav tm="100000">
                                          <p:val>
                                            <p:strVal val="#ppt_w"/>
                                          </p:val>
                                        </p:tav>
                                      </p:tavLst>
                                    </p:anim>
                                    <p:anim calcmode="lin" valueType="num">
                                      <p:cBhvr>
                                        <p:cTn id="17" dur="1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b="1" dirty="0">
                <a:latin typeface="方正大黑简体" panose="03000509000000000000" pitchFamily="65" charset="-122"/>
                <a:ea typeface="方正大黑简体" panose="03000509000000000000" pitchFamily="65" charset="-122"/>
              </a:rPr>
              <a:t>第二十五条  学生成绩档案与成绩记录</a:t>
            </a:r>
            <a:endParaRPr lang="zh-CN" altLang="zh-CN" sz="2400" dirty="0">
              <a:latin typeface="方正大黑简体" panose="03000509000000000000" pitchFamily="65" charset="-122"/>
              <a:ea typeface="方正大黑简体" panose="03000509000000000000" pitchFamily="65" charset="-122"/>
            </a:endParaRPr>
          </a:p>
        </p:txBody>
      </p:sp>
      <p:sp>
        <p:nvSpPr>
          <p:cNvPr id="6" name="TextBox 5"/>
          <p:cNvSpPr txBox="1"/>
          <p:nvPr/>
        </p:nvSpPr>
        <p:spPr>
          <a:xfrm>
            <a:off x="1246880" y="831610"/>
            <a:ext cx="669674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400" dirty="0">
                <a:latin typeface="方正大黑简体" panose="03000509000000000000" pitchFamily="65" charset="-122"/>
                <a:ea typeface="方正大黑简体" panose="03000509000000000000" pitchFamily="65" charset="-122"/>
              </a:rPr>
              <a:t>第二十六条 学分绩点与平均学分绩点</a:t>
            </a:r>
            <a:endParaRPr lang="zh-CN" altLang="zh-CN" sz="2400" dirty="0">
              <a:latin typeface="方正大黑简体" panose="03000509000000000000" pitchFamily="65" charset="-122"/>
              <a:ea typeface="方正大黑简体" panose="03000509000000000000" pitchFamily="65" charset="-122"/>
            </a:endParaRPr>
          </a:p>
        </p:txBody>
      </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第五章  课程考核、成绩评定与成绩记载</a:t>
            </a:r>
          </a:p>
        </p:txBody>
      </p:sp>
      <p:grpSp>
        <p:nvGrpSpPr>
          <p:cNvPr id="7" name="组合 19"/>
          <p:cNvGrpSpPr>
            <a:grpSpLocks/>
          </p:cNvGrpSpPr>
          <p:nvPr/>
        </p:nvGrpSpPr>
        <p:grpSpPr bwMode="auto">
          <a:xfrm>
            <a:off x="1152872" y="1776244"/>
            <a:ext cx="7739607" cy="1629306"/>
            <a:chOff x="214282" y="1357298"/>
            <a:chExt cx="4000528" cy="1643074"/>
          </a:xfrm>
        </p:grpSpPr>
        <p:pic>
          <p:nvPicPr>
            <p:cNvPr id="8" name="Picture 2" descr="F:\work\常州电信\未标题-10.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l="7111" t="12923" r="9412" b="4846"/>
            <a:stretch>
              <a:fillRect/>
            </a:stretch>
          </p:blipFill>
          <p:spPr bwMode="auto">
            <a:xfrm>
              <a:off x="214282" y="1357298"/>
              <a:ext cx="4000528" cy="1643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Rectangle 96"/>
            <p:cNvSpPr>
              <a:spLocks noChangeArrowheads="1"/>
            </p:cNvSpPr>
            <p:nvPr/>
          </p:nvSpPr>
          <p:spPr bwMode="auto">
            <a:xfrm>
              <a:off x="371319" y="1569788"/>
              <a:ext cx="3677426" cy="1166630"/>
            </a:xfrm>
            <a:prstGeom prst="rect">
              <a:avLst/>
            </a:prstGeom>
          </p:spPr>
          <p:txBody>
            <a:bodyPr>
              <a:spAutoFit/>
            </a:bodyPr>
            <a:lstStyle/>
            <a:p>
              <a:pPr fontAlgn="auto" latinLnBrk="1">
                <a:lnSpc>
                  <a:spcPct val="150000"/>
                </a:lnSpc>
                <a:spcAft>
                  <a:spcPct val="20000"/>
                </a:spcAft>
                <a:buClr>
                  <a:srgbClr val="FF0000"/>
                </a:buClr>
                <a:defRPr/>
              </a:pPr>
              <a:r>
                <a:rPr lang="zh-CN" altLang="en-US" sz="1600" b="1" dirty="0">
                  <a:solidFill>
                    <a:srgbClr val="FF0000"/>
                  </a:solidFill>
                  <a:latin typeface="微软雅黑" pitchFamily="34" charset="-122"/>
                  <a:ea typeface="微软雅黑" pitchFamily="34" charset="-122"/>
                </a:rPr>
                <a:t>（一）学分绩点。</a:t>
              </a:r>
              <a:r>
                <a:rPr lang="zh-CN" altLang="en-US" sz="1600" b="1" dirty="0">
                  <a:latin typeface="微软雅黑" pitchFamily="34" charset="-122"/>
                  <a:ea typeface="微软雅黑" pitchFamily="34" charset="-122"/>
                </a:rPr>
                <a:t>是评价学生学习水平与质量的重要指标。学生所取得的某门课程学分绩点，为该门课程考核成绩所对应的绩点与该门课程学分数的乘积，其中考核成绩按修读该门课程的最高成绩计算。</a:t>
              </a:r>
              <a:endParaRPr lang="en-US" altLang="zh-CN" sz="1600" b="1" dirty="0">
                <a:latin typeface="微软雅黑" pitchFamily="34" charset="-122"/>
                <a:ea typeface="微软雅黑" pitchFamily="34" charset="-122"/>
              </a:endParaRPr>
            </a:p>
          </p:txBody>
        </p:sp>
      </p:grpSp>
      <p:grpSp>
        <p:nvGrpSpPr>
          <p:cNvPr id="10" name="组合 22"/>
          <p:cNvGrpSpPr>
            <a:grpSpLocks/>
          </p:cNvGrpSpPr>
          <p:nvPr/>
        </p:nvGrpSpPr>
        <p:grpSpPr bwMode="auto">
          <a:xfrm>
            <a:off x="1152872" y="3861048"/>
            <a:ext cx="7739607" cy="1908311"/>
            <a:chOff x="214282" y="1357298"/>
            <a:chExt cx="4000528" cy="1643074"/>
          </a:xfrm>
        </p:grpSpPr>
        <p:pic>
          <p:nvPicPr>
            <p:cNvPr id="11" name="Picture 2" descr="F:\work\常州电信\未标题-10.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l="7111" t="12923" r="9412" b="4846"/>
            <a:stretch>
              <a:fillRect/>
            </a:stretch>
          </p:blipFill>
          <p:spPr bwMode="auto">
            <a:xfrm>
              <a:off x="214282" y="1357298"/>
              <a:ext cx="4000528" cy="1643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Rectangle 96"/>
            <p:cNvSpPr>
              <a:spLocks noChangeArrowheads="1"/>
            </p:cNvSpPr>
            <p:nvPr/>
          </p:nvSpPr>
          <p:spPr bwMode="auto">
            <a:xfrm>
              <a:off x="365123" y="1507202"/>
              <a:ext cx="3677521" cy="1314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latinLnBrk="1">
                <a:lnSpc>
                  <a:spcPct val="150000"/>
                </a:lnSpc>
                <a:spcAft>
                  <a:spcPct val="20000"/>
                </a:spcAft>
                <a:buClr>
                  <a:srgbClr val="FF0000"/>
                </a:buClr>
              </a:pPr>
              <a:r>
                <a:rPr lang="zh-CN" altLang="en-US" sz="1600" b="1" dirty="0">
                  <a:solidFill>
                    <a:srgbClr val="FF0000"/>
                  </a:solidFill>
                  <a:latin typeface="微软雅黑" pitchFamily="34" charset="-122"/>
                  <a:ea typeface="微软雅黑" pitchFamily="34" charset="-122"/>
                </a:rPr>
                <a:t>（二）平均学分绩点。</a:t>
              </a:r>
              <a:r>
                <a:rPr lang="zh-CN" altLang="en-US" sz="1600" b="1" dirty="0">
                  <a:latin typeface="微软雅黑" pitchFamily="34" charset="-122"/>
                  <a:ea typeface="微软雅黑" pitchFamily="34" charset="-122"/>
                </a:rPr>
                <a:t>学生学习一组课程得到的平均学分绩点（以下简称一组课程的平均学分绩点）表征了学生学习该组课程的总体水平。一组课程的平均学分绩点，为学生学习该组课程取得的学分绩点之和除以该组课程的学分之和的商。如，必修课平均学分绩点＝必修课学分绩点之和</a:t>
              </a:r>
              <a:r>
                <a:rPr lang="en-US" altLang="zh-CN" sz="1600" b="1" dirty="0">
                  <a:latin typeface="微软雅黑" pitchFamily="34" charset="-122"/>
                  <a:ea typeface="微软雅黑" pitchFamily="34" charset="-122"/>
                </a:rPr>
                <a:t>÷</a:t>
              </a:r>
              <a:r>
                <a:rPr lang="zh-CN" altLang="en-US" sz="1600" b="1" dirty="0">
                  <a:latin typeface="微软雅黑" pitchFamily="34" charset="-122"/>
                  <a:ea typeface="微软雅黑" pitchFamily="34" charset="-122"/>
                </a:rPr>
                <a:t>必修课学分之和。</a:t>
              </a:r>
            </a:p>
          </p:txBody>
        </p:sp>
      </p:grpSp>
      <p:sp>
        <p:nvSpPr>
          <p:cNvPr id="13" name="右箭头 12"/>
          <p:cNvSpPr/>
          <p:nvPr/>
        </p:nvSpPr>
        <p:spPr bwMode="auto">
          <a:xfrm rot="18992333">
            <a:off x="-3590001" y="3628710"/>
            <a:ext cx="5635693" cy="1126386"/>
          </a:xfrm>
          <a:prstGeom prst="rightArrow">
            <a:avLst/>
          </a:prstGeom>
          <a:gradFill>
            <a:gsLst>
              <a:gs pos="0">
                <a:srgbClr val="103166"/>
              </a:gs>
              <a:gs pos="100000">
                <a:srgbClr val="00B0F0"/>
              </a:gs>
            </a:gsLst>
            <a:lin ang="16200000" scaled="0"/>
          </a:gradFill>
          <a:ln w="12700">
            <a:noFill/>
          </a:ln>
          <a:effectLst>
            <a:outerShdw blurRad="184150" dist="241300" dir="11520000" sx="110000" sy="110000" algn="ctr">
              <a:srgbClr val="000000">
                <a:alpha val="18000"/>
              </a:srgbClr>
            </a:outerShdw>
          </a:effectLst>
          <a:scene3d>
            <a:camera prst="perspectiveFront" fov="5100000">
              <a:rot lat="0" lon="0" rev="0"/>
            </a:camera>
            <a:lightRig rig="flood" dir="t">
              <a:rot lat="0" lon="0" rev="13800000"/>
            </a:lightRig>
          </a:scene3d>
          <a:sp3d extrusionH="107950" prstMaterial="plastic">
            <a:bevelT w="82550" h="63500" prst="divo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a:p>
        </p:txBody>
      </p:sp>
      <p:sp>
        <p:nvSpPr>
          <p:cNvPr id="14" name="右箭头 13"/>
          <p:cNvSpPr/>
          <p:nvPr/>
        </p:nvSpPr>
        <p:spPr bwMode="auto">
          <a:xfrm rot="18992333">
            <a:off x="-3590001" y="5919328"/>
            <a:ext cx="5635693" cy="1126386"/>
          </a:xfrm>
          <a:prstGeom prst="rightArrow">
            <a:avLst/>
          </a:prstGeom>
          <a:gradFill>
            <a:gsLst>
              <a:gs pos="0">
                <a:srgbClr val="46720C"/>
              </a:gs>
              <a:gs pos="100000">
                <a:srgbClr val="7CFF05"/>
              </a:gs>
            </a:gsLst>
            <a:lin ang="16200000" scaled="0"/>
          </a:gradFill>
          <a:ln w="12700">
            <a:noFill/>
          </a:ln>
          <a:effectLst>
            <a:outerShdw blurRad="184150" dist="241300" dir="11520000" sx="110000" sy="110000" algn="ctr">
              <a:srgbClr val="000000">
                <a:alpha val="18000"/>
              </a:srgbClr>
            </a:outerShdw>
          </a:effectLst>
          <a:scene3d>
            <a:camera prst="perspectiveFront" fov="5100000">
              <a:rot lat="0" lon="0" rev="0"/>
            </a:camera>
            <a:lightRig rig="flood" dir="t">
              <a:rot lat="0" lon="0" rev="13800000"/>
            </a:lightRig>
          </a:scene3d>
          <a:sp3d extrusionH="107950" prstMaterial="plastic">
            <a:bevelT w="82550" h="63500" prst="divo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zh-CN" altLang="en-US"/>
          </a:p>
        </p:txBody>
      </p:sp>
    </p:spTree>
    <p:extLst>
      <p:ext uri="{BB962C8B-B14F-4D97-AF65-F5344CB8AC3E}">
        <p14:creationId xmlns="" xmlns:p14="http://schemas.microsoft.com/office/powerpoint/2010/main" val="187013872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xit" presetSubtype="1" fill="hold" grpId="0" nodeType="withEffect">
                                  <p:stCondLst>
                                    <p:cond delay="0"/>
                                  </p:stCondLst>
                                  <p:childTnLst>
                                    <p:anim calcmode="lin" valueType="num">
                                      <p:cBhvr>
                                        <p:cTn id="6" dur="500"/>
                                        <p:tgtEl>
                                          <p:spTgt spid="2"/>
                                        </p:tgtEl>
                                        <p:attrNameLst>
                                          <p:attrName>ppt_x</p:attrName>
                                        </p:attrNameLst>
                                      </p:cBhvr>
                                      <p:tavLst>
                                        <p:tav tm="0">
                                          <p:val>
                                            <p:strVal val="ppt_x"/>
                                          </p:val>
                                        </p:tav>
                                        <p:tav tm="100000">
                                          <p:val>
                                            <p:strVal val="ppt_x"/>
                                          </p:val>
                                        </p:tav>
                                      </p:tavLst>
                                    </p:anim>
                                    <p:anim calcmode="lin" valueType="num">
                                      <p:cBhvr>
                                        <p:cTn id="7" dur="500"/>
                                        <p:tgtEl>
                                          <p:spTgt spid="2"/>
                                        </p:tgtEl>
                                        <p:attrNameLst>
                                          <p:attrName>ppt_y</p:attrName>
                                        </p:attrNameLst>
                                      </p:cBhvr>
                                      <p:tavLst>
                                        <p:tav tm="0">
                                          <p:val>
                                            <p:strVal val="ppt_y"/>
                                          </p:val>
                                        </p:tav>
                                        <p:tav tm="100000">
                                          <p:val>
                                            <p:strVal val="ppt_y-ppt_h/2"/>
                                          </p:val>
                                        </p:tav>
                                      </p:tavLst>
                                    </p:anim>
                                    <p:anim calcmode="lin" valueType="num">
                                      <p:cBhvr>
                                        <p:cTn id="8" dur="500"/>
                                        <p:tgtEl>
                                          <p:spTgt spid="2"/>
                                        </p:tgtEl>
                                        <p:attrNameLst>
                                          <p:attrName>ppt_w</p:attrName>
                                        </p:attrNameLst>
                                      </p:cBhvr>
                                      <p:tavLst>
                                        <p:tav tm="0">
                                          <p:val>
                                            <p:strVal val="ppt_w"/>
                                          </p:val>
                                        </p:tav>
                                        <p:tav tm="100000">
                                          <p:val>
                                            <p:strVal val="ppt_w"/>
                                          </p:val>
                                        </p:tav>
                                      </p:tavLst>
                                    </p:anim>
                                    <p:anim calcmode="lin" valueType="num">
                                      <p:cBhvr>
                                        <p:cTn id="9" dur="500"/>
                                        <p:tgtEl>
                                          <p:spTgt spid="2"/>
                                        </p:tgtEl>
                                        <p:attrNameLst>
                                          <p:attrName>ppt_h</p:attrName>
                                        </p:attrNameLst>
                                      </p:cBhvr>
                                      <p:tavLst>
                                        <p:tav tm="0">
                                          <p:val>
                                            <p:strVal val="ppt_h"/>
                                          </p:val>
                                        </p:tav>
                                        <p:tav tm="100000">
                                          <p:val>
                                            <p:fltVal val="0"/>
                                          </p:val>
                                        </p:tav>
                                      </p:tavLst>
                                    </p:anim>
                                    <p:set>
                                      <p:cBhvr>
                                        <p:cTn id="10" dur="1" fill="hold">
                                          <p:stCondLst>
                                            <p:cond delay="499"/>
                                          </p:stCondLst>
                                        </p:cTn>
                                        <p:tgtEl>
                                          <p:spTgt spid="2"/>
                                        </p:tgtEl>
                                        <p:attrNameLst>
                                          <p:attrName>style.visibility</p:attrName>
                                        </p:attrNameLst>
                                      </p:cBhvr>
                                      <p:to>
                                        <p:strVal val="hidden"/>
                                      </p:to>
                                    </p:set>
                                  </p:childTnLst>
                                </p:cTn>
                              </p:par>
                              <p:par>
                                <p:cTn id="11" presetID="17"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ppt_h/2"/>
                                          </p:val>
                                        </p:tav>
                                        <p:tav tm="100000">
                                          <p:val>
                                            <p:strVal val="#ppt_y"/>
                                          </p:val>
                                        </p:tav>
                                      </p:tavLst>
                                    </p:anim>
                                    <p:anim calcmode="lin" valueType="num">
                                      <p:cBhvr>
                                        <p:cTn id="15" dur="500" fill="hold"/>
                                        <p:tgtEl>
                                          <p:spTgt spid="6"/>
                                        </p:tgtEl>
                                        <p:attrNameLst>
                                          <p:attrName>ppt_w</p:attrName>
                                        </p:attrNameLst>
                                      </p:cBhvr>
                                      <p:tavLst>
                                        <p:tav tm="0">
                                          <p:val>
                                            <p:strVal val="#ppt_w"/>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childTnLst>
                          </p:cTn>
                        </p:par>
                        <p:par>
                          <p:cTn id="22" fill="hold">
                            <p:stCondLst>
                              <p:cond delay="500"/>
                            </p:stCondLst>
                            <p:childTnLst>
                              <p:par>
                                <p:cTn id="23" presetID="1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slide(fromLeft)">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down)">
                                      <p:cBhvr>
                                        <p:cTn id="30" dur="500"/>
                                        <p:tgtEl>
                                          <p:spTgt spid="14"/>
                                        </p:tgtEl>
                                      </p:cBhvr>
                                    </p:animEffect>
                                  </p:childTnLst>
                                </p:cTn>
                              </p:par>
                            </p:childTnLst>
                          </p:cTn>
                        </p:par>
                        <p:par>
                          <p:cTn id="31" fill="hold">
                            <p:stCondLst>
                              <p:cond delay="500"/>
                            </p:stCondLst>
                            <p:childTnLst>
                              <p:par>
                                <p:cTn id="32" presetID="1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slide(fromLeft)">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第六章  学业标准</a:t>
            </a:r>
          </a:p>
        </p:txBody>
      </p:sp>
      <p:grpSp>
        <p:nvGrpSpPr>
          <p:cNvPr id="15" name="组合 16"/>
          <p:cNvGrpSpPr>
            <a:grpSpLocks/>
          </p:cNvGrpSpPr>
          <p:nvPr/>
        </p:nvGrpSpPr>
        <p:grpSpPr bwMode="auto">
          <a:xfrm>
            <a:off x="-500063" y="1080140"/>
            <a:ext cx="10080626" cy="637005"/>
            <a:chOff x="-500098" y="1285859"/>
            <a:chExt cx="10080516" cy="636443"/>
          </a:xfrm>
        </p:grpSpPr>
        <p:sp>
          <p:nvSpPr>
            <p:cNvPr id="16" name="Chevron 24"/>
            <p:cNvSpPr/>
            <p:nvPr/>
          </p:nvSpPr>
          <p:spPr>
            <a:xfrm flipV="1">
              <a:off x="-500098" y="1285859"/>
              <a:ext cx="10080516" cy="636443"/>
            </a:xfrm>
            <a:prstGeom prst="rect">
              <a:avLst/>
            </a:prstGeom>
            <a:gradFill>
              <a:gsLst>
                <a:gs pos="0">
                  <a:schemeClr val="bg1"/>
                </a:gs>
                <a:gs pos="36000">
                  <a:srgbClr val="D5DBDD"/>
                </a:gs>
                <a:gs pos="73000">
                  <a:srgbClr val="B2BEC2"/>
                </a:gs>
                <a:gs pos="100000">
                  <a:srgbClr val="D5DBDD"/>
                </a:gs>
              </a:gsLst>
              <a:lin ang="16200000" scaled="0"/>
            </a:gradFill>
            <a:ln>
              <a:noFill/>
            </a:ln>
            <a:effectLst>
              <a:outerShdw blurRad="50800" dist="38100" dir="5400000" algn="t" rotWithShape="0">
                <a:prstClr val="black">
                  <a:alpha val="40000"/>
                </a:prstClr>
              </a:outerShdw>
            </a:effectLst>
            <a:scene3d>
              <a:camera prst="orthographicFront"/>
              <a:lightRig rig="threePt" dir="t"/>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TextBox 16"/>
            <p:cNvSpPr txBox="1"/>
            <p:nvPr/>
          </p:nvSpPr>
          <p:spPr>
            <a:xfrm>
              <a:off x="0" y="1378376"/>
              <a:ext cx="9144000" cy="461258"/>
            </a:xfrm>
            <a:prstGeom prst="rect">
              <a:avLst/>
            </a:prstGeom>
            <a:noFill/>
          </p:spPr>
          <p:txBody>
            <a:bodyPr>
              <a:spAutoFit/>
            </a:bodyPr>
            <a:lstStyle/>
            <a:p>
              <a:pPr algn="ctr">
                <a:defRPr/>
              </a:pPr>
              <a:r>
                <a:rPr lang="zh-CN" alt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微软雅黑" pitchFamily="34" charset="-122"/>
                  <a:cs typeface="Times New Roman" pitchFamily="18" charset="0"/>
                </a:rPr>
                <a:t>第二十七条  毕业的学业标准</a:t>
              </a:r>
            </a:p>
          </p:txBody>
        </p:sp>
      </p:grpSp>
      <p:sp>
        <p:nvSpPr>
          <p:cNvPr id="5" name="TextBox 4"/>
          <p:cNvSpPr txBox="1"/>
          <p:nvPr/>
        </p:nvSpPr>
        <p:spPr>
          <a:xfrm>
            <a:off x="1187624" y="2674638"/>
            <a:ext cx="7200800" cy="1230593"/>
          </a:xfrm>
          <a:prstGeom prst="rect">
            <a:avLst/>
          </a:prstGeom>
          <a:noFill/>
        </p:spPr>
        <p:txBody>
          <a:bodyPr wrap="square" rtlCol="0">
            <a:spAutoFit/>
          </a:bodyPr>
          <a:lstStyle/>
          <a:p>
            <a:pPr>
              <a:lnSpc>
                <a:spcPct val="200000"/>
              </a:lnSpc>
            </a:pPr>
            <a:r>
              <a:rPr lang="zh-CN" altLang="zh-CN" sz="2000" b="1" dirty="0">
                <a:latin typeface="微软雅黑" panose="020B0503020204020204" pitchFamily="34" charset="-122"/>
                <a:ea typeface="微软雅黑" panose="020B0503020204020204" pitchFamily="34" charset="-122"/>
              </a:rPr>
              <a:t>在学校规定的修业年限内修完培养计划规定的全部内容，取得培养计划规定的全部学分</a:t>
            </a:r>
            <a:r>
              <a:rPr lang="zh-CN" altLang="zh-CN" sz="2000" b="1" dirty="0" smtClean="0">
                <a:latin typeface="微软雅黑" panose="020B0503020204020204" pitchFamily="34" charset="-122"/>
                <a:ea typeface="微软雅黑" panose="020B0503020204020204" pitchFamily="34" charset="-122"/>
              </a:rPr>
              <a:t>。</a:t>
            </a:r>
            <a:endParaRPr lang="zh-CN" altLang="zh-CN" sz="2000" b="1" dirty="0">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9325509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slide(fromRight)">
                                      <p:cBhvr>
                                        <p:cTn id="13" dur="1000"/>
                                        <p:tgtEl>
                                          <p:spTgt spid="1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16"/>
          <p:cNvGrpSpPr>
            <a:grpSpLocks/>
          </p:cNvGrpSpPr>
          <p:nvPr/>
        </p:nvGrpSpPr>
        <p:grpSpPr bwMode="auto">
          <a:xfrm>
            <a:off x="-500064" y="1080140"/>
            <a:ext cx="11480775" cy="637005"/>
            <a:chOff x="-500098" y="1285859"/>
            <a:chExt cx="10080516" cy="636443"/>
          </a:xfrm>
        </p:grpSpPr>
        <p:sp>
          <p:nvSpPr>
            <p:cNvPr id="8" name="Chevron 24"/>
            <p:cNvSpPr/>
            <p:nvPr/>
          </p:nvSpPr>
          <p:spPr>
            <a:xfrm flipV="1">
              <a:off x="-500098" y="1285859"/>
              <a:ext cx="10080516" cy="636443"/>
            </a:xfrm>
            <a:prstGeom prst="rect">
              <a:avLst/>
            </a:prstGeom>
            <a:gradFill>
              <a:gsLst>
                <a:gs pos="0">
                  <a:schemeClr val="bg1"/>
                </a:gs>
                <a:gs pos="36000">
                  <a:srgbClr val="D5DBDD"/>
                </a:gs>
                <a:gs pos="73000">
                  <a:srgbClr val="B2BEC2"/>
                </a:gs>
                <a:gs pos="100000">
                  <a:srgbClr val="D5DBDD"/>
                </a:gs>
              </a:gsLst>
              <a:lin ang="16200000" scaled="0"/>
            </a:gradFill>
            <a:ln>
              <a:noFill/>
            </a:ln>
            <a:effectLst>
              <a:outerShdw blurRad="50800" dist="38100" dir="5400000" algn="t" rotWithShape="0">
                <a:prstClr val="black">
                  <a:alpha val="40000"/>
                </a:prstClr>
              </a:outerShdw>
            </a:effectLst>
            <a:scene3d>
              <a:camera prst="orthographicFront"/>
              <a:lightRig rig="threePt" dir="t"/>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TextBox 8"/>
            <p:cNvSpPr txBox="1"/>
            <p:nvPr/>
          </p:nvSpPr>
          <p:spPr>
            <a:xfrm>
              <a:off x="0" y="1378376"/>
              <a:ext cx="7967846" cy="461258"/>
            </a:xfrm>
            <a:prstGeom prst="rect">
              <a:avLst/>
            </a:prstGeom>
            <a:noFill/>
          </p:spPr>
          <p:txBody>
            <a:bodyPr wrap="square">
              <a:spAutoFit/>
            </a:bodyPr>
            <a:lstStyle/>
            <a:p>
              <a:pPr algn="ctr">
                <a:defRPr/>
              </a:pPr>
              <a:r>
                <a:rPr lang="zh-CN" alt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微软雅黑" pitchFamily="34" charset="-122"/>
                  <a:cs typeface="Times New Roman" pitchFamily="18" charset="0"/>
                </a:rPr>
                <a:t>第二十七条  毕业的学业标准</a:t>
              </a:r>
            </a:p>
          </p:txBody>
        </p:sp>
      </p:grpSp>
      <p:grpSp>
        <p:nvGrpSpPr>
          <p:cNvPr id="3" name="组合 16"/>
          <p:cNvGrpSpPr>
            <a:grpSpLocks/>
          </p:cNvGrpSpPr>
          <p:nvPr/>
        </p:nvGrpSpPr>
        <p:grpSpPr bwMode="auto">
          <a:xfrm>
            <a:off x="-2772816" y="1080140"/>
            <a:ext cx="12353379" cy="637005"/>
            <a:chOff x="-500098" y="1285859"/>
            <a:chExt cx="10080516" cy="636443"/>
          </a:xfrm>
        </p:grpSpPr>
        <p:sp>
          <p:nvSpPr>
            <p:cNvPr id="5" name="Chevron 24"/>
            <p:cNvSpPr/>
            <p:nvPr/>
          </p:nvSpPr>
          <p:spPr>
            <a:xfrm flipV="1">
              <a:off x="-500098" y="1285859"/>
              <a:ext cx="10080516" cy="636443"/>
            </a:xfrm>
            <a:prstGeom prst="rect">
              <a:avLst/>
            </a:prstGeom>
            <a:gradFill>
              <a:gsLst>
                <a:gs pos="0">
                  <a:schemeClr val="bg1"/>
                </a:gs>
                <a:gs pos="36000">
                  <a:srgbClr val="D5DBDD"/>
                </a:gs>
                <a:gs pos="73000">
                  <a:srgbClr val="B2BEC2"/>
                </a:gs>
                <a:gs pos="100000">
                  <a:srgbClr val="D5DBDD"/>
                </a:gs>
              </a:gsLst>
              <a:lin ang="16200000" scaled="0"/>
            </a:gradFill>
            <a:ln>
              <a:noFill/>
            </a:ln>
            <a:effectLst>
              <a:outerShdw blurRad="50800" dist="38100" dir="5400000" algn="t" rotWithShape="0">
                <a:prstClr val="black">
                  <a:alpha val="40000"/>
                </a:prstClr>
              </a:outerShdw>
            </a:effectLst>
            <a:scene3d>
              <a:camera prst="orthographicFront"/>
              <a:lightRig rig="threePt" dir="t"/>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TextBox 5"/>
            <p:cNvSpPr txBox="1"/>
            <p:nvPr/>
          </p:nvSpPr>
          <p:spPr>
            <a:xfrm>
              <a:off x="1762555" y="1378376"/>
              <a:ext cx="7381445" cy="461258"/>
            </a:xfrm>
            <a:prstGeom prst="rect">
              <a:avLst/>
            </a:prstGeom>
            <a:noFill/>
          </p:spPr>
          <p:txBody>
            <a:bodyPr wrap="square">
              <a:spAutoFit/>
            </a:bodyPr>
            <a:lstStyle/>
            <a:p>
              <a:pPr algn="ctr">
                <a:defRPr/>
              </a:pPr>
              <a:r>
                <a:rPr lang="zh-CN" alt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微软雅黑" pitchFamily="34" charset="-122"/>
                  <a:cs typeface="Times New Roman" pitchFamily="18" charset="0"/>
                </a:rPr>
                <a:t>第二十八条  结业的学业标准</a:t>
              </a: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第六章  学业标准</a:t>
            </a:r>
          </a:p>
        </p:txBody>
      </p:sp>
      <p:sp>
        <p:nvSpPr>
          <p:cNvPr id="10" name="TextBox 9"/>
          <p:cNvSpPr txBox="1"/>
          <p:nvPr/>
        </p:nvSpPr>
        <p:spPr>
          <a:xfrm>
            <a:off x="1005890" y="2635806"/>
            <a:ext cx="7560840" cy="1323439"/>
          </a:xfrm>
          <a:prstGeom prst="rect">
            <a:avLst/>
          </a:prstGeom>
          <a:noFill/>
        </p:spPr>
        <p:txBody>
          <a:bodyPr wrap="square" rtlCol="0">
            <a:spAutoFit/>
          </a:bodyPr>
          <a:lstStyle/>
          <a:p>
            <a:pPr>
              <a:lnSpc>
                <a:spcPct val="200000"/>
              </a:lnSpc>
            </a:pPr>
            <a:r>
              <a:rPr lang="zh-CN" altLang="zh-CN" sz="2000" b="1" dirty="0">
                <a:latin typeface="微软雅黑" panose="020B0503020204020204" pitchFamily="34" charset="-122"/>
                <a:ea typeface="微软雅黑" panose="020B0503020204020204" pitchFamily="34" charset="-122"/>
              </a:rPr>
              <a:t>在学校规定的修业年限内修完培养计划规定的全部内容，但取得的学分未达到毕业的学业标准要求。</a:t>
            </a:r>
            <a:endParaRPr lang="zh-CN" altLang="en-US" sz="2000" b="1" dirty="0">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39398475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ppt_x</p:attrName>
                                        </p:attrNameLst>
                                      </p:cBhvr>
                                      <p:tavLst>
                                        <p:tav tm="0">
                                          <p:val>
                                            <p:strVal val="#ppt_x+#ppt_w*1.125000"/>
                                          </p:val>
                                        </p:tav>
                                        <p:tav tm="100000">
                                          <p:val>
                                            <p:strVal val="#ppt_x"/>
                                          </p:val>
                                        </p:tav>
                                      </p:tavLst>
                                    </p:anim>
                                    <p:animEffect transition="in" filter="wipe(left)">
                                      <p:cBhvr>
                                        <p:cTn id="8" dur="1000"/>
                                        <p:tgtEl>
                                          <p:spTgt spid="3"/>
                                        </p:tgtEl>
                                      </p:cBhvr>
                                    </p:animEffect>
                                  </p:childTnLst>
                                </p:cTn>
                              </p:par>
                              <p:par>
                                <p:cTn id="9" presetID="12" presetClass="exit" presetSubtype="8" fill="hold" nodeType="withEffect">
                                  <p:stCondLst>
                                    <p:cond delay="0"/>
                                  </p:stCondLst>
                                  <p:childTnLst>
                                    <p:anim calcmode="lin" valueType="num">
                                      <p:cBhvr additive="base">
                                        <p:cTn id="10" dur="1000"/>
                                        <p:tgtEl>
                                          <p:spTgt spid="7"/>
                                        </p:tgtEl>
                                        <p:attrNameLst>
                                          <p:attrName>ppt_x</p:attrName>
                                        </p:attrNameLst>
                                      </p:cBhvr>
                                      <p:tavLst>
                                        <p:tav tm="0">
                                          <p:val>
                                            <p:strVal val="#ppt_x"/>
                                          </p:val>
                                        </p:tav>
                                        <p:tav tm="100000">
                                          <p:val>
                                            <p:strVal val="#ppt_x-#ppt_w*1.125000"/>
                                          </p:val>
                                        </p:tav>
                                      </p:tavLst>
                                    </p:anim>
                                    <p:animEffect transition="out" filter="wipe(left)">
                                      <p:cBhvr>
                                        <p:cTn id="11" dur="1000"/>
                                        <p:tgtEl>
                                          <p:spTgt spid="7"/>
                                        </p:tgtEl>
                                      </p:cBhvr>
                                    </p:animEffect>
                                    <p:set>
                                      <p:cBhvr>
                                        <p:cTn id="12" dur="1" fill="hold">
                                          <p:stCondLst>
                                            <p:cond delay="999"/>
                                          </p:stCondLst>
                                        </p:cTn>
                                        <p:tgtEl>
                                          <p:spTgt spid="7"/>
                                        </p:tgtEl>
                                        <p:attrNameLst>
                                          <p:attrName>style.visibility</p:attrName>
                                        </p:attrNameLst>
                                      </p:cBhvr>
                                      <p:to>
                                        <p:strVal val="hidden"/>
                                      </p:to>
                                    </p:se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16"/>
          <p:cNvGrpSpPr>
            <a:grpSpLocks/>
          </p:cNvGrpSpPr>
          <p:nvPr/>
        </p:nvGrpSpPr>
        <p:grpSpPr bwMode="auto">
          <a:xfrm>
            <a:off x="-500064" y="1080140"/>
            <a:ext cx="11480775" cy="637005"/>
            <a:chOff x="-500098" y="1285859"/>
            <a:chExt cx="10080516" cy="636443"/>
          </a:xfrm>
        </p:grpSpPr>
        <p:sp>
          <p:nvSpPr>
            <p:cNvPr id="8" name="Chevron 24"/>
            <p:cNvSpPr/>
            <p:nvPr/>
          </p:nvSpPr>
          <p:spPr>
            <a:xfrm flipV="1">
              <a:off x="-500098" y="1285859"/>
              <a:ext cx="10080516" cy="636443"/>
            </a:xfrm>
            <a:prstGeom prst="rect">
              <a:avLst/>
            </a:prstGeom>
            <a:gradFill>
              <a:gsLst>
                <a:gs pos="0">
                  <a:schemeClr val="bg1"/>
                </a:gs>
                <a:gs pos="36000">
                  <a:srgbClr val="D5DBDD"/>
                </a:gs>
                <a:gs pos="73000">
                  <a:srgbClr val="B2BEC2"/>
                </a:gs>
                <a:gs pos="100000">
                  <a:srgbClr val="D5DBDD"/>
                </a:gs>
              </a:gsLst>
              <a:lin ang="16200000" scaled="0"/>
            </a:gradFill>
            <a:ln>
              <a:noFill/>
            </a:ln>
            <a:effectLst>
              <a:outerShdw blurRad="50800" dist="38100" dir="5400000" algn="t" rotWithShape="0">
                <a:prstClr val="black">
                  <a:alpha val="40000"/>
                </a:prstClr>
              </a:outerShdw>
            </a:effectLst>
            <a:scene3d>
              <a:camera prst="orthographicFront"/>
              <a:lightRig rig="threePt" dir="t"/>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TextBox 8"/>
            <p:cNvSpPr txBox="1"/>
            <p:nvPr/>
          </p:nvSpPr>
          <p:spPr>
            <a:xfrm>
              <a:off x="0" y="1378376"/>
              <a:ext cx="7967846" cy="461258"/>
            </a:xfrm>
            <a:prstGeom prst="rect">
              <a:avLst/>
            </a:prstGeom>
            <a:noFill/>
          </p:spPr>
          <p:txBody>
            <a:bodyPr wrap="square">
              <a:spAutoFit/>
            </a:bodyPr>
            <a:lstStyle/>
            <a:p>
              <a:pPr algn="ctr">
                <a:defRPr/>
              </a:pPr>
              <a:r>
                <a:rPr lang="zh-CN" alt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微软雅黑" pitchFamily="34" charset="-122"/>
                  <a:cs typeface="Times New Roman" pitchFamily="18" charset="0"/>
                </a:rPr>
                <a:t>第二十八条  结业的学业标准</a:t>
              </a:r>
            </a:p>
          </p:txBody>
        </p:sp>
      </p:grpSp>
      <p:grpSp>
        <p:nvGrpSpPr>
          <p:cNvPr id="3" name="组合 16"/>
          <p:cNvGrpSpPr>
            <a:grpSpLocks/>
          </p:cNvGrpSpPr>
          <p:nvPr/>
        </p:nvGrpSpPr>
        <p:grpSpPr bwMode="auto">
          <a:xfrm>
            <a:off x="-2772816" y="1080140"/>
            <a:ext cx="12353379" cy="637005"/>
            <a:chOff x="-500098" y="1285859"/>
            <a:chExt cx="10080516" cy="636443"/>
          </a:xfrm>
        </p:grpSpPr>
        <p:sp>
          <p:nvSpPr>
            <p:cNvPr id="5" name="Chevron 24"/>
            <p:cNvSpPr/>
            <p:nvPr/>
          </p:nvSpPr>
          <p:spPr>
            <a:xfrm flipV="1">
              <a:off x="-500098" y="1285859"/>
              <a:ext cx="10080516" cy="636443"/>
            </a:xfrm>
            <a:prstGeom prst="rect">
              <a:avLst/>
            </a:prstGeom>
            <a:gradFill>
              <a:gsLst>
                <a:gs pos="0">
                  <a:schemeClr val="bg1"/>
                </a:gs>
                <a:gs pos="36000">
                  <a:srgbClr val="D5DBDD"/>
                </a:gs>
                <a:gs pos="73000">
                  <a:srgbClr val="B2BEC2"/>
                </a:gs>
                <a:gs pos="100000">
                  <a:srgbClr val="D5DBDD"/>
                </a:gs>
              </a:gsLst>
              <a:lin ang="16200000" scaled="0"/>
            </a:gradFill>
            <a:ln>
              <a:noFill/>
            </a:ln>
            <a:effectLst>
              <a:outerShdw blurRad="50800" dist="38100" dir="5400000" algn="t" rotWithShape="0">
                <a:prstClr val="black">
                  <a:alpha val="40000"/>
                </a:prstClr>
              </a:outerShdw>
            </a:effectLst>
            <a:scene3d>
              <a:camera prst="orthographicFront"/>
              <a:lightRig rig="threePt" dir="t"/>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TextBox 5"/>
            <p:cNvSpPr txBox="1"/>
            <p:nvPr/>
          </p:nvSpPr>
          <p:spPr>
            <a:xfrm>
              <a:off x="1762555" y="1378376"/>
              <a:ext cx="7381445" cy="461258"/>
            </a:xfrm>
            <a:prstGeom prst="rect">
              <a:avLst/>
            </a:prstGeom>
            <a:noFill/>
          </p:spPr>
          <p:txBody>
            <a:bodyPr wrap="square">
              <a:spAutoFit/>
            </a:bodyPr>
            <a:lstStyle/>
            <a:p>
              <a:pPr algn="ctr">
                <a:defRPr/>
              </a:pPr>
              <a:r>
                <a:rPr lang="zh-CN" alt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微软雅黑" pitchFamily="34" charset="-122"/>
                  <a:cs typeface="Times New Roman" pitchFamily="18" charset="0"/>
                </a:rPr>
                <a:t>第二十九条  授予学士学位的学业标准</a:t>
              </a: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第六章  学业标准</a:t>
            </a:r>
          </a:p>
        </p:txBody>
      </p:sp>
      <p:sp>
        <p:nvSpPr>
          <p:cNvPr id="10" name="TextBox 9"/>
          <p:cNvSpPr txBox="1"/>
          <p:nvPr/>
        </p:nvSpPr>
        <p:spPr>
          <a:xfrm>
            <a:off x="1005890" y="2635806"/>
            <a:ext cx="7560840" cy="1230593"/>
          </a:xfrm>
          <a:prstGeom prst="rect">
            <a:avLst/>
          </a:prstGeom>
          <a:noFill/>
        </p:spPr>
        <p:txBody>
          <a:bodyPr wrap="square" rtlCol="0">
            <a:spAutoFit/>
          </a:bodyPr>
          <a:lstStyle/>
          <a:p>
            <a:pPr>
              <a:lnSpc>
                <a:spcPct val="200000"/>
              </a:lnSpc>
            </a:pPr>
            <a:r>
              <a:rPr lang="zh-CN" altLang="en-US" sz="2000" b="1" dirty="0">
                <a:latin typeface="微软雅黑" panose="020B0503020204020204" pitchFamily="34" charset="-122"/>
                <a:ea typeface="微软雅黑" panose="020B0503020204020204" pitchFamily="34" charset="-122"/>
              </a:rPr>
              <a:t>符合毕业的学业标准要求，且取得的必修课平均学分绩点不低于</a:t>
            </a:r>
            <a:r>
              <a:rPr lang="en-US" altLang="zh-CN" sz="2000" b="1" dirty="0">
                <a:latin typeface="微软雅黑" panose="020B0503020204020204" pitchFamily="34" charset="-122"/>
                <a:ea typeface="微软雅黑" panose="020B0503020204020204" pitchFamily="34" charset="-122"/>
              </a:rPr>
              <a:t>1.50</a:t>
            </a:r>
            <a:r>
              <a:rPr lang="zh-CN" altLang="en-US" sz="2000" b="1" dirty="0">
                <a:latin typeface="微软雅黑" panose="020B0503020204020204" pitchFamily="34" charset="-122"/>
                <a:ea typeface="微软雅黑" panose="020B0503020204020204" pitchFamily="34" charset="-122"/>
              </a:rPr>
              <a:t>（按四舍五入原则保留小数点后两位）。</a:t>
            </a:r>
          </a:p>
        </p:txBody>
      </p:sp>
    </p:spTree>
    <p:extLst>
      <p:ext uri="{BB962C8B-B14F-4D97-AF65-F5344CB8AC3E}">
        <p14:creationId xmlns="" xmlns:p14="http://schemas.microsoft.com/office/powerpoint/2010/main" val="329899504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ppt_x</p:attrName>
                                        </p:attrNameLst>
                                      </p:cBhvr>
                                      <p:tavLst>
                                        <p:tav tm="0">
                                          <p:val>
                                            <p:strVal val="#ppt_x+#ppt_w*1.125000"/>
                                          </p:val>
                                        </p:tav>
                                        <p:tav tm="100000">
                                          <p:val>
                                            <p:strVal val="#ppt_x"/>
                                          </p:val>
                                        </p:tav>
                                      </p:tavLst>
                                    </p:anim>
                                    <p:animEffect transition="in" filter="wipe(left)">
                                      <p:cBhvr>
                                        <p:cTn id="8" dur="1000"/>
                                        <p:tgtEl>
                                          <p:spTgt spid="3"/>
                                        </p:tgtEl>
                                      </p:cBhvr>
                                    </p:animEffect>
                                  </p:childTnLst>
                                </p:cTn>
                              </p:par>
                              <p:par>
                                <p:cTn id="9" presetID="12" presetClass="exit" presetSubtype="8" fill="hold" nodeType="withEffect">
                                  <p:stCondLst>
                                    <p:cond delay="0"/>
                                  </p:stCondLst>
                                  <p:childTnLst>
                                    <p:anim calcmode="lin" valueType="num">
                                      <p:cBhvr additive="base">
                                        <p:cTn id="10" dur="1000"/>
                                        <p:tgtEl>
                                          <p:spTgt spid="7"/>
                                        </p:tgtEl>
                                        <p:attrNameLst>
                                          <p:attrName>ppt_x</p:attrName>
                                        </p:attrNameLst>
                                      </p:cBhvr>
                                      <p:tavLst>
                                        <p:tav tm="0">
                                          <p:val>
                                            <p:strVal val="#ppt_x"/>
                                          </p:val>
                                        </p:tav>
                                        <p:tav tm="100000">
                                          <p:val>
                                            <p:strVal val="#ppt_x-#ppt_w*1.125000"/>
                                          </p:val>
                                        </p:tav>
                                      </p:tavLst>
                                    </p:anim>
                                    <p:animEffect transition="out" filter="wipe(left)">
                                      <p:cBhvr>
                                        <p:cTn id="11" dur="1000"/>
                                        <p:tgtEl>
                                          <p:spTgt spid="7"/>
                                        </p:tgtEl>
                                      </p:cBhvr>
                                    </p:animEffect>
                                    <p:set>
                                      <p:cBhvr>
                                        <p:cTn id="12" dur="1" fill="hold">
                                          <p:stCondLst>
                                            <p:cond delay="999"/>
                                          </p:stCondLst>
                                        </p:cTn>
                                        <p:tgtEl>
                                          <p:spTgt spid="7"/>
                                        </p:tgtEl>
                                        <p:attrNameLst>
                                          <p:attrName>style.visibility</p:attrName>
                                        </p:attrNameLst>
                                      </p:cBhvr>
                                      <p:to>
                                        <p:strVal val="hidden"/>
                                      </p:to>
                                    </p:se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16"/>
          <p:cNvGrpSpPr>
            <a:grpSpLocks/>
          </p:cNvGrpSpPr>
          <p:nvPr/>
        </p:nvGrpSpPr>
        <p:grpSpPr bwMode="auto">
          <a:xfrm>
            <a:off x="-500064" y="1080140"/>
            <a:ext cx="11480775" cy="637005"/>
            <a:chOff x="-500098" y="1285859"/>
            <a:chExt cx="10080516" cy="636443"/>
          </a:xfrm>
        </p:grpSpPr>
        <p:sp>
          <p:nvSpPr>
            <p:cNvPr id="8" name="Chevron 24"/>
            <p:cNvSpPr/>
            <p:nvPr/>
          </p:nvSpPr>
          <p:spPr>
            <a:xfrm flipV="1">
              <a:off x="-500098" y="1285859"/>
              <a:ext cx="10080516" cy="636443"/>
            </a:xfrm>
            <a:prstGeom prst="rect">
              <a:avLst/>
            </a:prstGeom>
            <a:gradFill>
              <a:gsLst>
                <a:gs pos="0">
                  <a:schemeClr val="bg1"/>
                </a:gs>
                <a:gs pos="36000">
                  <a:srgbClr val="D5DBDD"/>
                </a:gs>
                <a:gs pos="73000">
                  <a:srgbClr val="B2BEC2"/>
                </a:gs>
                <a:gs pos="100000">
                  <a:srgbClr val="D5DBDD"/>
                </a:gs>
              </a:gsLst>
              <a:lin ang="16200000" scaled="0"/>
            </a:gradFill>
            <a:ln>
              <a:noFill/>
            </a:ln>
            <a:effectLst>
              <a:outerShdw blurRad="50800" dist="38100" dir="5400000" algn="t" rotWithShape="0">
                <a:prstClr val="black">
                  <a:alpha val="40000"/>
                </a:prstClr>
              </a:outerShdw>
            </a:effectLst>
            <a:scene3d>
              <a:camera prst="orthographicFront"/>
              <a:lightRig rig="threePt" dir="t"/>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TextBox 8"/>
            <p:cNvSpPr txBox="1"/>
            <p:nvPr/>
          </p:nvSpPr>
          <p:spPr>
            <a:xfrm>
              <a:off x="0" y="1378376"/>
              <a:ext cx="7967846" cy="461258"/>
            </a:xfrm>
            <a:prstGeom prst="rect">
              <a:avLst/>
            </a:prstGeom>
            <a:noFill/>
          </p:spPr>
          <p:txBody>
            <a:bodyPr wrap="square">
              <a:spAutoFit/>
            </a:bodyPr>
            <a:lstStyle/>
            <a:p>
              <a:pPr algn="ctr">
                <a:defRPr/>
              </a:pPr>
              <a:r>
                <a:rPr lang="zh-CN" alt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微软雅黑" pitchFamily="34" charset="-122"/>
                  <a:cs typeface="Times New Roman" pitchFamily="18" charset="0"/>
                </a:rPr>
                <a:t>第二十九条  授予学士学位的学业标准</a:t>
              </a:r>
            </a:p>
          </p:txBody>
        </p:sp>
      </p:grpSp>
      <p:grpSp>
        <p:nvGrpSpPr>
          <p:cNvPr id="3" name="组合 16"/>
          <p:cNvGrpSpPr>
            <a:grpSpLocks/>
          </p:cNvGrpSpPr>
          <p:nvPr/>
        </p:nvGrpSpPr>
        <p:grpSpPr bwMode="auto">
          <a:xfrm>
            <a:off x="-2772816" y="1080140"/>
            <a:ext cx="12353379" cy="637005"/>
            <a:chOff x="-500098" y="1285859"/>
            <a:chExt cx="10080516" cy="636443"/>
          </a:xfrm>
        </p:grpSpPr>
        <p:sp>
          <p:nvSpPr>
            <p:cNvPr id="5" name="Chevron 24"/>
            <p:cNvSpPr/>
            <p:nvPr/>
          </p:nvSpPr>
          <p:spPr>
            <a:xfrm flipV="1">
              <a:off x="-500098" y="1285859"/>
              <a:ext cx="10080516" cy="636443"/>
            </a:xfrm>
            <a:prstGeom prst="rect">
              <a:avLst/>
            </a:prstGeom>
            <a:gradFill>
              <a:gsLst>
                <a:gs pos="0">
                  <a:schemeClr val="bg1"/>
                </a:gs>
                <a:gs pos="36000">
                  <a:srgbClr val="D5DBDD"/>
                </a:gs>
                <a:gs pos="73000">
                  <a:srgbClr val="B2BEC2"/>
                </a:gs>
                <a:gs pos="100000">
                  <a:srgbClr val="D5DBDD"/>
                </a:gs>
              </a:gsLst>
              <a:lin ang="16200000" scaled="0"/>
            </a:gradFill>
            <a:ln>
              <a:noFill/>
            </a:ln>
            <a:effectLst>
              <a:outerShdw blurRad="50800" dist="38100" dir="5400000" algn="t" rotWithShape="0">
                <a:prstClr val="black">
                  <a:alpha val="40000"/>
                </a:prstClr>
              </a:outerShdw>
            </a:effectLst>
            <a:scene3d>
              <a:camera prst="orthographicFront"/>
              <a:lightRig rig="threePt" dir="t"/>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TextBox 5"/>
            <p:cNvSpPr txBox="1"/>
            <p:nvPr/>
          </p:nvSpPr>
          <p:spPr>
            <a:xfrm>
              <a:off x="1762555" y="1378376"/>
              <a:ext cx="7381445" cy="461258"/>
            </a:xfrm>
            <a:prstGeom prst="rect">
              <a:avLst/>
            </a:prstGeom>
            <a:noFill/>
          </p:spPr>
          <p:txBody>
            <a:bodyPr wrap="square">
              <a:spAutoFit/>
            </a:bodyPr>
            <a:lstStyle/>
            <a:p>
              <a:pPr algn="ctr">
                <a:defRPr/>
              </a:pPr>
              <a:r>
                <a:rPr lang="zh-CN" alt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微软雅黑" pitchFamily="34" charset="-122"/>
                  <a:cs typeface="Times New Roman" pitchFamily="18" charset="0"/>
                </a:rPr>
                <a:t>第三十条  学期的基本学业标准</a:t>
              </a: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第六章  学业标准</a:t>
            </a:r>
          </a:p>
        </p:txBody>
      </p:sp>
      <p:sp>
        <p:nvSpPr>
          <p:cNvPr id="10" name="TextBox 9"/>
          <p:cNvSpPr txBox="1"/>
          <p:nvPr/>
        </p:nvSpPr>
        <p:spPr>
          <a:xfrm>
            <a:off x="1005890" y="2635806"/>
            <a:ext cx="7560840" cy="1846146"/>
          </a:xfrm>
          <a:prstGeom prst="rect">
            <a:avLst/>
          </a:prstGeom>
          <a:noFill/>
        </p:spPr>
        <p:txBody>
          <a:bodyPr wrap="square" rtlCol="0">
            <a:spAutoFit/>
          </a:bodyPr>
          <a:lstStyle/>
          <a:p>
            <a:pPr>
              <a:lnSpc>
                <a:spcPct val="200000"/>
              </a:lnSpc>
            </a:pPr>
            <a:r>
              <a:rPr lang="zh-CN" altLang="en-US" sz="2000" b="1" dirty="0">
                <a:latin typeface="微软雅黑" panose="020B0503020204020204" pitchFamily="34" charset="-122"/>
                <a:ea typeface="微软雅黑" panose="020B0503020204020204" pitchFamily="34" charset="-122"/>
              </a:rPr>
              <a:t>学校根据允许学生的修业年限，确定学生在各个学期的基本学业标准。未达到学期的基本学业标准要求，将根据本规定对学生予以留降级或退学。</a:t>
            </a:r>
          </a:p>
        </p:txBody>
      </p:sp>
    </p:spTree>
    <p:extLst>
      <p:ext uri="{BB962C8B-B14F-4D97-AF65-F5344CB8AC3E}">
        <p14:creationId xmlns="" xmlns:p14="http://schemas.microsoft.com/office/powerpoint/2010/main" val="188182777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ppt_x</p:attrName>
                                        </p:attrNameLst>
                                      </p:cBhvr>
                                      <p:tavLst>
                                        <p:tav tm="0">
                                          <p:val>
                                            <p:strVal val="#ppt_x+#ppt_w*1.125000"/>
                                          </p:val>
                                        </p:tav>
                                        <p:tav tm="100000">
                                          <p:val>
                                            <p:strVal val="#ppt_x"/>
                                          </p:val>
                                        </p:tav>
                                      </p:tavLst>
                                    </p:anim>
                                    <p:animEffect transition="in" filter="wipe(left)">
                                      <p:cBhvr>
                                        <p:cTn id="8" dur="1000"/>
                                        <p:tgtEl>
                                          <p:spTgt spid="3"/>
                                        </p:tgtEl>
                                      </p:cBhvr>
                                    </p:animEffect>
                                  </p:childTnLst>
                                </p:cTn>
                              </p:par>
                              <p:par>
                                <p:cTn id="9" presetID="12" presetClass="exit" presetSubtype="8" fill="hold" nodeType="withEffect">
                                  <p:stCondLst>
                                    <p:cond delay="0"/>
                                  </p:stCondLst>
                                  <p:childTnLst>
                                    <p:anim calcmode="lin" valueType="num">
                                      <p:cBhvr additive="base">
                                        <p:cTn id="10" dur="1000"/>
                                        <p:tgtEl>
                                          <p:spTgt spid="7"/>
                                        </p:tgtEl>
                                        <p:attrNameLst>
                                          <p:attrName>ppt_x</p:attrName>
                                        </p:attrNameLst>
                                      </p:cBhvr>
                                      <p:tavLst>
                                        <p:tav tm="0">
                                          <p:val>
                                            <p:strVal val="#ppt_x"/>
                                          </p:val>
                                        </p:tav>
                                        <p:tav tm="100000">
                                          <p:val>
                                            <p:strVal val="#ppt_x-#ppt_w*1.125000"/>
                                          </p:val>
                                        </p:tav>
                                      </p:tavLst>
                                    </p:anim>
                                    <p:animEffect transition="out" filter="wipe(left)">
                                      <p:cBhvr>
                                        <p:cTn id="11" dur="1000"/>
                                        <p:tgtEl>
                                          <p:spTgt spid="7"/>
                                        </p:tgtEl>
                                      </p:cBhvr>
                                    </p:animEffect>
                                    <p:set>
                                      <p:cBhvr>
                                        <p:cTn id="12" dur="1" fill="hold">
                                          <p:stCondLst>
                                            <p:cond delay="999"/>
                                          </p:stCondLst>
                                        </p:cTn>
                                        <p:tgtEl>
                                          <p:spTgt spid="7"/>
                                        </p:tgtEl>
                                        <p:attrNameLst>
                                          <p:attrName>style.visibility</p:attrName>
                                        </p:attrNameLst>
                                      </p:cBhvr>
                                      <p:to>
                                        <p:strVal val="hidden"/>
                                      </p:to>
                                    </p:se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16"/>
          <p:cNvGrpSpPr>
            <a:grpSpLocks/>
          </p:cNvGrpSpPr>
          <p:nvPr/>
        </p:nvGrpSpPr>
        <p:grpSpPr bwMode="auto">
          <a:xfrm>
            <a:off x="-500064" y="1080140"/>
            <a:ext cx="11480775" cy="637005"/>
            <a:chOff x="-500098" y="1285859"/>
            <a:chExt cx="10080516" cy="636443"/>
          </a:xfrm>
        </p:grpSpPr>
        <p:sp>
          <p:nvSpPr>
            <p:cNvPr id="8" name="Chevron 24"/>
            <p:cNvSpPr/>
            <p:nvPr/>
          </p:nvSpPr>
          <p:spPr>
            <a:xfrm flipV="1">
              <a:off x="-500098" y="1285859"/>
              <a:ext cx="10080516" cy="636443"/>
            </a:xfrm>
            <a:prstGeom prst="rect">
              <a:avLst/>
            </a:prstGeom>
            <a:gradFill>
              <a:gsLst>
                <a:gs pos="0">
                  <a:schemeClr val="bg1"/>
                </a:gs>
                <a:gs pos="36000">
                  <a:srgbClr val="D5DBDD"/>
                </a:gs>
                <a:gs pos="73000">
                  <a:srgbClr val="B2BEC2"/>
                </a:gs>
                <a:gs pos="100000">
                  <a:srgbClr val="D5DBDD"/>
                </a:gs>
              </a:gsLst>
              <a:lin ang="16200000" scaled="0"/>
            </a:gradFill>
            <a:ln>
              <a:noFill/>
            </a:ln>
            <a:effectLst>
              <a:outerShdw blurRad="50800" dist="38100" dir="5400000" algn="t" rotWithShape="0">
                <a:prstClr val="black">
                  <a:alpha val="40000"/>
                </a:prstClr>
              </a:outerShdw>
            </a:effectLst>
            <a:scene3d>
              <a:camera prst="orthographicFront"/>
              <a:lightRig rig="threePt" dir="t"/>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TextBox 8"/>
            <p:cNvSpPr txBox="1"/>
            <p:nvPr/>
          </p:nvSpPr>
          <p:spPr>
            <a:xfrm>
              <a:off x="0" y="1378376"/>
              <a:ext cx="7967846" cy="461258"/>
            </a:xfrm>
            <a:prstGeom prst="rect">
              <a:avLst/>
            </a:prstGeom>
            <a:noFill/>
          </p:spPr>
          <p:txBody>
            <a:bodyPr wrap="square">
              <a:spAutoFit/>
            </a:bodyPr>
            <a:lstStyle/>
            <a:p>
              <a:pPr algn="ctr">
                <a:defRPr/>
              </a:pPr>
              <a:r>
                <a:rPr lang="zh-CN" alt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微软雅黑" pitchFamily="34" charset="-122"/>
                  <a:cs typeface="Times New Roman" pitchFamily="18" charset="0"/>
                </a:rPr>
                <a:t>第二十九条  授予学士学位的学业标准</a:t>
              </a:r>
            </a:p>
          </p:txBody>
        </p:sp>
      </p:grpSp>
      <p:grpSp>
        <p:nvGrpSpPr>
          <p:cNvPr id="3" name="组合 16"/>
          <p:cNvGrpSpPr>
            <a:grpSpLocks/>
          </p:cNvGrpSpPr>
          <p:nvPr/>
        </p:nvGrpSpPr>
        <p:grpSpPr bwMode="auto">
          <a:xfrm>
            <a:off x="-2772816" y="1080140"/>
            <a:ext cx="12353379" cy="637005"/>
            <a:chOff x="-500098" y="1285859"/>
            <a:chExt cx="10080516" cy="636443"/>
          </a:xfrm>
        </p:grpSpPr>
        <p:sp>
          <p:nvSpPr>
            <p:cNvPr id="5" name="Chevron 24"/>
            <p:cNvSpPr/>
            <p:nvPr/>
          </p:nvSpPr>
          <p:spPr>
            <a:xfrm flipV="1">
              <a:off x="-500098" y="1285859"/>
              <a:ext cx="10080516" cy="636443"/>
            </a:xfrm>
            <a:prstGeom prst="rect">
              <a:avLst/>
            </a:prstGeom>
            <a:gradFill>
              <a:gsLst>
                <a:gs pos="0">
                  <a:schemeClr val="bg1"/>
                </a:gs>
                <a:gs pos="36000">
                  <a:srgbClr val="D5DBDD"/>
                </a:gs>
                <a:gs pos="73000">
                  <a:srgbClr val="B2BEC2"/>
                </a:gs>
                <a:gs pos="100000">
                  <a:srgbClr val="D5DBDD"/>
                </a:gs>
              </a:gsLst>
              <a:lin ang="16200000" scaled="0"/>
            </a:gradFill>
            <a:ln>
              <a:noFill/>
            </a:ln>
            <a:effectLst>
              <a:outerShdw blurRad="50800" dist="38100" dir="5400000" algn="t" rotWithShape="0">
                <a:prstClr val="black">
                  <a:alpha val="40000"/>
                </a:prstClr>
              </a:outerShdw>
            </a:effectLst>
            <a:scene3d>
              <a:camera prst="orthographicFront"/>
              <a:lightRig rig="threePt" dir="t"/>
            </a:scene3d>
            <a:sp3d>
              <a:bevelT w="50800" h="508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TextBox 5"/>
            <p:cNvSpPr txBox="1"/>
            <p:nvPr/>
          </p:nvSpPr>
          <p:spPr>
            <a:xfrm>
              <a:off x="1762555" y="1378376"/>
              <a:ext cx="7381445" cy="461258"/>
            </a:xfrm>
            <a:prstGeom prst="rect">
              <a:avLst/>
            </a:prstGeom>
            <a:noFill/>
          </p:spPr>
          <p:txBody>
            <a:bodyPr wrap="square">
              <a:spAutoFit/>
            </a:bodyPr>
            <a:lstStyle/>
            <a:p>
              <a:pPr algn="ctr">
                <a:defRPr/>
              </a:pPr>
              <a:r>
                <a:rPr lang="zh-CN" altLang="en-U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ea typeface="微软雅黑" pitchFamily="34" charset="-122"/>
                  <a:cs typeface="Times New Roman" pitchFamily="18" charset="0"/>
                </a:rPr>
                <a:t>第三十条  学期的基本学业标准</a:t>
              </a: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第六章  学业标准</a:t>
            </a:r>
          </a:p>
        </p:txBody>
      </p:sp>
      <p:sp>
        <p:nvSpPr>
          <p:cNvPr id="10" name="TextBox 9"/>
          <p:cNvSpPr txBox="1"/>
          <p:nvPr/>
        </p:nvSpPr>
        <p:spPr>
          <a:xfrm>
            <a:off x="1018466" y="2020766"/>
            <a:ext cx="7560840" cy="615040"/>
          </a:xfrm>
          <a:prstGeom prst="rect">
            <a:avLst/>
          </a:prstGeom>
          <a:noFill/>
        </p:spPr>
        <p:txBody>
          <a:bodyPr wrap="square" rtlCol="0">
            <a:spAutoFit/>
          </a:bodyPr>
          <a:lstStyle/>
          <a:p>
            <a:pPr>
              <a:lnSpc>
                <a:spcPct val="200000"/>
              </a:lnSpc>
            </a:pPr>
            <a:r>
              <a:rPr lang="zh-CN" altLang="en-US" sz="2000" b="1" dirty="0">
                <a:latin typeface="微软雅黑" panose="020B0503020204020204" pitchFamily="34" charset="-122"/>
                <a:ea typeface="微软雅黑" panose="020B0503020204020204" pitchFamily="34" charset="-122"/>
              </a:rPr>
              <a:t>各学期的基本学业标准为：</a:t>
            </a:r>
          </a:p>
        </p:txBody>
      </p:sp>
      <p:grpSp>
        <p:nvGrpSpPr>
          <p:cNvPr id="21" name="组合 31"/>
          <p:cNvGrpSpPr>
            <a:grpSpLocks/>
          </p:cNvGrpSpPr>
          <p:nvPr/>
        </p:nvGrpSpPr>
        <p:grpSpPr bwMode="auto">
          <a:xfrm>
            <a:off x="1475656" y="2780927"/>
            <a:ext cx="6678508" cy="1126810"/>
            <a:chOff x="1885953" y="3151204"/>
            <a:chExt cx="5329253" cy="719138"/>
          </a:xfrm>
        </p:grpSpPr>
        <p:grpSp>
          <p:nvGrpSpPr>
            <p:cNvPr id="22" name="组合 25"/>
            <p:cNvGrpSpPr>
              <a:grpSpLocks/>
            </p:cNvGrpSpPr>
            <p:nvPr/>
          </p:nvGrpSpPr>
          <p:grpSpPr bwMode="auto">
            <a:xfrm>
              <a:off x="1885953" y="3151204"/>
              <a:ext cx="5329253" cy="719138"/>
              <a:chOff x="1458000" y="2292683"/>
              <a:chExt cx="6228000" cy="719138"/>
            </a:xfrm>
          </p:grpSpPr>
          <p:sp>
            <p:nvSpPr>
              <p:cNvPr id="24" name="AutoShape 3"/>
              <p:cNvSpPr>
                <a:spLocks noChangeArrowheads="1"/>
              </p:cNvSpPr>
              <p:nvPr/>
            </p:nvSpPr>
            <p:spPr bwMode="auto">
              <a:xfrm>
                <a:off x="1458000" y="2292683"/>
                <a:ext cx="6228000" cy="719138"/>
              </a:xfrm>
              <a:prstGeom prst="roundRect">
                <a:avLst>
                  <a:gd name="adj" fmla="val 16667"/>
                </a:avLst>
              </a:prstGeom>
              <a:gradFill rotWithShape="1">
                <a:gsLst>
                  <a:gs pos="0">
                    <a:srgbClr val="FFFF00"/>
                  </a:gs>
                  <a:gs pos="100000">
                    <a:srgbClr val="FCD904"/>
                  </a:gs>
                </a:gsLst>
                <a:lin ang="5400000" scaled="1"/>
              </a:gradFill>
              <a:ln>
                <a:noFill/>
              </a:ln>
              <a:extLst>
                <a:ext uri="{91240B29-F687-4F45-9708-019B960494DF}">
                  <a14:hiddenLine xmlns="" xmlns:a14="http://schemas.microsoft.com/office/drawing/2010/main" w="9525" algn="ctr">
                    <a:solidFill>
                      <a:srgbClr val="000000"/>
                    </a:solidFill>
                    <a:round/>
                    <a:headEnd/>
                    <a:tailEnd/>
                  </a14:hiddenLine>
                </a:ext>
              </a:extLst>
            </p:spPr>
            <p:txBody>
              <a:bodyPr anchor="ctr"/>
              <a:lstStyle/>
              <a:p>
                <a:pPr eaLnBrk="0" hangingPunct="0"/>
                <a:endParaRPr lang="zh-CN" altLang="zh-CN"/>
              </a:p>
            </p:txBody>
          </p:sp>
          <p:sp>
            <p:nvSpPr>
              <p:cNvPr id="25" name="AutoShape 3"/>
              <p:cNvSpPr>
                <a:spLocks noChangeArrowheads="1"/>
              </p:cNvSpPr>
              <p:nvPr/>
            </p:nvSpPr>
            <p:spPr bwMode="gray">
              <a:xfrm>
                <a:off x="1458000" y="2381583"/>
                <a:ext cx="6228000" cy="541338"/>
              </a:xfrm>
              <a:prstGeom prst="roundRect">
                <a:avLst>
                  <a:gd name="adj" fmla="val 16667"/>
                </a:avLst>
              </a:prstGeom>
              <a:gradFill>
                <a:gsLst>
                  <a:gs pos="0">
                    <a:schemeClr val="bg1">
                      <a:lumMod val="95000"/>
                    </a:schemeClr>
                  </a:gs>
                  <a:gs pos="100000">
                    <a:schemeClr val="bg1">
                      <a:lumMod val="75000"/>
                    </a:schemeClr>
                  </a:gs>
                </a:gsLst>
                <a:lin ang="5400000" scaled="1"/>
              </a:gradFill>
              <a:ln w="25400" algn="ctr">
                <a:solidFill>
                  <a:schemeClr val="bg1"/>
                </a:solidFill>
                <a:round/>
                <a:headEnd/>
                <a:tailEnd/>
              </a:ln>
              <a:effectLst/>
            </p:spPr>
            <p:txBody>
              <a:bodyPr wrap="none" anchor="ctr"/>
              <a:lstStyle/>
              <a:p>
                <a:pPr eaLnBrk="0" hangingPunct="0">
                  <a:defRPr/>
                </a:pPr>
                <a:endParaRPr lang="zh-CN" altLang="zh-CN" sz="2000">
                  <a:solidFill>
                    <a:schemeClr val="tx2"/>
                  </a:solidFill>
                  <a:ea typeface="微软雅黑" pitchFamily="34" charset="-122"/>
                </a:endParaRPr>
              </a:p>
            </p:txBody>
          </p:sp>
        </p:grpSp>
        <p:sp>
          <p:nvSpPr>
            <p:cNvPr id="23" name="TextBox 27"/>
            <p:cNvSpPr txBox="1">
              <a:spLocks noChangeArrowheads="1"/>
            </p:cNvSpPr>
            <p:nvPr/>
          </p:nvSpPr>
          <p:spPr bwMode="auto">
            <a:xfrm>
              <a:off x="2000232" y="3204457"/>
              <a:ext cx="5143536" cy="5580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b="1" dirty="0">
                  <a:solidFill>
                    <a:srgbClr val="0000CC"/>
                  </a:solidFill>
                  <a:latin typeface="微软雅黑" pitchFamily="34" charset="-122"/>
                  <a:ea typeface="微软雅黑" pitchFamily="34" charset="-122"/>
                </a:rPr>
                <a:t>第一学期结束后，学生修读课程取得的学分（含补考，但不含军事理论课和军训课）不低于</a:t>
              </a:r>
              <a:r>
                <a:rPr lang="en-US" altLang="zh-CN" b="1" dirty="0">
                  <a:solidFill>
                    <a:srgbClr val="0000CC"/>
                  </a:solidFill>
                  <a:latin typeface="微软雅黑" pitchFamily="34" charset="-122"/>
                  <a:ea typeface="微软雅黑" pitchFamily="34" charset="-122"/>
                </a:rPr>
                <a:t>10</a:t>
              </a:r>
              <a:r>
                <a:rPr lang="zh-CN" altLang="en-US" b="1" dirty="0">
                  <a:solidFill>
                    <a:srgbClr val="0000CC"/>
                  </a:solidFill>
                  <a:latin typeface="微软雅黑" pitchFamily="34" charset="-122"/>
                  <a:ea typeface="微软雅黑" pitchFamily="34" charset="-122"/>
                </a:rPr>
                <a:t>学分</a:t>
              </a:r>
            </a:p>
          </p:txBody>
        </p:sp>
      </p:grpSp>
      <p:grpSp>
        <p:nvGrpSpPr>
          <p:cNvPr id="26" name="组合 38"/>
          <p:cNvGrpSpPr>
            <a:grpSpLocks/>
          </p:cNvGrpSpPr>
          <p:nvPr/>
        </p:nvGrpSpPr>
        <p:grpSpPr bwMode="auto">
          <a:xfrm>
            <a:off x="1475656" y="4150036"/>
            <a:ext cx="6678508" cy="1282671"/>
            <a:chOff x="1885953" y="5138754"/>
            <a:chExt cx="5329253" cy="719138"/>
          </a:xfrm>
        </p:grpSpPr>
        <p:grpSp>
          <p:nvGrpSpPr>
            <p:cNvPr id="27" name="组合 23"/>
            <p:cNvGrpSpPr>
              <a:grpSpLocks/>
            </p:cNvGrpSpPr>
            <p:nvPr/>
          </p:nvGrpSpPr>
          <p:grpSpPr bwMode="auto">
            <a:xfrm>
              <a:off x="1885953" y="5138754"/>
              <a:ext cx="5329253" cy="719138"/>
              <a:chOff x="1458000" y="4279342"/>
              <a:chExt cx="6228000" cy="719137"/>
            </a:xfrm>
          </p:grpSpPr>
          <p:sp>
            <p:nvSpPr>
              <p:cNvPr id="29" name="AutoShape 3"/>
              <p:cNvSpPr>
                <a:spLocks noChangeArrowheads="1"/>
              </p:cNvSpPr>
              <p:nvPr/>
            </p:nvSpPr>
            <p:spPr bwMode="auto">
              <a:xfrm>
                <a:off x="1458000" y="4279342"/>
                <a:ext cx="6226413" cy="719137"/>
              </a:xfrm>
              <a:prstGeom prst="roundRect">
                <a:avLst>
                  <a:gd name="adj" fmla="val 16667"/>
                </a:avLst>
              </a:prstGeom>
              <a:gradFill rotWithShape="1">
                <a:gsLst>
                  <a:gs pos="0">
                    <a:srgbClr val="65E2FF"/>
                  </a:gs>
                  <a:gs pos="100000">
                    <a:srgbClr val="00B0F0"/>
                  </a:gs>
                </a:gsLst>
                <a:lin ang="5400000" scaled="1"/>
              </a:gradFill>
              <a:ln>
                <a:noFill/>
              </a:ln>
              <a:extLst>
                <a:ext uri="{91240B29-F687-4F45-9708-019B960494DF}">
                  <a14:hiddenLine xmlns="" xmlns:a14="http://schemas.microsoft.com/office/drawing/2010/main" w="9525" algn="ctr">
                    <a:solidFill>
                      <a:srgbClr val="000000"/>
                    </a:solidFill>
                    <a:round/>
                    <a:headEnd/>
                    <a:tailEnd/>
                  </a14:hiddenLine>
                </a:ext>
              </a:extLst>
            </p:spPr>
            <p:txBody>
              <a:bodyPr anchor="ctr"/>
              <a:lstStyle/>
              <a:p>
                <a:pPr eaLnBrk="0" hangingPunct="0"/>
                <a:endParaRPr lang="zh-CN" altLang="zh-CN"/>
              </a:p>
            </p:txBody>
          </p:sp>
          <p:sp>
            <p:nvSpPr>
              <p:cNvPr id="30" name="AutoShape 3"/>
              <p:cNvSpPr>
                <a:spLocks noChangeArrowheads="1"/>
              </p:cNvSpPr>
              <p:nvPr/>
            </p:nvSpPr>
            <p:spPr bwMode="gray">
              <a:xfrm>
                <a:off x="1458000" y="4368242"/>
                <a:ext cx="6228000" cy="541337"/>
              </a:xfrm>
              <a:prstGeom prst="roundRect">
                <a:avLst>
                  <a:gd name="adj" fmla="val 16667"/>
                </a:avLst>
              </a:prstGeom>
              <a:gradFill>
                <a:gsLst>
                  <a:gs pos="0">
                    <a:schemeClr val="bg1">
                      <a:lumMod val="95000"/>
                    </a:schemeClr>
                  </a:gs>
                  <a:gs pos="100000">
                    <a:schemeClr val="bg1">
                      <a:lumMod val="75000"/>
                    </a:schemeClr>
                  </a:gs>
                </a:gsLst>
                <a:lin ang="5400000" scaled="1"/>
              </a:gradFill>
              <a:ln w="25400" algn="ctr">
                <a:solidFill>
                  <a:schemeClr val="bg1"/>
                </a:solidFill>
                <a:round/>
                <a:headEnd/>
                <a:tailEnd/>
              </a:ln>
              <a:effectLst/>
            </p:spPr>
            <p:txBody>
              <a:bodyPr wrap="none" anchor="ctr"/>
              <a:lstStyle/>
              <a:p>
                <a:pPr algn="ctr" eaLnBrk="0" hangingPunct="0">
                  <a:defRPr/>
                </a:pPr>
                <a:endParaRPr lang="zh-CN" altLang="zh-CN" sz="2000">
                  <a:solidFill>
                    <a:schemeClr val="tx2"/>
                  </a:solidFill>
                  <a:ea typeface="微软雅黑" pitchFamily="34" charset="-122"/>
                </a:endParaRPr>
              </a:p>
            </p:txBody>
          </p:sp>
        </p:grpSp>
        <p:sp>
          <p:nvSpPr>
            <p:cNvPr id="28" name="TextBox 29"/>
            <p:cNvSpPr txBox="1">
              <a:spLocks noChangeArrowheads="1"/>
            </p:cNvSpPr>
            <p:nvPr/>
          </p:nvSpPr>
          <p:spPr bwMode="auto">
            <a:xfrm>
              <a:off x="1974394" y="5247939"/>
              <a:ext cx="5143536" cy="5176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b="1" dirty="0">
                  <a:solidFill>
                    <a:srgbClr val="0000CC"/>
                  </a:solidFill>
                  <a:latin typeface="微软雅黑" pitchFamily="34" charset="-122"/>
                  <a:ea typeface="微软雅黑" pitchFamily="34" charset="-122"/>
                </a:rPr>
                <a:t>除毕业学期外，自第二学期开始，各学期结束后，学生修读课程取得的学分（含补考，但不含军事理论课和军训课）累计不低于</a:t>
              </a:r>
              <a:r>
                <a:rPr lang="en-US" altLang="zh-CN" b="1" dirty="0">
                  <a:solidFill>
                    <a:srgbClr val="0000CC"/>
                  </a:solidFill>
                  <a:latin typeface="微软雅黑" pitchFamily="34" charset="-122"/>
                  <a:ea typeface="微软雅黑" pitchFamily="34" charset="-122"/>
                </a:rPr>
                <a:t>15</a:t>
              </a:r>
              <a:r>
                <a:rPr lang="zh-CN" altLang="en-US" b="1" dirty="0">
                  <a:solidFill>
                    <a:srgbClr val="0000CC"/>
                  </a:solidFill>
                  <a:latin typeface="微软雅黑" pitchFamily="34" charset="-122"/>
                  <a:ea typeface="微软雅黑" pitchFamily="34" charset="-122"/>
                </a:rPr>
                <a:t>学分与修课学期数的乘积</a:t>
              </a:r>
            </a:p>
          </p:txBody>
        </p:sp>
      </p:grpSp>
      <p:sp>
        <p:nvSpPr>
          <p:cNvPr id="32" name="TextBox 31"/>
          <p:cNvSpPr txBox="1"/>
          <p:nvPr/>
        </p:nvSpPr>
        <p:spPr>
          <a:xfrm>
            <a:off x="1133902" y="5600670"/>
            <a:ext cx="7416824" cy="874407"/>
          </a:xfrm>
          <a:prstGeom prst="rect">
            <a:avLst/>
          </a:prstGeom>
          <a:noFill/>
        </p:spPr>
        <p:txBody>
          <a:bodyPr wrap="square" rtlCol="0">
            <a:spAutoFit/>
          </a:bodyPr>
          <a:lstStyle/>
          <a:p>
            <a:pPr>
              <a:lnSpc>
                <a:spcPct val="150000"/>
              </a:lnSpc>
            </a:pPr>
            <a:r>
              <a:rPr lang="zh-CN" altLang="zh-CN" b="1" dirty="0">
                <a:solidFill>
                  <a:srgbClr val="FF0000"/>
                </a:solidFill>
                <a:latin typeface="微软雅黑" panose="020B0503020204020204" pitchFamily="34" charset="-122"/>
                <a:ea typeface="微软雅黑" panose="020B0503020204020204" pitchFamily="34" charset="-122"/>
              </a:rPr>
              <a:t>学期的基本学业标准均以学校的培养计划为准统计学生取得的学分，不进行四舍五入计算。</a:t>
            </a:r>
            <a:endParaRPr lang="zh-CN" altLang="en-US"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20990832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0" fill="hold"/>
                                        <p:tgtEl>
                                          <p:spTgt spid="21"/>
                                        </p:tgtEl>
                                        <p:attrNameLst>
                                          <p:attrName>ppt_x</p:attrName>
                                        </p:attrNameLst>
                                      </p:cBhvr>
                                      <p:tavLst>
                                        <p:tav tm="0">
                                          <p:val>
                                            <p:strVal val="#ppt_x-.2"/>
                                          </p:val>
                                        </p:tav>
                                        <p:tav tm="100000">
                                          <p:val>
                                            <p:strVal val="#ppt_x"/>
                                          </p:val>
                                        </p:tav>
                                      </p:tavLst>
                                    </p:anim>
                                    <p:anim calcmode="lin" valueType="num">
                                      <p:cBhvr>
                                        <p:cTn id="13"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1000" fill="hold"/>
                                        <p:tgtEl>
                                          <p:spTgt spid="26"/>
                                        </p:tgtEl>
                                        <p:attrNameLst>
                                          <p:attrName>ppt_x</p:attrName>
                                        </p:attrNameLst>
                                      </p:cBhvr>
                                      <p:tavLst>
                                        <p:tav tm="0">
                                          <p:val>
                                            <p:strVal val="#ppt_x-.2"/>
                                          </p:val>
                                        </p:tav>
                                        <p:tav tm="100000">
                                          <p:val>
                                            <p:strVal val="#ppt_x"/>
                                          </p:val>
                                        </p:tav>
                                      </p:tavLst>
                                    </p:anim>
                                    <p:anim calcmode="lin" valueType="num">
                                      <p:cBhvr>
                                        <p:cTn id="20"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zh-CN" sz="2400" b="1" dirty="0">
                <a:latin typeface="微软雅黑" panose="020B0503020204020204" pitchFamily="34" charset="-122"/>
                <a:ea typeface="微软雅黑" panose="020B0503020204020204" pitchFamily="34" charset="-122"/>
              </a:rPr>
              <a:t>第三十一条</a:t>
            </a:r>
            <a:r>
              <a:rPr lang="en-US" altLang="zh-CN" sz="2400" b="1" dirty="0">
                <a:latin typeface="微软雅黑" panose="020B0503020204020204" pitchFamily="34" charset="-122"/>
                <a:ea typeface="微软雅黑" panose="020B0503020204020204" pitchFamily="34" charset="-122"/>
              </a:rPr>
              <a:t>  </a:t>
            </a:r>
            <a:r>
              <a:rPr lang="zh-CN" altLang="zh-CN" sz="2400" b="1" dirty="0" smtClean="0">
                <a:latin typeface="微软雅黑" panose="020B0503020204020204" pitchFamily="34" charset="-122"/>
                <a:ea typeface="微软雅黑" panose="020B0503020204020204" pitchFamily="34" charset="-122"/>
              </a:rPr>
              <a:t>升级</a:t>
            </a:r>
            <a:endParaRPr lang="zh-CN" altLang="zh-CN" sz="2400" b="1" dirty="0">
              <a:latin typeface="微软雅黑" panose="020B0503020204020204" pitchFamily="34" charset="-122"/>
              <a:ea typeface="微软雅黑" panose="020B0503020204020204" pitchFamily="34" charset="-122"/>
            </a:endParaRPr>
          </a:p>
        </p:txBody>
      </p:sp>
      <p:sp>
        <p:nvSpPr>
          <p:cNvPr id="31" name="圆角矩形 30"/>
          <p:cNvSpPr/>
          <p:nvPr/>
        </p:nvSpPr>
        <p:spPr bwMode="auto">
          <a:xfrm>
            <a:off x="1331640" y="2025438"/>
            <a:ext cx="6840760" cy="3419786"/>
          </a:xfrm>
          <a:prstGeom prst="roundRect">
            <a:avLst>
              <a:gd name="adj" fmla="val 9992"/>
            </a:avLst>
          </a:prstGeom>
          <a:solidFill>
            <a:schemeClr val="bg1">
              <a:alpha val="60000"/>
            </a:schemeClr>
          </a:solidFill>
          <a:ln w="25400">
            <a:solidFill>
              <a:schemeClr val="bg1">
                <a:lumMod val="6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1" name="TextBox 10"/>
          <p:cNvSpPr txBox="1"/>
          <p:nvPr/>
        </p:nvSpPr>
        <p:spPr>
          <a:xfrm>
            <a:off x="1619672" y="2299174"/>
            <a:ext cx="6264696" cy="2778774"/>
          </a:xfrm>
          <a:prstGeom prst="rect">
            <a:avLst/>
          </a:prstGeom>
          <a:noFill/>
        </p:spPr>
        <p:txBody>
          <a:bodyPr wrap="square" rtlCol="0">
            <a:spAutoFit/>
          </a:bodyPr>
          <a:lstStyle/>
          <a:p>
            <a:pPr>
              <a:lnSpc>
                <a:spcPct val="200000"/>
              </a:lnSpc>
            </a:pPr>
            <a:r>
              <a:rPr lang="zh-CN" altLang="zh-CN" b="1" dirty="0">
                <a:solidFill>
                  <a:srgbClr val="FF0000"/>
                </a:solidFill>
                <a:latin typeface="微软雅黑" panose="020B0503020204020204" pitchFamily="34" charset="-122"/>
                <a:ea typeface="微软雅黑" panose="020B0503020204020204" pitchFamily="34" charset="-122"/>
              </a:rPr>
              <a:t>（一）正常升级</a:t>
            </a:r>
            <a:r>
              <a:rPr lang="zh-CN" altLang="zh-CN" b="1" dirty="0" smtClean="0">
                <a:solidFill>
                  <a:srgbClr val="FF0000"/>
                </a:solidFill>
                <a:latin typeface="微软雅黑" panose="020B0503020204020204" pitchFamily="34" charset="-122"/>
                <a:ea typeface="微软雅黑" panose="020B0503020204020204" pitchFamily="34" charset="-122"/>
              </a:rPr>
              <a:t>。</a:t>
            </a:r>
            <a:endParaRPr lang="en-US" altLang="zh-CN" b="1" dirty="0" smtClean="0">
              <a:solidFill>
                <a:srgbClr val="FF0000"/>
              </a:solidFill>
              <a:latin typeface="微软雅黑" panose="020B0503020204020204" pitchFamily="34" charset="-122"/>
              <a:ea typeface="微软雅黑" panose="020B0503020204020204" pitchFamily="34" charset="-122"/>
            </a:endParaRPr>
          </a:p>
          <a:p>
            <a:pPr>
              <a:lnSpc>
                <a:spcPct val="200000"/>
              </a:lnSpc>
            </a:pPr>
            <a:r>
              <a:rPr lang="en-US" altLang="zh-CN" b="1" dirty="0">
                <a:solidFill>
                  <a:srgbClr val="FF0000"/>
                </a:solidFill>
                <a:latin typeface="微软雅黑" panose="020B0503020204020204" pitchFamily="34" charset="-122"/>
                <a:ea typeface="微软雅黑" panose="020B0503020204020204" pitchFamily="34" charset="-122"/>
              </a:rPr>
              <a:t> </a:t>
            </a:r>
            <a:r>
              <a:rPr lang="en-US" altLang="zh-CN" b="1" dirty="0" smtClean="0">
                <a:solidFill>
                  <a:srgbClr val="FF0000"/>
                </a:solidFill>
                <a:latin typeface="微软雅黑" panose="020B0503020204020204" pitchFamily="34" charset="-122"/>
                <a:ea typeface="微软雅黑" panose="020B0503020204020204" pitchFamily="34" charset="-122"/>
              </a:rPr>
              <a:t>      </a:t>
            </a:r>
            <a:r>
              <a:rPr lang="zh-CN" altLang="zh-CN" b="1" dirty="0" smtClean="0">
                <a:latin typeface="微软雅黑" panose="020B0503020204020204" pitchFamily="34" charset="-122"/>
                <a:ea typeface="微软雅黑" panose="020B0503020204020204" pitchFamily="34" charset="-122"/>
              </a:rPr>
              <a:t>学生</a:t>
            </a:r>
            <a:r>
              <a:rPr lang="zh-CN" altLang="zh-CN" b="1" dirty="0">
                <a:latin typeface="微软雅黑" panose="020B0503020204020204" pitchFamily="34" charset="-122"/>
                <a:ea typeface="微软雅黑" panose="020B0503020204020204" pitchFamily="34" charset="-122"/>
              </a:rPr>
              <a:t>（已进入毕业学期学习的学生除外）一般在学年结束时完成所在年级当学年培养计划规定的全部教学环节，经考核取得当学年培养计划规定应修学分</a:t>
            </a:r>
            <a:r>
              <a:rPr lang="en-US" altLang="zh-CN" b="1" dirty="0">
                <a:latin typeface="微软雅黑" panose="020B0503020204020204" pitchFamily="34" charset="-122"/>
                <a:ea typeface="微软雅黑" panose="020B0503020204020204" pitchFamily="34" charset="-122"/>
              </a:rPr>
              <a:t>80%</a:t>
            </a:r>
            <a:r>
              <a:rPr lang="zh-CN" altLang="zh-CN" b="1" dirty="0">
                <a:latin typeface="微软雅黑" panose="020B0503020204020204" pitchFamily="34" charset="-122"/>
                <a:ea typeface="微软雅黑" panose="020B0503020204020204" pitchFamily="34" charset="-122"/>
              </a:rPr>
              <a:t>及以上的，准予在下一学年升入高一年级学习</a:t>
            </a:r>
            <a:r>
              <a:rPr lang="zh-CN" altLang="zh-CN" b="1" dirty="0" smtClean="0">
                <a:latin typeface="微软雅黑" panose="020B0503020204020204" pitchFamily="34" charset="-122"/>
                <a:ea typeface="微软雅黑" panose="020B0503020204020204" pitchFamily="34" charset="-122"/>
              </a:rPr>
              <a:t>。</a:t>
            </a:r>
            <a:endParaRPr lang="zh-CN" altLang="en-US" b="1" dirty="0">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39757792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barn(inVertical)">
                                      <p:cBhvr>
                                        <p:cTn id="18" dur="500"/>
                                        <p:tgtEl>
                                          <p:spTgt spid="31"/>
                                        </p:tgtEl>
                                      </p:cBhvr>
                                    </p:animEffec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P spid="31" grpId="0" animBg="1"/>
      <p:bldP spid="1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3" name="TextBox 2"/>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zh-CN" sz="2400" b="1" dirty="0">
                <a:latin typeface="微软雅黑" panose="020B0503020204020204" pitchFamily="34" charset="-122"/>
                <a:ea typeface="微软雅黑" panose="020B0503020204020204" pitchFamily="34" charset="-122"/>
              </a:rPr>
              <a:t>第三十一条</a:t>
            </a:r>
            <a:r>
              <a:rPr lang="en-US" altLang="zh-CN" sz="2400" b="1" dirty="0">
                <a:latin typeface="微软雅黑" panose="020B0503020204020204" pitchFamily="34" charset="-122"/>
                <a:ea typeface="微软雅黑" panose="020B0503020204020204" pitchFamily="34" charset="-122"/>
              </a:rPr>
              <a:t>  </a:t>
            </a:r>
            <a:r>
              <a:rPr lang="zh-CN" altLang="zh-CN" sz="2400" b="1" dirty="0" smtClean="0">
                <a:latin typeface="微软雅黑" panose="020B0503020204020204" pitchFamily="34" charset="-122"/>
                <a:ea typeface="微软雅黑" panose="020B0503020204020204" pitchFamily="34" charset="-122"/>
              </a:rPr>
              <a:t>升级</a:t>
            </a:r>
            <a:endParaRPr lang="zh-CN" altLang="zh-CN" sz="2400" b="1" dirty="0">
              <a:latin typeface="微软雅黑" panose="020B0503020204020204" pitchFamily="34" charset="-122"/>
              <a:ea typeface="微软雅黑" panose="020B0503020204020204" pitchFamily="34" charset="-122"/>
            </a:endParaRPr>
          </a:p>
        </p:txBody>
      </p:sp>
      <p:sp>
        <p:nvSpPr>
          <p:cNvPr id="5" name="圆角矩形 4"/>
          <p:cNvSpPr/>
          <p:nvPr/>
        </p:nvSpPr>
        <p:spPr bwMode="auto">
          <a:xfrm>
            <a:off x="1331640" y="2025438"/>
            <a:ext cx="6840760" cy="3419786"/>
          </a:xfrm>
          <a:prstGeom prst="roundRect">
            <a:avLst>
              <a:gd name="adj" fmla="val 9992"/>
            </a:avLst>
          </a:prstGeom>
          <a:solidFill>
            <a:schemeClr val="bg1">
              <a:alpha val="60000"/>
            </a:schemeClr>
          </a:solidFill>
          <a:ln w="25400">
            <a:solidFill>
              <a:schemeClr val="bg1">
                <a:lumMod val="6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6" name="TextBox 5"/>
          <p:cNvSpPr txBox="1"/>
          <p:nvPr/>
        </p:nvSpPr>
        <p:spPr>
          <a:xfrm>
            <a:off x="1619672" y="2299174"/>
            <a:ext cx="6264696" cy="2862322"/>
          </a:xfrm>
          <a:prstGeom prst="rect">
            <a:avLst/>
          </a:prstGeom>
          <a:noFill/>
        </p:spPr>
        <p:txBody>
          <a:bodyPr wrap="square" rtlCol="0">
            <a:spAutoFit/>
          </a:bodyPr>
          <a:lstStyle/>
          <a:p>
            <a:pPr>
              <a:lnSpc>
                <a:spcPct val="200000"/>
              </a:lnSpc>
            </a:pPr>
            <a:r>
              <a:rPr lang="zh-CN" altLang="en-US" b="1" dirty="0">
                <a:solidFill>
                  <a:srgbClr val="FF0000"/>
                </a:solidFill>
                <a:latin typeface="微软雅黑" panose="020B0503020204020204" pitchFamily="34" charset="-122"/>
                <a:ea typeface="微软雅黑" panose="020B0503020204020204" pitchFamily="34" charset="-122"/>
              </a:rPr>
              <a:t>（二）提前升级</a:t>
            </a:r>
            <a:r>
              <a:rPr lang="zh-CN" altLang="en-US" b="1" dirty="0" smtClean="0">
                <a:solidFill>
                  <a:srgbClr val="FF0000"/>
                </a:solidFill>
                <a:latin typeface="微软雅黑" panose="020B0503020204020204" pitchFamily="34" charset="-122"/>
                <a:ea typeface="微软雅黑" panose="020B0503020204020204" pitchFamily="34" charset="-122"/>
              </a:rPr>
              <a:t>。</a:t>
            </a:r>
            <a:endParaRPr lang="en-US" altLang="zh-CN" b="1" dirty="0" smtClean="0">
              <a:solidFill>
                <a:srgbClr val="FF0000"/>
              </a:solidFill>
              <a:latin typeface="微软雅黑" panose="020B0503020204020204" pitchFamily="34" charset="-122"/>
              <a:ea typeface="微软雅黑" panose="020B0503020204020204" pitchFamily="34" charset="-122"/>
            </a:endParaRPr>
          </a:p>
          <a:p>
            <a:pPr>
              <a:lnSpc>
                <a:spcPct val="200000"/>
              </a:lnSpc>
            </a:pPr>
            <a:r>
              <a:rPr lang="en-US" altLang="zh-CN" b="1" dirty="0">
                <a:latin typeface="微软雅黑" panose="020B0503020204020204" pitchFamily="34" charset="-122"/>
                <a:ea typeface="微软雅黑" panose="020B0503020204020204" pitchFamily="34" charset="-122"/>
              </a:rPr>
              <a:t> </a:t>
            </a:r>
            <a:r>
              <a:rPr lang="en-US" altLang="zh-CN" b="1" dirty="0" smtClean="0">
                <a:latin typeface="微软雅黑" panose="020B0503020204020204" pitchFamily="34" charset="-122"/>
                <a:ea typeface="微软雅黑" panose="020B0503020204020204" pitchFamily="34" charset="-122"/>
              </a:rPr>
              <a:t>     </a:t>
            </a:r>
            <a:r>
              <a:rPr lang="zh-CN" altLang="en-US" b="1" dirty="0" smtClean="0">
                <a:latin typeface="微软雅黑" panose="020B0503020204020204" pitchFamily="34" charset="-122"/>
                <a:ea typeface="微软雅黑" panose="020B0503020204020204" pitchFamily="34" charset="-122"/>
              </a:rPr>
              <a:t>学生</a:t>
            </a:r>
            <a:r>
              <a:rPr lang="zh-CN" altLang="en-US" b="1" dirty="0">
                <a:latin typeface="微软雅黑" panose="020B0503020204020204" pitchFamily="34" charset="-122"/>
                <a:ea typeface="微软雅黑" panose="020B0503020204020204" pitchFamily="34" charset="-122"/>
              </a:rPr>
              <a:t>（已进入培养计划第七学期学习的学生除外）在学年第一学期完成所在年级当学年以及高一年级第一学期培养计划规定的全部教学环节的，经考核成绩合格的，准予在下一学期提前升入高一年级学习。</a:t>
            </a:r>
          </a:p>
        </p:txBody>
      </p:sp>
    </p:spTree>
    <p:extLst>
      <p:ext uri="{BB962C8B-B14F-4D97-AF65-F5344CB8AC3E}">
        <p14:creationId xmlns="" xmlns:p14="http://schemas.microsoft.com/office/powerpoint/2010/main" val="298821085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3" name="TextBox 2"/>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zh-CN" sz="2400" b="1" dirty="0">
                <a:latin typeface="微软雅黑" panose="020B0503020204020204" pitchFamily="34" charset="-122"/>
                <a:ea typeface="微软雅黑" panose="020B0503020204020204" pitchFamily="34" charset="-122"/>
              </a:rPr>
              <a:t>第三十一条</a:t>
            </a:r>
            <a:r>
              <a:rPr lang="en-US" altLang="zh-CN" sz="2400" b="1" dirty="0">
                <a:latin typeface="微软雅黑" panose="020B0503020204020204" pitchFamily="34" charset="-122"/>
                <a:ea typeface="微软雅黑" panose="020B0503020204020204" pitchFamily="34" charset="-122"/>
              </a:rPr>
              <a:t>  </a:t>
            </a:r>
            <a:r>
              <a:rPr lang="zh-CN" altLang="zh-CN" sz="2400" b="1" dirty="0" smtClean="0">
                <a:latin typeface="微软雅黑" panose="020B0503020204020204" pitchFamily="34" charset="-122"/>
                <a:ea typeface="微软雅黑" panose="020B0503020204020204" pitchFamily="34" charset="-122"/>
              </a:rPr>
              <a:t>升级</a:t>
            </a:r>
            <a:endParaRPr lang="zh-CN" altLang="zh-CN" sz="2400" b="1" dirty="0">
              <a:latin typeface="微软雅黑" panose="020B0503020204020204" pitchFamily="34" charset="-122"/>
              <a:ea typeface="微软雅黑" panose="020B0503020204020204" pitchFamily="34" charset="-122"/>
            </a:endParaRPr>
          </a:p>
        </p:txBody>
      </p:sp>
      <p:sp>
        <p:nvSpPr>
          <p:cNvPr id="5" name="圆角矩形 4"/>
          <p:cNvSpPr/>
          <p:nvPr/>
        </p:nvSpPr>
        <p:spPr bwMode="auto">
          <a:xfrm>
            <a:off x="1331640" y="2025438"/>
            <a:ext cx="6840760" cy="3419786"/>
          </a:xfrm>
          <a:prstGeom prst="roundRect">
            <a:avLst>
              <a:gd name="adj" fmla="val 9992"/>
            </a:avLst>
          </a:prstGeom>
          <a:solidFill>
            <a:schemeClr val="bg1">
              <a:alpha val="60000"/>
            </a:schemeClr>
          </a:solidFill>
          <a:ln w="25400">
            <a:solidFill>
              <a:schemeClr val="bg1">
                <a:lumMod val="6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6" name="TextBox 5"/>
          <p:cNvSpPr txBox="1"/>
          <p:nvPr/>
        </p:nvSpPr>
        <p:spPr>
          <a:xfrm>
            <a:off x="1619672" y="2299174"/>
            <a:ext cx="6264696" cy="2308324"/>
          </a:xfrm>
          <a:prstGeom prst="rect">
            <a:avLst/>
          </a:prstGeom>
          <a:noFill/>
        </p:spPr>
        <p:txBody>
          <a:bodyPr wrap="square" rtlCol="0">
            <a:spAutoFit/>
          </a:bodyPr>
          <a:lstStyle/>
          <a:p>
            <a:pPr>
              <a:lnSpc>
                <a:spcPct val="200000"/>
              </a:lnSpc>
            </a:pPr>
            <a:r>
              <a:rPr lang="zh-CN" altLang="en-US" b="1" dirty="0">
                <a:solidFill>
                  <a:srgbClr val="FF0000"/>
                </a:solidFill>
                <a:latin typeface="微软雅黑" panose="020B0503020204020204" pitchFamily="34" charset="-122"/>
                <a:ea typeface="微软雅黑" panose="020B0503020204020204" pitchFamily="34" charset="-122"/>
              </a:rPr>
              <a:t>（三）提前升级的申请与审批</a:t>
            </a:r>
            <a:r>
              <a:rPr lang="zh-CN" altLang="en-US" b="1" dirty="0" smtClean="0">
                <a:solidFill>
                  <a:srgbClr val="FF0000"/>
                </a:solidFill>
                <a:latin typeface="微软雅黑" panose="020B0503020204020204" pitchFamily="34" charset="-122"/>
                <a:ea typeface="微软雅黑" panose="020B0503020204020204" pitchFamily="34" charset="-122"/>
              </a:rPr>
              <a:t>。</a:t>
            </a:r>
            <a:endParaRPr lang="en-US" altLang="zh-CN" b="1" dirty="0" smtClean="0">
              <a:solidFill>
                <a:srgbClr val="FF0000"/>
              </a:solidFill>
              <a:latin typeface="微软雅黑" panose="020B0503020204020204" pitchFamily="34" charset="-122"/>
              <a:ea typeface="微软雅黑" panose="020B0503020204020204" pitchFamily="34" charset="-122"/>
            </a:endParaRPr>
          </a:p>
          <a:p>
            <a:pPr>
              <a:lnSpc>
                <a:spcPct val="200000"/>
              </a:lnSpc>
            </a:pPr>
            <a:r>
              <a:rPr lang="en-US" altLang="zh-CN" b="1" dirty="0">
                <a:latin typeface="微软雅黑" panose="020B0503020204020204" pitchFamily="34" charset="-122"/>
                <a:ea typeface="微软雅黑" panose="020B0503020204020204" pitchFamily="34" charset="-122"/>
              </a:rPr>
              <a:t> </a:t>
            </a:r>
            <a:r>
              <a:rPr lang="en-US" altLang="zh-CN" b="1" dirty="0" smtClean="0">
                <a:latin typeface="微软雅黑" panose="020B0503020204020204" pitchFamily="34" charset="-122"/>
                <a:ea typeface="微软雅黑" panose="020B0503020204020204" pitchFamily="34" charset="-122"/>
              </a:rPr>
              <a:t>      </a:t>
            </a:r>
            <a:r>
              <a:rPr lang="zh-CN" altLang="en-US" b="1" dirty="0" smtClean="0">
                <a:latin typeface="微软雅黑" panose="020B0503020204020204" pitchFamily="34" charset="-122"/>
                <a:ea typeface="微软雅黑" panose="020B0503020204020204" pitchFamily="34" charset="-122"/>
              </a:rPr>
              <a:t>学生</a:t>
            </a:r>
            <a:r>
              <a:rPr lang="zh-CN" altLang="en-US" b="1" dirty="0">
                <a:latin typeface="微软雅黑" panose="020B0503020204020204" pitchFamily="34" charset="-122"/>
                <a:ea typeface="微软雅黑" panose="020B0503020204020204" pitchFamily="34" charset="-122"/>
              </a:rPr>
              <a:t>应在学年第二学期开学后两周内向所在学院提出书面申请，由所在学院组织考核。考核成绩合格的，经教务处批准后办理提前升级手续。</a:t>
            </a:r>
          </a:p>
        </p:txBody>
      </p:sp>
    </p:spTree>
    <p:extLst>
      <p:ext uri="{BB962C8B-B14F-4D97-AF65-F5344CB8AC3E}">
        <p14:creationId xmlns="" xmlns:p14="http://schemas.microsoft.com/office/powerpoint/2010/main" val="400185248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第二章  入学与注册</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sp>
        <p:nvSpPr>
          <p:cNvPr id="5" name="TextBox 4"/>
          <p:cNvSpPr txBox="1"/>
          <p:nvPr/>
        </p:nvSpPr>
        <p:spPr>
          <a:xfrm>
            <a:off x="0" y="836712"/>
            <a:ext cx="9144000" cy="523220"/>
          </a:xfrm>
          <a:prstGeom prst="rect">
            <a:avLst/>
          </a:prstGeom>
          <a:noFill/>
        </p:spPr>
        <p:txBody>
          <a:bodyPr wrap="square" rtlCol="0">
            <a:spAutoFit/>
          </a:bodyPr>
          <a:lstStyle/>
          <a:p>
            <a:pPr algn="ct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第四条</a:t>
            </a:r>
            <a:r>
              <a:rPr lang="en-US"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  </a:t>
            </a: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新生入学、注册与取得</a:t>
            </a:r>
            <a:r>
              <a:rPr lang="zh-CN" altLang="zh-CN" sz="28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学籍</a:t>
            </a:r>
            <a:endPar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endParaRPr>
          </a:p>
        </p:txBody>
      </p:sp>
      <p:grpSp>
        <p:nvGrpSpPr>
          <p:cNvPr id="6" name="组合 45"/>
          <p:cNvGrpSpPr>
            <a:grpSpLocks/>
          </p:cNvGrpSpPr>
          <p:nvPr/>
        </p:nvGrpSpPr>
        <p:grpSpPr bwMode="auto">
          <a:xfrm>
            <a:off x="279284" y="2420888"/>
            <a:ext cx="785812" cy="2214562"/>
            <a:chOff x="1071539" y="3500435"/>
            <a:chExt cx="785817" cy="2357456"/>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1539" y="3500435"/>
              <a:ext cx="785817" cy="23574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44"/>
            <p:cNvSpPr txBox="1">
              <a:spLocks noChangeArrowheads="1"/>
            </p:cNvSpPr>
            <p:nvPr/>
          </p:nvSpPr>
          <p:spPr bwMode="auto">
            <a:xfrm>
              <a:off x="1229162" y="3940409"/>
              <a:ext cx="455822" cy="12777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400" b="1" dirty="0" smtClean="0">
                  <a:solidFill>
                    <a:schemeClr val="bg1"/>
                  </a:solidFill>
                  <a:latin typeface="微软雅黑" pitchFamily="34" charset="-122"/>
                  <a:ea typeface="微软雅黑" pitchFamily="34" charset="-122"/>
                </a:rPr>
                <a:t>报 到</a:t>
              </a:r>
              <a:endParaRPr lang="zh-CN" altLang="en-US" sz="2400" b="1" dirty="0">
                <a:solidFill>
                  <a:schemeClr val="bg1"/>
                </a:solidFill>
                <a:latin typeface="微软雅黑" pitchFamily="34" charset="-122"/>
                <a:ea typeface="微软雅黑" pitchFamily="34" charset="-122"/>
              </a:endParaRPr>
            </a:p>
          </p:txBody>
        </p:sp>
      </p:grpSp>
      <p:sp>
        <p:nvSpPr>
          <p:cNvPr id="2" name="TextBox 1"/>
          <p:cNvSpPr txBox="1"/>
          <p:nvPr/>
        </p:nvSpPr>
        <p:spPr>
          <a:xfrm>
            <a:off x="1653485" y="2202587"/>
            <a:ext cx="6912768" cy="2461700"/>
          </a:xfrm>
          <a:prstGeom prst="rect">
            <a:avLst/>
          </a:prstGeom>
          <a:noFill/>
        </p:spPr>
        <p:txBody>
          <a:bodyPr wrap="square" rtlCol="0">
            <a:spAutoFit/>
          </a:bodyPr>
          <a:lstStyle/>
          <a:p>
            <a:pPr>
              <a:lnSpc>
                <a:spcPct val="200000"/>
              </a:lnSpc>
            </a:pPr>
            <a:r>
              <a:rPr lang="en-US" altLang="zh-CN" sz="2000" b="1" dirty="0" smtClean="0">
                <a:solidFill>
                  <a:srgbClr val="000066"/>
                </a:solidFill>
                <a:latin typeface="微软雅黑" panose="020B0503020204020204" pitchFamily="34" charset="-122"/>
                <a:ea typeface="微软雅黑" panose="020B0503020204020204" pitchFamily="34" charset="-122"/>
              </a:rPr>
              <a:t>       </a:t>
            </a:r>
            <a:r>
              <a:rPr lang="zh-CN" altLang="zh-CN" sz="2000" b="1" dirty="0" smtClean="0">
                <a:solidFill>
                  <a:srgbClr val="000066"/>
                </a:solidFill>
                <a:latin typeface="微软雅黑" panose="020B0503020204020204" pitchFamily="34" charset="-122"/>
                <a:ea typeface="微软雅黑" panose="020B0503020204020204" pitchFamily="34" charset="-122"/>
              </a:rPr>
              <a:t>因故</a:t>
            </a:r>
            <a:r>
              <a:rPr lang="zh-CN" altLang="zh-CN" sz="2000" b="1" dirty="0">
                <a:solidFill>
                  <a:srgbClr val="000066"/>
                </a:solidFill>
                <a:latin typeface="微软雅黑" panose="020B0503020204020204" pitchFamily="34" charset="-122"/>
                <a:ea typeface="微软雅黑" panose="020B0503020204020204" pitchFamily="34" charset="-122"/>
              </a:rPr>
              <a:t>不能按期报到入学者，应向学校招生部门请假，请假不得超过两周。除不可抗力等正当事由以外，请假仅限一次，且不得续假。未请假或请假期满仍未报到者，视为自动放弃入学资格。</a:t>
            </a:r>
            <a:endParaRPr lang="zh-CN" altLang="en-US" sz="2000" b="1" dirty="0">
              <a:solidFill>
                <a:srgbClr val="000066"/>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3713953" y="4059746"/>
            <a:ext cx="4680520" cy="0"/>
          </a:xfrm>
          <a:prstGeom prst="line">
            <a:avLst/>
          </a:prstGeom>
          <a:ln w="57150"/>
        </p:spPr>
        <p:style>
          <a:lnRef idx="3">
            <a:schemeClr val="accent2"/>
          </a:lnRef>
          <a:fillRef idx="0">
            <a:schemeClr val="accent2"/>
          </a:fillRef>
          <a:effectRef idx="2">
            <a:schemeClr val="accent2"/>
          </a:effectRef>
          <a:fontRef idx="minor">
            <a:schemeClr val="tx1"/>
          </a:fontRef>
        </p:style>
      </p:cxnSp>
      <p:cxnSp>
        <p:nvCxnSpPr>
          <p:cNvPr id="11" name="直接连接符 10"/>
          <p:cNvCxnSpPr/>
          <p:nvPr/>
        </p:nvCxnSpPr>
        <p:spPr>
          <a:xfrm>
            <a:off x="1754989" y="4664287"/>
            <a:ext cx="1742940" cy="0"/>
          </a:xfrm>
          <a:prstGeom prst="line">
            <a:avLst/>
          </a:prstGeom>
          <a:ln w="57150"/>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 xmlns:p14="http://schemas.microsoft.com/office/powerpoint/2010/main" val="206568940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3" name="TextBox 2"/>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zh-CN" sz="2400" b="1" dirty="0">
                <a:latin typeface="微软雅黑" panose="020B0503020204020204" pitchFamily="34" charset="-122"/>
                <a:ea typeface="微软雅黑" panose="020B0503020204020204" pitchFamily="34" charset="-122"/>
              </a:rPr>
              <a:t>第三十一条</a:t>
            </a:r>
            <a:r>
              <a:rPr lang="en-US" altLang="zh-CN" sz="2400" b="1" dirty="0">
                <a:latin typeface="微软雅黑" panose="020B0503020204020204" pitchFamily="34" charset="-122"/>
                <a:ea typeface="微软雅黑" panose="020B0503020204020204" pitchFamily="34" charset="-122"/>
              </a:rPr>
              <a:t>  </a:t>
            </a:r>
            <a:r>
              <a:rPr lang="zh-CN" altLang="zh-CN" sz="2400" b="1" dirty="0" smtClean="0">
                <a:latin typeface="微软雅黑" panose="020B0503020204020204" pitchFamily="34" charset="-122"/>
                <a:ea typeface="微软雅黑" panose="020B0503020204020204" pitchFamily="34" charset="-122"/>
              </a:rPr>
              <a:t>升级</a:t>
            </a:r>
            <a:endParaRPr lang="zh-CN" altLang="zh-CN" sz="2400" b="1" dirty="0">
              <a:latin typeface="微软雅黑" panose="020B0503020204020204" pitchFamily="34" charset="-122"/>
              <a:ea typeface="微软雅黑" panose="020B0503020204020204" pitchFamily="34" charset="-122"/>
            </a:endParaRPr>
          </a:p>
        </p:txBody>
      </p:sp>
      <p:sp>
        <p:nvSpPr>
          <p:cNvPr id="5" name="圆角矩形 4"/>
          <p:cNvSpPr/>
          <p:nvPr/>
        </p:nvSpPr>
        <p:spPr bwMode="auto">
          <a:xfrm>
            <a:off x="1331640" y="2025438"/>
            <a:ext cx="6840760" cy="3419786"/>
          </a:xfrm>
          <a:prstGeom prst="roundRect">
            <a:avLst>
              <a:gd name="adj" fmla="val 9992"/>
            </a:avLst>
          </a:prstGeom>
          <a:solidFill>
            <a:schemeClr val="bg1">
              <a:alpha val="60000"/>
            </a:schemeClr>
          </a:solidFill>
          <a:ln w="25400">
            <a:solidFill>
              <a:schemeClr val="bg1">
                <a:lumMod val="6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6" name="TextBox 5"/>
          <p:cNvSpPr txBox="1"/>
          <p:nvPr/>
        </p:nvSpPr>
        <p:spPr>
          <a:xfrm>
            <a:off x="1599972" y="2863980"/>
            <a:ext cx="6264696" cy="562783"/>
          </a:xfrm>
          <a:prstGeom prst="rect">
            <a:avLst/>
          </a:prstGeom>
          <a:noFill/>
        </p:spPr>
        <p:txBody>
          <a:bodyPr wrap="square" rtlCol="0">
            <a:spAutoFit/>
          </a:bodyPr>
          <a:lstStyle/>
          <a:p>
            <a:pPr>
              <a:lnSpc>
                <a:spcPct val="200000"/>
              </a:lnSpc>
            </a:pPr>
            <a:r>
              <a:rPr lang="zh-CN" altLang="en-US" b="1" dirty="0">
                <a:solidFill>
                  <a:srgbClr val="FF0000"/>
                </a:solidFill>
                <a:latin typeface="微软雅黑" panose="020B0503020204020204" pitchFamily="34" charset="-122"/>
                <a:ea typeface="微软雅黑" panose="020B0503020204020204" pitchFamily="34" charset="-122"/>
              </a:rPr>
              <a:t>（四）学生在校学习期间，准许提前升级一次。</a:t>
            </a:r>
            <a:endParaRPr lang="en-US" altLang="zh-CN" b="1" dirty="0" smtClean="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1990550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第三十二条  跳级</a:t>
            </a:r>
            <a:endParaRPr lang="zh-CN" altLang="zh-CN" sz="2400" b="1" dirty="0">
              <a:latin typeface="微软雅黑" panose="020B0503020204020204" pitchFamily="34" charset="-122"/>
              <a:ea typeface="微软雅黑" panose="020B0503020204020204" pitchFamily="34" charset="-122"/>
            </a:endParaRPr>
          </a:p>
        </p:txBody>
      </p:sp>
      <p:sp>
        <p:nvSpPr>
          <p:cNvPr id="6" name="AutoShape 60"/>
          <p:cNvSpPr>
            <a:spLocks noChangeArrowheads="1"/>
          </p:cNvSpPr>
          <p:nvPr/>
        </p:nvSpPr>
        <p:spPr bwMode="auto">
          <a:xfrm>
            <a:off x="1115616" y="2852482"/>
            <a:ext cx="6912768" cy="2160000"/>
          </a:xfrm>
          <a:prstGeom prst="roundRect">
            <a:avLst/>
          </a:prstGeom>
          <a:solidFill>
            <a:schemeClr val="bg1">
              <a:alpha val="60000"/>
            </a:schemeClr>
          </a:solidFill>
          <a:ln w="25400">
            <a:solidFill>
              <a:schemeClr val="bg1">
                <a:lumMod val="65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latin typeface="微软雅黑" pitchFamily="34" charset="-122"/>
              <a:ea typeface="微软雅黑" pitchFamily="34" charset="-122"/>
            </a:endParaRPr>
          </a:p>
        </p:txBody>
      </p:sp>
      <p:grpSp>
        <p:nvGrpSpPr>
          <p:cNvPr id="7" name="组合 23"/>
          <p:cNvGrpSpPr>
            <a:grpSpLocks/>
          </p:cNvGrpSpPr>
          <p:nvPr/>
        </p:nvGrpSpPr>
        <p:grpSpPr bwMode="auto">
          <a:xfrm>
            <a:off x="1426548" y="4625459"/>
            <a:ext cx="6169787" cy="1368425"/>
            <a:chOff x="4938688" y="3803655"/>
            <a:chExt cx="3160156" cy="1363190"/>
          </a:xfrm>
        </p:grpSpPr>
        <p:sp>
          <p:nvSpPr>
            <p:cNvPr id="8" name="圆角矩形 7"/>
            <p:cNvSpPr/>
            <p:nvPr/>
          </p:nvSpPr>
          <p:spPr bwMode="auto">
            <a:xfrm>
              <a:off x="4938688" y="3803655"/>
              <a:ext cx="3160156" cy="136319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9" name="矩形 87"/>
            <p:cNvSpPr>
              <a:spLocks noChangeArrowheads="1"/>
            </p:cNvSpPr>
            <p:nvPr/>
          </p:nvSpPr>
          <p:spPr bwMode="auto">
            <a:xfrm>
              <a:off x="5052458" y="4177838"/>
              <a:ext cx="3046386" cy="8278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eaLnBrk="0" fontAlgn="ctr" hangingPunct="0">
                <a:buClr>
                  <a:srgbClr val="FF0000"/>
                </a:buClr>
                <a:buSzPct val="70000"/>
              </a:pPr>
              <a:r>
                <a:rPr lang="zh-CN" altLang="en-US" sz="1600" b="1" dirty="0">
                  <a:latin typeface="微软雅黑" pitchFamily="34" charset="-122"/>
                  <a:ea typeface="微软雅黑" pitchFamily="34" charset="-122"/>
                </a:rPr>
                <a:t>学生应在学年第一学期开学后两周内向所在学院提出书面申请，由所在学院组织考核。考核成绩合格的，经教务处批准后办理跳级手续。</a:t>
              </a:r>
            </a:p>
          </p:txBody>
        </p:sp>
      </p:grpSp>
      <p:grpSp>
        <p:nvGrpSpPr>
          <p:cNvPr id="10" name="组合 23"/>
          <p:cNvGrpSpPr>
            <a:grpSpLocks/>
          </p:cNvGrpSpPr>
          <p:nvPr/>
        </p:nvGrpSpPr>
        <p:grpSpPr bwMode="auto">
          <a:xfrm>
            <a:off x="1426548" y="1953920"/>
            <a:ext cx="6169787" cy="1366837"/>
            <a:chOff x="4938689" y="3803653"/>
            <a:chExt cx="3160156" cy="1208243"/>
          </a:xfrm>
        </p:grpSpPr>
        <p:sp>
          <p:nvSpPr>
            <p:cNvPr id="12" name="圆角矩形 11"/>
            <p:cNvSpPr/>
            <p:nvPr/>
          </p:nvSpPr>
          <p:spPr bwMode="auto">
            <a:xfrm>
              <a:off x="4938689" y="3803653"/>
              <a:ext cx="3160156" cy="1208243"/>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flip="none" rotWithShape="1">
                <a:gsLst>
                  <a:gs pos="0">
                    <a:srgbClr val="00B0F0"/>
                  </a:gs>
                  <a:gs pos="100000">
                    <a:srgbClr val="002060"/>
                  </a:gs>
                </a:gsLst>
                <a:lin ang="16200000" scaled="1"/>
                <a:tileRect/>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3" name="矩形 87"/>
            <p:cNvSpPr>
              <a:spLocks noChangeArrowheads="1"/>
            </p:cNvSpPr>
            <p:nvPr/>
          </p:nvSpPr>
          <p:spPr bwMode="auto">
            <a:xfrm>
              <a:off x="5052459" y="3903522"/>
              <a:ext cx="2932616" cy="9522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eaLnBrk="0" fontAlgn="ctr" hangingPunct="0">
                <a:buClr>
                  <a:srgbClr val="FF0000"/>
                </a:buClr>
                <a:buSzPct val="70000"/>
              </a:pPr>
              <a:r>
                <a:rPr lang="zh-CN" altLang="en-US" sz="1600" b="1" dirty="0">
                  <a:latin typeface="微软雅黑" pitchFamily="34" charset="-122"/>
                  <a:ea typeface="微软雅黑" pitchFamily="34" charset="-122"/>
                </a:rPr>
                <a:t>学生（已进入培养计划第五及以后学期学习的学生除外）在学年结束时完成所在年级以及高一年级当学年培养计划规定的全部教学环节的，经考核成绩合格，准予在下一学年开始时升入高两级的年级学习。</a:t>
              </a:r>
            </a:p>
          </p:txBody>
        </p:sp>
      </p:grpSp>
      <p:grpSp>
        <p:nvGrpSpPr>
          <p:cNvPr id="14" name="组合 26"/>
          <p:cNvGrpSpPr>
            <a:grpSpLocks noChangeAspect="1"/>
          </p:cNvGrpSpPr>
          <p:nvPr/>
        </p:nvGrpSpPr>
        <p:grpSpPr bwMode="auto">
          <a:xfrm>
            <a:off x="3424981" y="3063582"/>
            <a:ext cx="2443163" cy="554038"/>
            <a:chOff x="855540" y="3513439"/>
            <a:chExt cx="1399872" cy="987727"/>
          </a:xfrm>
        </p:grpSpPr>
        <p:sp>
          <p:nvSpPr>
            <p:cNvPr id="15" name="圆角矩形 14"/>
            <p:cNvSpPr/>
            <p:nvPr/>
          </p:nvSpPr>
          <p:spPr>
            <a:xfrm>
              <a:off x="855540" y="3513439"/>
              <a:ext cx="1399872" cy="987727"/>
            </a:xfrm>
            <a:prstGeom prst="roundRect">
              <a:avLst>
                <a:gd name="adj" fmla="val 10568"/>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latin typeface="微软雅黑" pitchFamily="34" charset="-122"/>
                <a:ea typeface="微软雅黑" pitchFamily="34" charset="-122"/>
              </a:endParaRPr>
            </a:p>
          </p:txBody>
        </p:sp>
        <p:sp>
          <p:nvSpPr>
            <p:cNvPr id="16" name="矩形 14"/>
            <p:cNvSpPr>
              <a:spLocks noChangeArrowheads="1"/>
            </p:cNvSpPr>
            <p:nvPr/>
          </p:nvSpPr>
          <p:spPr bwMode="auto">
            <a:xfrm>
              <a:off x="1004859" y="3678084"/>
              <a:ext cx="1101235" cy="658437"/>
            </a:xfrm>
            <a:prstGeom prst="rect">
              <a:avLst/>
            </a:prstGeom>
            <a:noFill/>
            <a:ln w="9525">
              <a:noFill/>
              <a:miter lim="800000"/>
              <a:headEnd/>
              <a:tailEnd/>
            </a:ln>
          </p:spPr>
          <p:txBody>
            <a:bodyPr anchor="ctr">
              <a:spAutoFit/>
            </a:bodyPr>
            <a:lstStyle/>
            <a:p>
              <a:pPr algn="ctr" fontAlgn="ctr">
                <a:spcBef>
                  <a:spcPts val="0"/>
                </a:spcBef>
                <a:spcAft>
                  <a:spcPts val="0"/>
                </a:spcAft>
                <a:buClr>
                  <a:srgbClr val="FF0000"/>
                </a:buClr>
                <a:buSzPct val="70000"/>
                <a:defRPr/>
              </a:pPr>
              <a:r>
                <a:rPr kumimoji="1" lang="zh-CN" altLang="en-US" b="1" dirty="0">
                  <a:solidFill>
                    <a:schemeClr val="bg1"/>
                  </a:solidFill>
                  <a:effectLst>
                    <a:reflection blurRad="6350" stA="50000" endA="300" endPos="50000" dist="29997" dir="5400000" sy="-100000" algn="bl" rotWithShape="0"/>
                  </a:effectLst>
                  <a:latin typeface="微软雅黑" pitchFamily="34" charset="-122"/>
                  <a:ea typeface="微软雅黑" pitchFamily="34" charset="-122"/>
                </a:rPr>
                <a:t>跳级</a:t>
              </a:r>
              <a:endParaRPr kumimoji="1" lang="zh-CN" altLang="en-US" sz="1600" b="1" dirty="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grpSp>
      <p:grpSp>
        <p:nvGrpSpPr>
          <p:cNvPr id="17" name="组合 26"/>
          <p:cNvGrpSpPr>
            <a:grpSpLocks noChangeAspect="1"/>
          </p:cNvGrpSpPr>
          <p:nvPr/>
        </p:nvGrpSpPr>
        <p:grpSpPr bwMode="auto">
          <a:xfrm>
            <a:off x="3424981" y="4336534"/>
            <a:ext cx="2443163" cy="555625"/>
            <a:chOff x="855540" y="3513439"/>
            <a:chExt cx="1399872" cy="987727"/>
          </a:xfrm>
        </p:grpSpPr>
        <p:sp>
          <p:nvSpPr>
            <p:cNvPr id="18" name="圆角矩形 17"/>
            <p:cNvSpPr/>
            <p:nvPr/>
          </p:nvSpPr>
          <p:spPr>
            <a:xfrm>
              <a:off x="855540" y="3513439"/>
              <a:ext cx="1399872" cy="987727"/>
            </a:xfrm>
            <a:prstGeom prst="roundRect">
              <a:avLst>
                <a:gd name="adj" fmla="val 10568"/>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latin typeface="微软雅黑" pitchFamily="34" charset="-122"/>
                <a:ea typeface="微软雅黑" pitchFamily="34" charset="-122"/>
              </a:endParaRPr>
            </a:p>
          </p:txBody>
        </p:sp>
        <p:sp>
          <p:nvSpPr>
            <p:cNvPr id="19" name="矩形 18"/>
            <p:cNvSpPr>
              <a:spLocks noChangeArrowheads="1"/>
            </p:cNvSpPr>
            <p:nvPr/>
          </p:nvSpPr>
          <p:spPr bwMode="auto">
            <a:xfrm>
              <a:off x="930021" y="3679023"/>
              <a:ext cx="1250910" cy="656556"/>
            </a:xfrm>
            <a:prstGeom prst="rect">
              <a:avLst/>
            </a:prstGeom>
            <a:noFill/>
            <a:ln w="9525">
              <a:noFill/>
              <a:miter lim="800000"/>
              <a:headEnd/>
              <a:tailEnd/>
            </a:ln>
          </p:spPr>
          <p:txBody>
            <a:bodyPr anchor="ctr">
              <a:spAutoFit/>
            </a:bodyPr>
            <a:lstStyle/>
            <a:p>
              <a:pPr algn="ctr" fontAlgn="ctr">
                <a:spcBef>
                  <a:spcPts val="0"/>
                </a:spcBef>
                <a:spcAft>
                  <a:spcPts val="0"/>
                </a:spcAft>
                <a:buClr>
                  <a:srgbClr val="FF0000"/>
                </a:buClr>
                <a:buSzPct val="70000"/>
                <a:defRPr/>
              </a:pPr>
              <a:r>
                <a:rPr kumimoji="1" lang="zh-CN" altLang="en-US" b="1" dirty="0">
                  <a:solidFill>
                    <a:schemeClr val="bg1"/>
                  </a:solidFill>
                  <a:effectLst>
                    <a:reflection blurRad="6350" stA="50000" endA="300" endPos="50000" dist="29997" dir="5400000" sy="-100000" algn="bl" rotWithShape="0"/>
                  </a:effectLst>
                  <a:latin typeface="微软雅黑" pitchFamily="34" charset="-122"/>
                  <a:ea typeface="微软雅黑" pitchFamily="34" charset="-122"/>
                </a:rPr>
                <a:t>跳级的申请与审批</a:t>
              </a:r>
            </a:p>
          </p:txBody>
        </p:sp>
      </p:grpSp>
      <p:sp>
        <p:nvSpPr>
          <p:cNvPr id="22" name="TextBox 21"/>
          <p:cNvSpPr txBox="1"/>
          <p:nvPr/>
        </p:nvSpPr>
        <p:spPr>
          <a:xfrm>
            <a:off x="1126767" y="3761636"/>
            <a:ext cx="6912768" cy="461665"/>
          </a:xfrm>
          <a:prstGeom prst="rect">
            <a:avLst/>
          </a:prstGeom>
          <a:noFill/>
        </p:spPr>
        <p:txBody>
          <a:bodyPr wrap="square" rtlCol="0">
            <a:spAutoFit/>
          </a:bodyPr>
          <a:lstStyle/>
          <a:p>
            <a:pPr algn="ctr" eaLnBrk="0" fontAlgn="ctr" hangingPunct="0">
              <a:buClr>
                <a:srgbClr val="FF0000"/>
              </a:buClr>
              <a:buSzPct val="70000"/>
            </a:pPr>
            <a:r>
              <a:rPr lang="zh-CN" altLang="zh-CN" sz="2400" b="1" dirty="0">
                <a:solidFill>
                  <a:srgbClr val="FF0000"/>
                </a:solidFill>
                <a:latin typeface="微软雅黑" pitchFamily="34" charset="-122"/>
                <a:ea typeface="微软雅黑" pitchFamily="34" charset="-122"/>
              </a:rPr>
              <a:t>学生在校学习期间，准许跳级一</a:t>
            </a:r>
            <a:r>
              <a:rPr lang="zh-CN" altLang="zh-CN" sz="2400" b="1" dirty="0" smtClean="0">
                <a:solidFill>
                  <a:srgbClr val="FF0000"/>
                </a:solidFill>
                <a:latin typeface="微软雅黑" pitchFamily="34" charset="-122"/>
                <a:ea typeface="微软雅黑" pitchFamily="34" charset="-122"/>
              </a:rPr>
              <a:t>次</a:t>
            </a:r>
            <a:endParaRPr lang="zh-CN" altLang="en-US" sz="2400" b="1" dirty="0">
              <a:solidFill>
                <a:srgbClr val="FF0000"/>
              </a:solidFill>
              <a:latin typeface="微软雅黑" pitchFamily="34" charset="-122"/>
              <a:ea typeface="微软雅黑" pitchFamily="34" charset="-122"/>
            </a:endParaRPr>
          </a:p>
        </p:txBody>
      </p:sp>
    </p:spTree>
    <p:extLst>
      <p:ext uri="{BB962C8B-B14F-4D97-AF65-F5344CB8AC3E}">
        <p14:creationId xmlns="" xmlns:p14="http://schemas.microsoft.com/office/powerpoint/2010/main" val="42672095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up)">
                                      <p:cBhvr>
                                        <p:cTn id="21" dur="500"/>
                                        <p:tgtEl>
                                          <p:spTgt spid="17"/>
                                        </p:tgtEl>
                                      </p:cBhvr>
                                    </p:animEffect>
                                  </p:childTnLst>
                                </p:cTn>
                              </p:par>
                            </p:childTnLst>
                          </p:cTn>
                        </p:par>
                        <p:par>
                          <p:cTn id="22" fill="hold">
                            <p:stCondLst>
                              <p:cond delay="500"/>
                            </p:stCondLst>
                            <p:childTnLst>
                              <p:par>
                                <p:cTn id="23" presetID="22" presetClass="entr" presetSubtype="1"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37"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barn(outVertical)">
                                      <p:cBhvr>
                                        <p:cTn id="30" dur="500"/>
                                        <p:tgtEl>
                                          <p:spTgt spid="6"/>
                                        </p:tgtEl>
                                      </p:cBhvr>
                                    </p:animEffect>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2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第三十三条  留级</a:t>
            </a:r>
            <a:endParaRPr lang="zh-CN" altLang="zh-CN" sz="2400" b="1" dirty="0">
              <a:latin typeface="微软雅黑" panose="020B0503020204020204" pitchFamily="34" charset="-122"/>
              <a:ea typeface="微软雅黑" panose="020B0503020204020204" pitchFamily="34" charset="-122"/>
            </a:endParaRPr>
          </a:p>
        </p:txBody>
      </p:sp>
      <p:grpSp>
        <p:nvGrpSpPr>
          <p:cNvPr id="20" name="组合 24"/>
          <p:cNvGrpSpPr>
            <a:grpSpLocks/>
          </p:cNvGrpSpPr>
          <p:nvPr/>
        </p:nvGrpSpPr>
        <p:grpSpPr bwMode="auto">
          <a:xfrm>
            <a:off x="671512" y="1628800"/>
            <a:ext cx="7761287" cy="541337"/>
            <a:chOff x="671514" y="4765674"/>
            <a:chExt cx="7761286" cy="501650"/>
          </a:xfrm>
        </p:grpSpPr>
        <p:sp>
          <p:nvSpPr>
            <p:cNvPr id="21" name="Rectangle 20"/>
            <p:cNvSpPr>
              <a:spLocks noChangeArrowheads="1"/>
            </p:cNvSpPr>
            <p:nvPr/>
          </p:nvSpPr>
          <p:spPr bwMode="auto">
            <a:xfrm>
              <a:off x="671514" y="4765674"/>
              <a:ext cx="7761286" cy="50165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23" name="矩形 22"/>
            <p:cNvSpPr/>
            <p:nvPr/>
          </p:nvSpPr>
          <p:spPr>
            <a:xfrm>
              <a:off x="1303631" y="4854188"/>
              <a:ext cx="6497052" cy="370777"/>
            </a:xfrm>
            <a:prstGeom prst="rect">
              <a:avLst/>
            </a:prstGeom>
            <a:noFill/>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sz="2000" b="1" dirty="0">
                  <a:solidFill>
                    <a:schemeClr val="bg1"/>
                  </a:solidFill>
                  <a:effectLst/>
                  <a:latin typeface="微软雅黑" pitchFamily="34" charset="-122"/>
                  <a:ea typeface="微软雅黑" pitchFamily="34" charset="-122"/>
                </a:rPr>
                <a:t>（一）留级</a:t>
              </a:r>
            </a:p>
          </p:txBody>
        </p:sp>
      </p:grpSp>
      <p:sp>
        <p:nvSpPr>
          <p:cNvPr id="5" name="TextBox 4"/>
          <p:cNvSpPr txBox="1"/>
          <p:nvPr/>
        </p:nvSpPr>
        <p:spPr>
          <a:xfrm>
            <a:off x="1043608" y="2780928"/>
            <a:ext cx="7200800" cy="1384995"/>
          </a:xfrm>
          <a:prstGeom prst="rect">
            <a:avLst/>
          </a:prstGeom>
          <a:noFill/>
        </p:spPr>
        <p:txBody>
          <a:bodyPr wrap="square" rtlCol="0">
            <a:spAutoFit/>
          </a:bodyPr>
          <a:lstStyle/>
          <a:p>
            <a:pPr eaLnBrk="0" fontAlgn="ctr" hangingPunct="0">
              <a:lnSpc>
                <a:spcPct val="200000"/>
              </a:lnSpc>
              <a:buClr>
                <a:srgbClr val="FF0000"/>
              </a:buClr>
              <a:buSzPct val="70000"/>
            </a:pPr>
            <a:r>
              <a:rPr lang="zh-CN" altLang="zh-CN" sz="2400" b="1" dirty="0">
                <a:solidFill>
                  <a:srgbClr val="FF0000"/>
                </a:solidFill>
                <a:latin typeface="微软雅黑" pitchFamily="34" charset="-122"/>
                <a:ea typeface="微软雅黑" pitchFamily="34" charset="-122"/>
              </a:rPr>
              <a:t>学</a:t>
            </a:r>
            <a:r>
              <a:rPr lang="zh-CN" altLang="zh-CN" b="1" dirty="0">
                <a:latin typeface="微软雅黑" pitchFamily="34" charset="-122"/>
                <a:ea typeface="微软雅黑" pitchFamily="34" charset="-122"/>
              </a:rPr>
              <a:t>生在校学习期间且留级后未超过学校规定的修业年限的，在除毕业学期外的每学年第二学期期末考核后，学生可申请留级或应予留</a:t>
            </a:r>
            <a:r>
              <a:rPr lang="zh-CN" altLang="zh-CN" b="1" dirty="0" smtClean="0">
                <a:latin typeface="微软雅黑" pitchFamily="34" charset="-122"/>
                <a:ea typeface="微软雅黑" pitchFamily="34" charset="-122"/>
              </a:rPr>
              <a:t>级</a:t>
            </a:r>
            <a:r>
              <a:rPr lang="zh-CN" altLang="en-US" b="1" dirty="0">
                <a:latin typeface="微软雅黑" pitchFamily="34" charset="-122"/>
                <a:ea typeface="微软雅黑" pitchFamily="34" charset="-122"/>
              </a:rPr>
              <a:t>。</a:t>
            </a:r>
          </a:p>
        </p:txBody>
      </p:sp>
    </p:spTree>
    <p:extLst>
      <p:ext uri="{BB962C8B-B14F-4D97-AF65-F5344CB8AC3E}">
        <p14:creationId xmlns="" xmlns:p14="http://schemas.microsoft.com/office/powerpoint/2010/main" val="319232991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randombar(horizontal)">
                                      <p:cBhvr>
                                        <p:cTn id="12" dur="500"/>
                                        <p:tgtEl>
                                          <p:spTgt spid="20"/>
                                        </p:tgtEl>
                                      </p:cBhvr>
                                    </p:animEffect>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anim calcmode="lin" valueType="num">
                                      <p:cBhvr>
                                        <p:cTn id="17" dur="500" fill="hold"/>
                                        <p:tgtEl>
                                          <p:spTgt spid="5"/>
                                        </p:tgtEl>
                                        <p:attrNameLst>
                                          <p:attrName>ppt_x</p:attrName>
                                        </p:attrNameLst>
                                      </p:cBhvr>
                                      <p:tavLst>
                                        <p:tav tm="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第三十三条  留级</a:t>
            </a:r>
            <a:endParaRPr lang="zh-CN" altLang="zh-CN" sz="2400" b="1" dirty="0">
              <a:latin typeface="微软雅黑" panose="020B0503020204020204" pitchFamily="34" charset="-122"/>
              <a:ea typeface="微软雅黑" panose="020B0503020204020204" pitchFamily="34" charset="-122"/>
            </a:endParaRPr>
          </a:p>
        </p:txBody>
      </p:sp>
      <p:grpSp>
        <p:nvGrpSpPr>
          <p:cNvPr id="20" name="组合 24"/>
          <p:cNvGrpSpPr>
            <a:grpSpLocks/>
          </p:cNvGrpSpPr>
          <p:nvPr/>
        </p:nvGrpSpPr>
        <p:grpSpPr bwMode="auto">
          <a:xfrm>
            <a:off x="671512" y="1628800"/>
            <a:ext cx="7761287" cy="541337"/>
            <a:chOff x="671514" y="4765674"/>
            <a:chExt cx="7761286" cy="501650"/>
          </a:xfrm>
        </p:grpSpPr>
        <p:sp>
          <p:nvSpPr>
            <p:cNvPr id="21" name="Rectangle 20"/>
            <p:cNvSpPr>
              <a:spLocks noChangeArrowheads="1"/>
            </p:cNvSpPr>
            <p:nvPr/>
          </p:nvSpPr>
          <p:spPr bwMode="auto">
            <a:xfrm>
              <a:off x="671514" y="4765674"/>
              <a:ext cx="7761286" cy="50165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23" name="矩形 22"/>
            <p:cNvSpPr/>
            <p:nvPr/>
          </p:nvSpPr>
          <p:spPr>
            <a:xfrm>
              <a:off x="1303631" y="4854188"/>
              <a:ext cx="6497052" cy="370777"/>
            </a:xfrm>
            <a:prstGeom prst="rect">
              <a:avLst/>
            </a:prstGeom>
            <a:noFill/>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sz="2000" b="1" dirty="0">
                  <a:solidFill>
                    <a:schemeClr val="bg1"/>
                  </a:solidFill>
                  <a:effectLst/>
                  <a:latin typeface="微软雅黑" pitchFamily="34" charset="-122"/>
                  <a:ea typeface="微软雅黑" pitchFamily="34" charset="-122"/>
                </a:rPr>
                <a:t>（一）留级</a:t>
              </a:r>
            </a:p>
          </p:txBody>
        </p:sp>
      </p:grpSp>
      <p:sp>
        <p:nvSpPr>
          <p:cNvPr id="5" name="TextBox 4"/>
          <p:cNvSpPr txBox="1"/>
          <p:nvPr/>
        </p:nvSpPr>
        <p:spPr>
          <a:xfrm>
            <a:off x="769225" y="2254570"/>
            <a:ext cx="7200800" cy="646331"/>
          </a:xfrm>
          <a:prstGeom prst="rect">
            <a:avLst/>
          </a:prstGeom>
          <a:noFill/>
        </p:spPr>
        <p:txBody>
          <a:bodyPr wrap="square" rtlCol="0">
            <a:spAutoFit/>
          </a:bodyPr>
          <a:lstStyle/>
          <a:p>
            <a:pPr eaLnBrk="0" fontAlgn="ctr" hangingPunct="0">
              <a:lnSpc>
                <a:spcPct val="200000"/>
              </a:lnSpc>
              <a:buClr>
                <a:srgbClr val="FF0000"/>
              </a:buClr>
              <a:buSzPct val="70000"/>
            </a:pPr>
            <a:r>
              <a:rPr lang="en-US" altLang="zh-CN" b="1" dirty="0">
                <a:solidFill>
                  <a:srgbClr val="FF0000"/>
                </a:solidFill>
                <a:latin typeface="微软雅黑" pitchFamily="34" charset="-122"/>
                <a:ea typeface="微软雅黑" pitchFamily="34" charset="-122"/>
              </a:rPr>
              <a:t>1. </a:t>
            </a:r>
            <a:r>
              <a:rPr lang="zh-CN" altLang="en-US" b="1" dirty="0">
                <a:solidFill>
                  <a:srgbClr val="FF0000"/>
                </a:solidFill>
                <a:latin typeface="微软雅黑" pitchFamily="34" charset="-122"/>
                <a:ea typeface="微软雅黑" pitchFamily="34" charset="-122"/>
              </a:rPr>
              <a:t>属于下列情况应予留级</a:t>
            </a:r>
            <a:endParaRPr lang="zh-CN" altLang="en-US" sz="1400" b="1" dirty="0">
              <a:latin typeface="微软雅黑" pitchFamily="34" charset="-122"/>
              <a:ea typeface="微软雅黑" pitchFamily="34" charset="-122"/>
            </a:endParaRPr>
          </a:p>
        </p:txBody>
      </p:sp>
      <p:sp>
        <p:nvSpPr>
          <p:cNvPr id="3" name="TextBox 2"/>
          <p:cNvSpPr txBox="1"/>
          <p:nvPr/>
        </p:nvSpPr>
        <p:spPr>
          <a:xfrm>
            <a:off x="899592" y="3284984"/>
            <a:ext cx="7200800" cy="1754326"/>
          </a:xfrm>
          <a:prstGeom prst="rect">
            <a:avLst/>
          </a:prstGeom>
          <a:noFill/>
        </p:spPr>
        <p:txBody>
          <a:bodyPr wrap="square" rtlCol="0">
            <a:spAutoFit/>
          </a:bodyPr>
          <a:lstStyle/>
          <a:p>
            <a:pPr>
              <a:lnSpc>
                <a:spcPct val="150000"/>
              </a:lnSpc>
            </a:pPr>
            <a:r>
              <a:rPr lang="en-US" altLang="zh-CN" b="1" dirty="0" smtClean="0">
                <a:latin typeface="微软雅黑" pitchFamily="34" charset="-122"/>
                <a:ea typeface="微软雅黑" pitchFamily="34" charset="-122"/>
              </a:rPr>
              <a:t>       </a:t>
            </a:r>
            <a:r>
              <a:rPr lang="zh-CN" altLang="zh-CN" b="1" dirty="0" smtClean="0">
                <a:latin typeface="微软雅黑" pitchFamily="34" charset="-122"/>
                <a:ea typeface="微软雅黑" pitchFamily="34" charset="-122"/>
              </a:rPr>
              <a:t>学生</a:t>
            </a:r>
            <a:r>
              <a:rPr lang="zh-CN" altLang="zh-CN" b="1" dirty="0">
                <a:latin typeface="微软雅黑" pitchFamily="34" charset="-122"/>
                <a:ea typeface="微软雅黑" pitchFamily="34" charset="-122"/>
              </a:rPr>
              <a:t>在期末考核补考成绩公布后，首次出现在校学习期间当学期的学习未达到学校规定的基本学业标准、且在校学习期间留级、降级或留降级累计未达到两次的，应予留级。若第二次出现未达到学校规定的基本学业标准的，不得留级，应予退学。</a:t>
            </a:r>
            <a:endParaRPr lang="zh-CN" altLang="en-US" b="1" dirty="0">
              <a:latin typeface="微软雅黑" pitchFamily="34" charset="-122"/>
              <a:ea typeface="微软雅黑" pitchFamily="34" charset="-122"/>
            </a:endParaRPr>
          </a:p>
        </p:txBody>
      </p:sp>
    </p:spTree>
    <p:extLst>
      <p:ext uri="{BB962C8B-B14F-4D97-AF65-F5344CB8AC3E}">
        <p14:creationId xmlns="" xmlns:p14="http://schemas.microsoft.com/office/powerpoint/2010/main" val="26996574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第三十三条  留级</a:t>
            </a:r>
            <a:endParaRPr lang="zh-CN" altLang="zh-CN" sz="2400" b="1" dirty="0">
              <a:latin typeface="微软雅黑" panose="020B0503020204020204" pitchFamily="34" charset="-122"/>
              <a:ea typeface="微软雅黑" panose="020B0503020204020204" pitchFamily="34" charset="-122"/>
            </a:endParaRPr>
          </a:p>
        </p:txBody>
      </p:sp>
      <p:grpSp>
        <p:nvGrpSpPr>
          <p:cNvPr id="20" name="组合 24"/>
          <p:cNvGrpSpPr>
            <a:grpSpLocks/>
          </p:cNvGrpSpPr>
          <p:nvPr/>
        </p:nvGrpSpPr>
        <p:grpSpPr bwMode="auto">
          <a:xfrm>
            <a:off x="671512" y="1628800"/>
            <a:ext cx="7761287" cy="541337"/>
            <a:chOff x="671514" y="4765674"/>
            <a:chExt cx="7761286" cy="501650"/>
          </a:xfrm>
        </p:grpSpPr>
        <p:sp>
          <p:nvSpPr>
            <p:cNvPr id="21" name="Rectangle 20"/>
            <p:cNvSpPr>
              <a:spLocks noChangeArrowheads="1"/>
            </p:cNvSpPr>
            <p:nvPr/>
          </p:nvSpPr>
          <p:spPr bwMode="auto">
            <a:xfrm>
              <a:off x="671514" y="4765674"/>
              <a:ext cx="7761286" cy="50165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23" name="矩形 22"/>
            <p:cNvSpPr/>
            <p:nvPr/>
          </p:nvSpPr>
          <p:spPr>
            <a:xfrm>
              <a:off x="1303631" y="4854188"/>
              <a:ext cx="6497052" cy="370777"/>
            </a:xfrm>
            <a:prstGeom prst="rect">
              <a:avLst/>
            </a:prstGeom>
            <a:noFill/>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sz="2000" b="1" dirty="0">
                  <a:solidFill>
                    <a:schemeClr val="bg1"/>
                  </a:solidFill>
                  <a:effectLst/>
                  <a:latin typeface="微软雅黑" pitchFamily="34" charset="-122"/>
                  <a:ea typeface="微软雅黑" pitchFamily="34" charset="-122"/>
                </a:rPr>
                <a:t>（一）留级</a:t>
              </a:r>
            </a:p>
          </p:txBody>
        </p:sp>
      </p:grpSp>
      <p:sp>
        <p:nvSpPr>
          <p:cNvPr id="5" name="TextBox 4"/>
          <p:cNvSpPr txBox="1"/>
          <p:nvPr/>
        </p:nvSpPr>
        <p:spPr>
          <a:xfrm>
            <a:off x="769225" y="2254570"/>
            <a:ext cx="7200800" cy="646331"/>
          </a:xfrm>
          <a:prstGeom prst="rect">
            <a:avLst/>
          </a:prstGeom>
          <a:noFill/>
        </p:spPr>
        <p:txBody>
          <a:bodyPr wrap="square" rtlCol="0">
            <a:spAutoFit/>
          </a:bodyPr>
          <a:lstStyle/>
          <a:p>
            <a:pPr eaLnBrk="0" fontAlgn="ctr" hangingPunct="0">
              <a:lnSpc>
                <a:spcPct val="200000"/>
              </a:lnSpc>
              <a:buClr>
                <a:srgbClr val="FF0000"/>
              </a:buClr>
              <a:buSzPct val="70000"/>
            </a:pPr>
            <a:r>
              <a:rPr lang="en-US" altLang="zh-CN" b="1" dirty="0">
                <a:solidFill>
                  <a:srgbClr val="FF0000"/>
                </a:solidFill>
                <a:latin typeface="微软雅黑" pitchFamily="34" charset="-122"/>
                <a:ea typeface="微软雅黑" pitchFamily="34" charset="-122"/>
              </a:rPr>
              <a:t>2. </a:t>
            </a:r>
            <a:r>
              <a:rPr lang="zh-CN" altLang="en-US" b="1" dirty="0">
                <a:solidFill>
                  <a:srgbClr val="FF0000"/>
                </a:solidFill>
                <a:latin typeface="微软雅黑" pitchFamily="34" charset="-122"/>
                <a:ea typeface="微软雅黑" pitchFamily="34" charset="-122"/>
              </a:rPr>
              <a:t>有下列情况之一的可申请留级</a:t>
            </a:r>
            <a:endParaRPr lang="zh-CN" altLang="en-US" sz="1400" b="1" dirty="0">
              <a:latin typeface="微软雅黑" pitchFamily="34" charset="-122"/>
              <a:ea typeface="微软雅黑" pitchFamily="34" charset="-122"/>
            </a:endParaRPr>
          </a:p>
        </p:txBody>
      </p:sp>
      <p:sp>
        <p:nvSpPr>
          <p:cNvPr id="3" name="TextBox 2"/>
          <p:cNvSpPr txBox="1"/>
          <p:nvPr/>
        </p:nvSpPr>
        <p:spPr>
          <a:xfrm>
            <a:off x="899592" y="3180306"/>
            <a:ext cx="7200800" cy="2354491"/>
          </a:xfrm>
          <a:prstGeom prst="rect">
            <a:avLst/>
          </a:prstGeom>
          <a:noFill/>
        </p:spPr>
        <p:txBody>
          <a:bodyPr wrap="square" rtlCol="0">
            <a:spAutoFit/>
          </a:bodyPr>
          <a:lstStyle/>
          <a:p>
            <a:pPr>
              <a:lnSpc>
                <a:spcPct val="150000"/>
              </a:lnSpc>
            </a:pPr>
            <a:r>
              <a:rPr lang="zh-CN" altLang="en-US" b="1" dirty="0">
                <a:solidFill>
                  <a:srgbClr val="FF0000"/>
                </a:solidFill>
                <a:latin typeface="微软雅黑" pitchFamily="34" charset="-122"/>
                <a:ea typeface="微软雅黑" pitchFamily="34" charset="-122"/>
              </a:rPr>
              <a:t>（</a:t>
            </a:r>
            <a:r>
              <a:rPr lang="en-US" altLang="zh-CN" b="1" dirty="0">
                <a:solidFill>
                  <a:srgbClr val="FF0000"/>
                </a:solidFill>
                <a:latin typeface="微软雅黑" pitchFamily="34" charset="-122"/>
                <a:ea typeface="微软雅黑" pitchFamily="34" charset="-122"/>
              </a:rPr>
              <a:t>1</a:t>
            </a:r>
            <a:r>
              <a:rPr lang="zh-CN" altLang="en-US" b="1" dirty="0">
                <a:solidFill>
                  <a:srgbClr val="FF0000"/>
                </a:solidFill>
                <a:latin typeface="微软雅黑" pitchFamily="34" charset="-122"/>
                <a:ea typeface="微软雅黑" pitchFamily="34" charset="-122"/>
              </a:rPr>
              <a:t>）</a:t>
            </a:r>
            <a:r>
              <a:rPr lang="zh-CN" altLang="en-US" b="1" dirty="0">
                <a:latin typeface="微软雅黑" pitchFamily="34" charset="-122"/>
                <a:ea typeface="微软雅黑" pitchFamily="34" charset="-122"/>
              </a:rPr>
              <a:t>期末考核补考成绩公布后，当学期的学习不低于学校规定的基本学业标准、但所取得的学分未达到所在专业当学期培养计划规定的</a:t>
            </a:r>
            <a:r>
              <a:rPr lang="en-US" altLang="zh-CN" b="1" dirty="0">
                <a:latin typeface="微软雅黑" pitchFamily="34" charset="-122"/>
                <a:ea typeface="微软雅黑" pitchFamily="34" charset="-122"/>
              </a:rPr>
              <a:t>80%</a:t>
            </a:r>
            <a:r>
              <a:rPr lang="zh-CN" altLang="en-US" b="1" dirty="0">
                <a:latin typeface="微软雅黑" pitchFamily="34" charset="-122"/>
                <a:ea typeface="微软雅黑" pitchFamily="34" charset="-122"/>
              </a:rPr>
              <a:t>，可申请留级</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pPr>
              <a:lnSpc>
                <a:spcPct val="150000"/>
              </a:lnSpc>
            </a:pPr>
            <a:endParaRPr lang="zh-CN" altLang="en-US" sz="800" b="1" dirty="0">
              <a:latin typeface="微软雅黑" pitchFamily="34" charset="-122"/>
              <a:ea typeface="微软雅黑" pitchFamily="34" charset="-122"/>
            </a:endParaRPr>
          </a:p>
          <a:p>
            <a:pPr>
              <a:lnSpc>
                <a:spcPct val="150000"/>
              </a:lnSpc>
            </a:pPr>
            <a:r>
              <a:rPr lang="zh-CN" altLang="en-US" b="1" dirty="0">
                <a:solidFill>
                  <a:srgbClr val="FF0000"/>
                </a:solidFill>
                <a:latin typeface="微软雅黑" pitchFamily="34" charset="-122"/>
                <a:ea typeface="微软雅黑" pitchFamily="34" charset="-122"/>
              </a:rPr>
              <a:t>（</a:t>
            </a:r>
            <a:r>
              <a:rPr lang="en-US" altLang="zh-CN" b="1" dirty="0">
                <a:solidFill>
                  <a:srgbClr val="FF0000"/>
                </a:solidFill>
                <a:latin typeface="微软雅黑" pitchFamily="34" charset="-122"/>
                <a:ea typeface="微软雅黑" pitchFamily="34" charset="-122"/>
              </a:rPr>
              <a:t>2</a:t>
            </a:r>
            <a:r>
              <a:rPr lang="zh-CN" altLang="en-US" b="1" dirty="0">
                <a:solidFill>
                  <a:srgbClr val="FF0000"/>
                </a:solidFill>
                <a:latin typeface="微软雅黑" pitchFamily="34" charset="-122"/>
                <a:ea typeface="微软雅黑" pitchFamily="34" charset="-122"/>
              </a:rPr>
              <a:t>）</a:t>
            </a:r>
            <a:r>
              <a:rPr lang="zh-CN" altLang="en-US" b="1" dirty="0">
                <a:latin typeface="微软雅黑" pitchFamily="34" charset="-122"/>
                <a:ea typeface="微软雅黑" pitchFamily="34" charset="-122"/>
              </a:rPr>
              <a:t>自愿留级的学生应在期末考核成绩公布之后、期末考核补考之前申请留级，且不得参加期末考核的补考。</a:t>
            </a:r>
          </a:p>
        </p:txBody>
      </p:sp>
    </p:spTree>
    <p:extLst>
      <p:ext uri="{BB962C8B-B14F-4D97-AF65-F5344CB8AC3E}">
        <p14:creationId xmlns="" xmlns:p14="http://schemas.microsoft.com/office/powerpoint/2010/main" val="26248764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left)">
                                      <p:cBhvr>
                                        <p:cTn id="11" dur="500"/>
                                        <p:tgtEl>
                                          <p:spTgt spid="3">
                                            <p:txEl>
                                              <p:pRg st="0" end="0"/>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第三十三条  留级</a:t>
            </a:r>
            <a:endParaRPr lang="zh-CN" altLang="zh-CN" sz="2400" b="1" dirty="0">
              <a:latin typeface="微软雅黑" panose="020B0503020204020204" pitchFamily="34" charset="-122"/>
              <a:ea typeface="微软雅黑" panose="020B0503020204020204" pitchFamily="34" charset="-122"/>
            </a:endParaRPr>
          </a:p>
        </p:txBody>
      </p:sp>
      <p:grpSp>
        <p:nvGrpSpPr>
          <p:cNvPr id="20" name="组合 24"/>
          <p:cNvGrpSpPr>
            <a:grpSpLocks/>
          </p:cNvGrpSpPr>
          <p:nvPr/>
        </p:nvGrpSpPr>
        <p:grpSpPr bwMode="auto">
          <a:xfrm>
            <a:off x="671512" y="1628800"/>
            <a:ext cx="7761287" cy="541337"/>
            <a:chOff x="671514" y="4765674"/>
            <a:chExt cx="7761286" cy="501650"/>
          </a:xfrm>
        </p:grpSpPr>
        <p:sp>
          <p:nvSpPr>
            <p:cNvPr id="21" name="Rectangle 20"/>
            <p:cNvSpPr>
              <a:spLocks noChangeArrowheads="1"/>
            </p:cNvSpPr>
            <p:nvPr/>
          </p:nvSpPr>
          <p:spPr bwMode="auto">
            <a:xfrm>
              <a:off x="671514" y="4765674"/>
              <a:ext cx="7761286" cy="50165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23" name="矩形 22"/>
            <p:cNvSpPr/>
            <p:nvPr/>
          </p:nvSpPr>
          <p:spPr>
            <a:xfrm>
              <a:off x="1303631" y="4854188"/>
              <a:ext cx="6497052" cy="370777"/>
            </a:xfrm>
            <a:prstGeom prst="rect">
              <a:avLst/>
            </a:prstGeom>
            <a:noFill/>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sz="2000" b="1" dirty="0">
                  <a:solidFill>
                    <a:schemeClr val="bg1"/>
                  </a:solidFill>
                  <a:effectLst/>
                  <a:latin typeface="微软雅黑" pitchFamily="34" charset="-122"/>
                  <a:ea typeface="微软雅黑" pitchFamily="34" charset="-122"/>
                </a:rPr>
                <a:t>（二）留级的审批</a:t>
              </a:r>
              <a:r>
                <a:rPr lang="zh-CN" altLang="en-US" sz="2000" b="1" dirty="0" smtClean="0">
                  <a:solidFill>
                    <a:schemeClr val="bg1"/>
                  </a:solidFill>
                  <a:effectLst/>
                  <a:latin typeface="微软雅黑" pitchFamily="34" charset="-122"/>
                  <a:ea typeface="微软雅黑" pitchFamily="34" charset="-122"/>
                </a:rPr>
                <a:t>程序</a:t>
              </a:r>
              <a:endParaRPr lang="zh-CN" altLang="en-US" sz="2000" b="1" dirty="0">
                <a:solidFill>
                  <a:schemeClr val="bg1"/>
                </a:solidFill>
                <a:effectLst/>
                <a:latin typeface="微软雅黑" pitchFamily="34" charset="-122"/>
                <a:ea typeface="微软雅黑" pitchFamily="34" charset="-122"/>
              </a:endParaRPr>
            </a:p>
          </p:txBody>
        </p:sp>
      </p:grpSp>
      <p:sp>
        <p:nvSpPr>
          <p:cNvPr id="10" name="TextBox 9"/>
          <p:cNvSpPr txBox="1"/>
          <p:nvPr/>
        </p:nvSpPr>
        <p:spPr>
          <a:xfrm>
            <a:off x="769225" y="2254570"/>
            <a:ext cx="7200800" cy="646331"/>
          </a:xfrm>
          <a:prstGeom prst="rect">
            <a:avLst/>
          </a:prstGeom>
          <a:noFill/>
        </p:spPr>
        <p:txBody>
          <a:bodyPr wrap="square" rtlCol="0">
            <a:spAutoFit/>
          </a:bodyPr>
          <a:lstStyle/>
          <a:p>
            <a:pPr eaLnBrk="0" fontAlgn="ctr" hangingPunct="0">
              <a:lnSpc>
                <a:spcPct val="200000"/>
              </a:lnSpc>
              <a:buClr>
                <a:srgbClr val="FF0000"/>
              </a:buClr>
              <a:buSzPct val="70000"/>
            </a:pPr>
            <a:r>
              <a:rPr lang="en-US" altLang="zh-CN" b="1" dirty="0">
                <a:solidFill>
                  <a:srgbClr val="FF0000"/>
                </a:solidFill>
                <a:latin typeface="微软雅黑" pitchFamily="34" charset="-122"/>
                <a:ea typeface="微软雅黑" pitchFamily="34" charset="-122"/>
              </a:rPr>
              <a:t>1.</a:t>
            </a:r>
            <a:r>
              <a:rPr lang="zh-CN" altLang="en-US" b="1" dirty="0">
                <a:solidFill>
                  <a:srgbClr val="FF0000"/>
                </a:solidFill>
                <a:latin typeface="微软雅黑" pitchFamily="34" charset="-122"/>
                <a:ea typeface="微软雅黑" pitchFamily="34" charset="-122"/>
              </a:rPr>
              <a:t>应予留级。</a:t>
            </a:r>
            <a:endParaRPr lang="zh-CN" altLang="en-US" sz="1400" b="1" dirty="0">
              <a:latin typeface="微软雅黑" pitchFamily="34" charset="-122"/>
              <a:ea typeface="微软雅黑" pitchFamily="34" charset="-122"/>
            </a:endParaRPr>
          </a:p>
        </p:txBody>
      </p:sp>
      <p:sp>
        <p:nvSpPr>
          <p:cNvPr id="11" name="TextBox 10"/>
          <p:cNvSpPr txBox="1"/>
          <p:nvPr/>
        </p:nvSpPr>
        <p:spPr>
          <a:xfrm>
            <a:off x="899592" y="3180306"/>
            <a:ext cx="7200800" cy="1289905"/>
          </a:xfrm>
          <a:prstGeom prst="rect">
            <a:avLst/>
          </a:prstGeom>
          <a:noFill/>
        </p:spPr>
        <p:txBody>
          <a:bodyPr wrap="square" rtlCol="0">
            <a:spAutoFit/>
          </a:bodyPr>
          <a:lstStyle/>
          <a:p>
            <a:pPr>
              <a:lnSpc>
                <a:spcPct val="150000"/>
              </a:lnSpc>
            </a:pPr>
            <a:r>
              <a:rPr lang="zh-CN" altLang="en-US" b="1" dirty="0" smtClean="0">
                <a:latin typeface="微软雅黑" pitchFamily="34" charset="-122"/>
                <a:ea typeface="微软雅黑" pitchFamily="34" charset="-122"/>
              </a:rPr>
              <a:t>       应</a:t>
            </a:r>
            <a:r>
              <a:rPr lang="zh-CN" altLang="en-US" b="1" dirty="0">
                <a:latin typeface="微软雅黑" pitchFamily="34" charset="-122"/>
                <a:ea typeface="微软雅黑" pitchFamily="34" charset="-122"/>
              </a:rPr>
              <a:t>予留级的学生由学生所在学院提出名单，经教学院长审核、主管学生工作的副书记（以下简称学工副书记）会签、教务处批准后办理留级手续。学生所在学院将学生应予留级告知书送达学生本人。</a:t>
            </a:r>
          </a:p>
        </p:txBody>
      </p:sp>
    </p:spTree>
    <p:extLst>
      <p:ext uri="{BB962C8B-B14F-4D97-AF65-F5344CB8AC3E}">
        <p14:creationId xmlns="" xmlns:p14="http://schemas.microsoft.com/office/powerpoint/2010/main" val="162118187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1">
                                            <p:txEl>
                                              <p:pRg st="0" end="0"/>
                                            </p:txEl>
                                          </p:spTgt>
                                        </p:tgtEl>
                                        <p:attrNameLst>
                                          <p:attrName>style.visibility</p:attrName>
                                        </p:attrNameLst>
                                      </p:cBhvr>
                                      <p:to>
                                        <p:strVal val="visible"/>
                                      </p:to>
                                    </p:set>
                                    <p:animEffect transition="in" filter="wipe(left)">
                                      <p:cBhvr>
                                        <p:cTn id="16"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第三十三条  留级</a:t>
            </a:r>
            <a:endParaRPr lang="zh-CN" altLang="zh-CN" sz="2400" b="1" dirty="0">
              <a:latin typeface="微软雅黑" panose="020B0503020204020204" pitchFamily="34" charset="-122"/>
              <a:ea typeface="微软雅黑" panose="020B0503020204020204" pitchFamily="34" charset="-122"/>
            </a:endParaRPr>
          </a:p>
        </p:txBody>
      </p:sp>
      <p:grpSp>
        <p:nvGrpSpPr>
          <p:cNvPr id="20" name="组合 24"/>
          <p:cNvGrpSpPr>
            <a:grpSpLocks/>
          </p:cNvGrpSpPr>
          <p:nvPr/>
        </p:nvGrpSpPr>
        <p:grpSpPr bwMode="auto">
          <a:xfrm>
            <a:off x="671512" y="1628800"/>
            <a:ext cx="7761287" cy="541337"/>
            <a:chOff x="671514" y="4765674"/>
            <a:chExt cx="7761286" cy="501650"/>
          </a:xfrm>
        </p:grpSpPr>
        <p:sp>
          <p:nvSpPr>
            <p:cNvPr id="21" name="Rectangle 20"/>
            <p:cNvSpPr>
              <a:spLocks noChangeArrowheads="1"/>
            </p:cNvSpPr>
            <p:nvPr/>
          </p:nvSpPr>
          <p:spPr bwMode="auto">
            <a:xfrm>
              <a:off x="671514" y="4765674"/>
              <a:ext cx="7761286" cy="50165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23" name="矩形 22"/>
            <p:cNvSpPr/>
            <p:nvPr/>
          </p:nvSpPr>
          <p:spPr>
            <a:xfrm>
              <a:off x="1303631" y="4854188"/>
              <a:ext cx="6497052" cy="370777"/>
            </a:xfrm>
            <a:prstGeom prst="rect">
              <a:avLst/>
            </a:prstGeom>
            <a:noFill/>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sz="2000" b="1" dirty="0">
                  <a:solidFill>
                    <a:schemeClr val="bg1"/>
                  </a:solidFill>
                  <a:effectLst/>
                  <a:latin typeface="微软雅黑" pitchFamily="34" charset="-122"/>
                  <a:ea typeface="微软雅黑" pitchFamily="34" charset="-122"/>
                </a:rPr>
                <a:t>（二）留级的审批</a:t>
              </a:r>
              <a:r>
                <a:rPr lang="zh-CN" altLang="en-US" sz="2000" b="1" dirty="0" smtClean="0">
                  <a:solidFill>
                    <a:schemeClr val="bg1"/>
                  </a:solidFill>
                  <a:effectLst/>
                  <a:latin typeface="微软雅黑" pitchFamily="34" charset="-122"/>
                  <a:ea typeface="微软雅黑" pitchFamily="34" charset="-122"/>
                </a:rPr>
                <a:t>程序</a:t>
              </a:r>
              <a:endParaRPr lang="zh-CN" altLang="en-US" sz="2000" b="1" dirty="0">
                <a:solidFill>
                  <a:schemeClr val="bg1"/>
                </a:solidFill>
                <a:effectLst/>
                <a:latin typeface="微软雅黑" pitchFamily="34" charset="-122"/>
                <a:ea typeface="微软雅黑" pitchFamily="34" charset="-122"/>
              </a:endParaRPr>
            </a:p>
          </p:txBody>
        </p:sp>
      </p:grpSp>
      <p:sp>
        <p:nvSpPr>
          <p:cNvPr id="10" name="TextBox 9"/>
          <p:cNvSpPr txBox="1"/>
          <p:nvPr/>
        </p:nvSpPr>
        <p:spPr>
          <a:xfrm>
            <a:off x="769225" y="2254570"/>
            <a:ext cx="7200800" cy="646331"/>
          </a:xfrm>
          <a:prstGeom prst="rect">
            <a:avLst/>
          </a:prstGeom>
          <a:noFill/>
        </p:spPr>
        <p:txBody>
          <a:bodyPr wrap="square" rtlCol="0">
            <a:spAutoFit/>
          </a:bodyPr>
          <a:lstStyle/>
          <a:p>
            <a:pPr eaLnBrk="0" fontAlgn="ctr" hangingPunct="0">
              <a:lnSpc>
                <a:spcPct val="200000"/>
              </a:lnSpc>
              <a:buClr>
                <a:srgbClr val="FF0000"/>
              </a:buClr>
              <a:buSzPct val="70000"/>
            </a:pPr>
            <a:r>
              <a:rPr lang="en-US" altLang="zh-CN" b="1" dirty="0">
                <a:solidFill>
                  <a:srgbClr val="FF0000"/>
                </a:solidFill>
                <a:latin typeface="微软雅黑" pitchFamily="34" charset="-122"/>
                <a:ea typeface="微软雅黑" pitchFamily="34" charset="-122"/>
              </a:rPr>
              <a:t>2. </a:t>
            </a:r>
            <a:r>
              <a:rPr lang="zh-CN" altLang="en-US" b="1" dirty="0">
                <a:solidFill>
                  <a:srgbClr val="FF0000"/>
                </a:solidFill>
                <a:latin typeface="微软雅黑" pitchFamily="34" charset="-122"/>
                <a:ea typeface="微软雅黑" pitchFamily="34" charset="-122"/>
              </a:rPr>
              <a:t>申请留级。</a:t>
            </a:r>
            <a:endParaRPr lang="zh-CN" altLang="en-US" sz="1400" b="1" dirty="0">
              <a:latin typeface="微软雅黑" pitchFamily="34" charset="-122"/>
              <a:ea typeface="微软雅黑" pitchFamily="34" charset="-122"/>
            </a:endParaRPr>
          </a:p>
        </p:txBody>
      </p:sp>
      <p:sp>
        <p:nvSpPr>
          <p:cNvPr id="11" name="TextBox 10"/>
          <p:cNvSpPr txBox="1"/>
          <p:nvPr/>
        </p:nvSpPr>
        <p:spPr>
          <a:xfrm>
            <a:off x="899592" y="3180306"/>
            <a:ext cx="7200800" cy="1289905"/>
          </a:xfrm>
          <a:prstGeom prst="rect">
            <a:avLst/>
          </a:prstGeom>
          <a:noFill/>
        </p:spPr>
        <p:txBody>
          <a:bodyPr wrap="square" rtlCol="0">
            <a:spAutoFit/>
          </a:bodyPr>
          <a:lstStyle/>
          <a:p>
            <a:pPr>
              <a:lnSpc>
                <a:spcPct val="150000"/>
              </a:lnSpc>
            </a:pPr>
            <a:r>
              <a:rPr lang="zh-CN" altLang="en-US" b="1" dirty="0" smtClean="0">
                <a:latin typeface="微软雅黑" pitchFamily="34" charset="-122"/>
                <a:ea typeface="微软雅黑" pitchFamily="34" charset="-122"/>
              </a:rPr>
              <a:t>       申请</a:t>
            </a:r>
            <a:r>
              <a:rPr lang="zh-CN" altLang="en-US" b="1" dirty="0">
                <a:latin typeface="微软雅黑" pitchFamily="34" charset="-122"/>
                <a:ea typeface="微软雅黑" pitchFamily="34" charset="-122"/>
              </a:rPr>
              <a:t>留级的学生应在期末考核后或课程补考成绩公布后两周内向所在学院提交有本人及家长签名的留级申请，由学生所在学院教学院长审核、学工副书记会签，经教务处批准后办理留级手续。</a:t>
            </a:r>
          </a:p>
        </p:txBody>
      </p:sp>
    </p:spTree>
    <p:extLst>
      <p:ext uri="{BB962C8B-B14F-4D97-AF65-F5344CB8AC3E}">
        <p14:creationId xmlns="" xmlns:p14="http://schemas.microsoft.com/office/powerpoint/2010/main" val="140129726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left)">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第三十三条  留级</a:t>
            </a:r>
            <a:endParaRPr lang="zh-CN" altLang="zh-CN" sz="24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1115616" y="2254570"/>
            <a:ext cx="7200800" cy="1323439"/>
          </a:xfrm>
          <a:prstGeom prst="rect">
            <a:avLst/>
          </a:prstGeom>
          <a:noFill/>
        </p:spPr>
        <p:txBody>
          <a:bodyPr wrap="square" rtlCol="0">
            <a:spAutoFit/>
          </a:bodyPr>
          <a:lstStyle/>
          <a:p>
            <a:pPr eaLnBrk="0" fontAlgn="ctr" hangingPunct="0">
              <a:lnSpc>
                <a:spcPct val="200000"/>
              </a:lnSpc>
              <a:buClr>
                <a:srgbClr val="FF0000"/>
              </a:buClr>
              <a:buSzPct val="70000"/>
            </a:pPr>
            <a:r>
              <a:rPr lang="zh-CN" altLang="en-US" sz="2000" b="1" dirty="0">
                <a:solidFill>
                  <a:srgbClr val="FF0000"/>
                </a:solidFill>
                <a:latin typeface="微软雅黑" pitchFamily="34" charset="-122"/>
                <a:ea typeface="微软雅黑" pitchFamily="34" charset="-122"/>
              </a:rPr>
              <a:t>（三）学生在毕业学期且已被批准进行毕业设计（论文）后，不得申请留级。</a:t>
            </a:r>
            <a:endParaRPr lang="zh-CN" altLang="en-US" sz="1600" b="1" dirty="0">
              <a:latin typeface="微软雅黑" pitchFamily="34" charset="-122"/>
              <a:ea typeface="微软雅黑" pitchFamily="34" charset="-122"/>
            </a:endParaRPr>
          </a:p>
        </p:txBody>
      </p:sp>
    </p:spTree>
    <p:extLst>
      <p:ext uri="{BB962C8B-B14F-4D97-AF65-F5344CB8AC3E}">
        <p14:creationId xmlns="" xmlns:p14="http://schemas.microsoft.com/office/powerpoint/2010/main" val="3516221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第三十四条  降级</a:t>
            </a:r>
            <a:endParaRPr lang="zh-CN" altLang="zh-CN" sz="2400" b="1" dirty="0">
              <a:latin typeface="微软雅黑" panose="020B0503020204020204" pitchFamily="34" charset="-122"/>
              <a:ea typeface="微软雅黑" panose="020B0503020204020204" pitchFamily="34" charset="-122"/>
            </a:endParaRPr>
          </a:p>
        </p:txBody>
      </p:sp>
      <p:grpSp>
        <p:nvGrpSpPr>
          <p:cNvPr id="5" name="组合 24"/>
          <p:cNvGrpSpPr>
            <a:grpSpLocks/>
          </p:cNvGrpSpPr>
          <p:nvPr/>
        </p:nvGrpSpPr>
        <p:grpSpPr bwMode="auto">
          <a:xfrm>
            <a:off x="671512" y="1628800"/>
            <a:ext cx="7761287" cy="541337"/>
            <a:chOff x="671514" y="4765674"/>
            <a:chExt cx="7761286" cy="501650"/>
          </a:xfrm>
        </p:grpSpPr>
        <p:sp>
          <p:nvSpPr>
            <p:cNvPr id="6" name="Rectangle 20"/>
            <p:cNvSpPr>
              <a:spLocks noChangeArrowheads="1"/>
            </p:cNvSpPr>
            <p:nvPr/>
          </p:nvSpPr>
          <p:spPr bwMode="auto">
            <a:xfrm>
              <a:off x="671514" y="4765674"/>
              <a:ext cx="7761286" cy="50165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7" name="矩形 6"/>
            <p:cNvSpPr/>
            <p:nvPr/>
          </p:nvSpPr>
          <p:spPr>
            <a:xfrm>
              <a:off x="1303631" y="4854188"/>
              <a:ext cx="6497052" cy="370777"/>
            </a:xfrm>
            <a:prstGeom prst="rect">
              <a:avLst/>
            </a:prstGeom>
            <a:noFill/>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sz="2000" b="1" dirty="0">
                  <a:solidFill>
                    <a:schemeClr val="bg1"/>
                  </a:solidFill>
                  <a:effectLst/>
                  <a:latin typeface="微软雅黑" pitchFamily="34" charset="-122"/>
                  <a:ea typeface="微软雅黑" pitchFamily="34" charset="-122"/>
                </a:rPr>
                <a:t>（一）</a:t>
              </a:r>
              <a:r>
                <a:rPr lang="zh-CN" altLang="en-US" sz="2000" b="1" dirty="0" smtClean="0">
                  <a:solidFill>
                    <a:schemeClr val="bg1"/>
                  </a:solidFill>
                  <a:effectLst/>
                  <a:latin typeface="微软雅黑" pitchFamily="34" charset="-122"/>
                  <a:ea typeface="微软雅黑" pitchFamily="34" charset="-122"/>
                </a:rPr>
                <a:t>降级</a:t>
              </a:r>
              <a:endParaRPr lang="zh-CN" altLang="en-US" sz="2000" b="1" dirty="0">
                <a:solidFill>
                  <a:schemeClr val="bg1"/>
                </a:solidFill>
                <a:effectLst/>
                <a:latin typeface="微软雅黑" pitchFamily="34" charset="-122"/>
                <a:ea typeface="微软雅黑" pitchFamily="34" charset="-122"/>
              </a:endParaRPr>
            </a:p>
          </p:txBody>
        </p:sp>
      </p:grpSp>
      <p:sp>
        <p:nvSpPr>
          <p:cNvPr id="8" name="TextBox 7"/>
          <p:cNvSpPr txBox="1"/>
          <p:nvPr/>
        </p:nvSpPr>
        <p:spPr>
          <a:xfrm>
            <a:off x="1059766" y="2636912"/>
            <a:ext cx="7256649" cy="1754326"/>
          </a:xfrm>
          <a:prstGeom prst="rect">
            <a:avLst/>
          </a:prstGeom>
          <a:noFill/>
        </p:spPr>
        <p:txBody>
          <a:bodyPr wrap="square" rtlCol="0">
            <a:spAutoFit/>
          </a:bodyPr>
          <a:lstStyle/>
          <a:p>
            <a:pPr>
              <a:lnSpc>
                <a:spcPct val="200000"/>
              </a:lnSpc>
            </a:pPr>
            <a:r>
              <a:rPr lang="en-US" altLang="zh-CN" b="1" dirty="0" smtClean="0">
                <a:latin typeface="微软雅黑" pitchFamily="34" charset="-122"/>
                <a:ea typeface="微软雅黑" pitchFamily="34" charset="-122"/>
              </a:rPr>
              <a:t>       </a:t>
            </a:r>
            <a:r>
              <a:rPr lang="zh-CN" altLang="zh-CN" b="1" dirty="0" smtClean="0">
                <a:latin typeface="微软雅黑" pitchFamily="34" charset="-122"/>
                <a:ea typeface="微软雅黑" pitchFamily="34" charset="-122"/>
              </a:rPr>
              <a:t>学生</a:t>
            </a:r>
            <a:r>
              <a:rPr lang="zh-CN" altLang="zh-CN" b="1" dirty="0">
                <a:latin typeface="微软雅黑" pitchFamily="34" charset="-122"/>
                <a:ea typeface="微软雅黑" pitchFamily="34" charset="-122"/>
              </a:rPr>
              <a:t>在校学习期间且降级后仍未超过学校规定的修业年限的，在每学年第一学期（一年级第一学期除外）期末考核结束后，学生可申请降级或应予</a:t>
            </a:r>
            <a:r>
              <a:rPr lang="zh-CN" altLang="zh-CN" b="1" dirty="0" smtClean="0">
                <a:latin typeface="微软雅黑" pitchFamily="34" charset="-122"/>
                <a:ea typeface="微软雅黑" pitchFamily="34" charset="-122"/>
              </a:rPr>
              <a:t>降级</a:t>
            </a:r>
            <a:r>
              <a:rPr lang="zh-CN" altLang="en-US" b="1" dirty="0">
                <a:latin typeface="微软雅黑" pitchFamily="34" charset="-122"/>
                <a:ea typeface="微软雅黑" pitchFamily="34" charset="-122"/>
              </a:rPr>
              <a:t>。</a:t>
            </a:r>
          </a:p>
        </p:txBody>
      </p:sp>
    </p:spTree>
    <p:extLst>
      <p:ext uri="{BB962C8B-B14F-4D97-AF65-F5344CB8AC3E}">
        <p14:creationId xmlns="" xmlns:p14="http://schemas.microsoft.com/office/powerpoint/2010/main" val="59616146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第三十四条  降级</a:t>
            </a:r>
            <a:endParaRPr lang="zh-CN" altLang="zh-CN" sz="2400" b="1" dirty="0">
              <a:latin typeface="微软雅黑" panose="020B0503020204020204" pitchFamily="34" charset="-122"/>
              <a:ea typeface="微软雅黑" panose="020B0503020204020204" pitchFamily="34" charset="-122"/>
            </a:endParaRPr>
          </a:p>
        </p:txBody>
      </p:sp>
      <p:grpSp>
        <p:nvGrpSpPr>
          <p:cNvPr id="5" name="组合 24"/>
          <p:cNvGrpSpPr>
            <a:grpSpLocks/>
          </p:cNvGrpSpPr>
          <p:nvPr/>
        </p:nvGrpSpPr>
        <p:grpSpPr bwMode="auto">
          <a:xfrm>
            <a:off x="671512" y="1628800"/>
            <a:ext cx="7761287" cy="541337"/>
            <a:chOff x="671514" y="4765674"/>
            <a:chExt cx="7761286" cy="501650"/>
          </a:xfrm>
        </p:grpSpPr>
        <p:sp>
          <p:nvSpPr>
            <p:cNvPr id="6" name="Rectangle 20"/>
            <p:cNvSpPr>
              <a:spLocks noChangeArrowheads="1"/>
            </p:cNvSpPr>
            <p:nvPr/>
          </p:nvSpPr>
          <p:spPr bwMode="auto">
            <a:xfrm>
              <a:off x="671514" y="4765674"/>
              <a:ext cx="7761286" cy="50165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7" name="矩形 6"/>
            <p:cNvSpPr/>
            <p:nvPr/>
          </p:nvSpPr>
          <p:spPr>
            <a:xfrm>
              <a:off x="1303631" y="4854188"/>
              <a:ext cx="6497052" cy="370777"/>
            </a:xfrm>
            <a:prstGeom prst="rect">
              <a:avLst/>
            </a:prstGeom>
            <a:noFill/>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sz="2000" b="1" dirty="0">
                  <a:solidFill>
                    <a:schemeClr val="bg1"/>
                  </a:solidFill>
                  <a:effectLst/>
                  <a:latin typeface="微软雅黑" pitchFamily="34" charset="-122"/>
                  <a:ea typeface="微软雅黑" pitchFamily="34" charset="-122"/>
                </a:rPr>
                <a:t>（一）</a:t>
              </a:r>
              <a:r>
                <a:rPr lang="zh-CN" altLang="en-US" sz="2000" b="1" dirty="0" smtClean="0">
                  <a:solidFill>
                    <a:schemeClr val="bg1"/>
                  </a:solidFill>
                  <a:effectLst/>
                  <a:latin typeface="微软雅黑" pitchFamily="34" charset="-122"/>
                  <a:ea typeface="微软雅黑" pitchFamily="34" charset="-122"/>
                </a:rPr>
                <a:t>降级</a:t>
              </a:r>
              <a:endParaRPr lang="zh-CN" altLang="en-US" sz="2000" b="1" dirty="0">
                <a:solidFill>
                  <a:schemeClr val="bg1"/>
                </a:solidFill>
                <a:effectLst/>
                <a:latin typeface="微软雅黑" pitchFamily="34" charset="-122"/>
                <a:ea typeface="微软雅黑" pitchFamily="34" charset="-122"/>
              </a:endParaRPr>
            </a:p>
          </p:txBody>
        </p:sp>
      </p:grpSp>
      <p:sp>
        <p:nvSpPr>
          <p:cNvPr id="8" name="TextBox 7"/>
          <p:cNvSpPr txBox="1"/>
          <p:nvPr/>
        </p:nvSpPr>
        <p:spPr>
          <a:xfrm>
            <a:off x="755576" y="2276872"/>
            <a:ext cx="7256649" cy="562783"/>
          </a:xfrm>
          <a:prstGeom prst="rect">
            <a:avLst/>
          </a:prstGeom>
          <a:noFill/>
        </p:spPr>
        <p:txBody>
          <a:bodyPr wrap="square" rtlCol="0">
            <a:spAutoFit/>
          </a:bodyPr>
          <a:lstStyle/>
          <a:p>
            <a:pPr>
              <a:lnSpc>
                <a:spcPct val="200000"/>
              </a:lnSpc>
            </a:pPr>
            <a:r>
              <a:rPr lang="en-US" altLang="zh-CN" b="1" dirty="0">
                <a:solidFill>
                  <a:srgbClr val="FF0000"/>
                </a:solidFill>
                <a:latin typeface="微软雅黑" pitchFamily="34" charset="-122"/>
                <a:ea typeface="微软雅黑" pitchFamily="34" charset="-122"/>
              </a:rPr>
              <a:t>1. </a:t>
            </a:r>
            <a:r>
              <a:rPr lang="zh-CN" altLang="en-US" b="1" dirty="0">
                <a:solidFill>
                  <a:srgbClr val="FF0000"/>
                </a:solidFill>
                <a:latin typeface="微软雅黑" pitchFamily="34" charset="-122"/>
                <a:ea typeface="微软雅黑" pitchFamily="34" charset="-122"/>
              </a:rPr>
              <a:t>有下列情况之一的应予降级</a:t>
            </a:r>
          </a:p>
        </p:txBody>
      </p:sp>
      <p:sp>
        <p:nvSpPr>
          <p:cNvPr id="3" name="TextBox 2"/>
          <p:cNvSpPr txBox="1"/>
          <p:nvPr/>
        </p:nvSpPr>
        <p:spPr>
          <a:xfrm>
            <a:off x="1043608" y="2996952"/>
            <a:ext cx="7256649" cy="2308324"/>
          </a:xfrm>
          <a:prstGeom prst="rect">
            <a:avLst/>
          </a:prstGeom>
          <a:noFill/>
        </p:spPr>
        <p:txBody>
          <a:bodyPr wrap="square" rtlCol="0">
            <a:spAutoFit/>
          </a:bodyPr>
          <a:lstStyle/>
          <a:p>
            <a:pPr>
              <a:lnSpc>
                <a:spcPct val="200000"/>
              </a:lnSpc>
            </a:pPr>
            <a:r>
              <a:rPr lang="zh-CN" altLang="zh-CN" b="1" dirty="0">
                <a:solidFill>
                  <a:srgbClr val="FF0000"/>
                </a:solidFill>
                <a:latin typeface="微软雅黑" pitchFamily="34" charset="-122"/>
                <a:ea typeface="微软雅黑" pitchFamily="34" charset="-122"/>
              </a:rPr>
              <a:t>（</a:t>
            </a:r>
            <a:r>
              <a:rPr lang="en-US" altLang="zh-CN" b="1" dirty="0">
                <a:solidFill>
                  <a:srgbClr val="FF0000"/>
                </a:solidFill>
                <a:latin typeface="微软雅黑" pitchFamily="34" charset="-122"/>
                <a:ea typeface="微软雅黑" pitchFamily="34" charset="-122"/>
              </a:rPr>
              <a:t>1</a:t>
            </a:r>
            <a:r>
              <a:rPr lang="zh-CN" altLang="zh-CN" b="1" dirty="0">
                <a:solidFill>
                  <a:srgbClr val="FF0000"/>
                </a:solidFill>
                <a:latin typeface="微软雅黑" pitchFamily="34" charset="-122"/>
                <a:ea typeface="微软雅黑" pitchFamily="34" charset="-122"/>
              </a:rPr>
              <a:t>）</a:t>
            </a:r>
            <a:r>
              <a:rPr lang="zh-CN" altLang="zh-CN" b="1" dirty="0">
                <a:latin typeface="微软雅黑" pitchFamily="34" charset="-122"/>
                <a:ea typeface="微软雅黑" pitchFamily="34" charset="-122"/>
              </a:rPr>
              <a:t>期末考核补考成绩公布后，首次出现在校学习期间当学期的学习未达到学校规定的基本学业标准、且在校学习期间留级、降级或留降级累计未达到两次的，应予降级；若第二次出现未达到学校规定的基本学业标准的，不得降级，应予退学。 </a:t>
            </a:r>
            <a:endParaRPr lang="zh-CN" altLang="en-US" b="1" dirty="0">
              <a:latin typeface="微软雅黑" pitchFamily="34" charset="-122"/>
              <a:ea typeface="微软雅黑" pitchFamily="34" charset="-122"/>
            </a:endParaRPr>
          </a:p>
        </p:txBody>
      </p:sp>
    </p:spTree>
    <p:extLst>
      <p:ext uri="{BB962C8B-B14F-4D97-AF65-F5344CB8AC3E}">
        <p14:creationId xmlns="" xmlns:p14="http://schemas.microsoft.com/office/powerpoint/2010/main" val="25372197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第二章  入学与注册</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sp>
        <p:nvSpPr>
          <p:cNvPr id="5" name="TextBox 4"/>
          <p:cNvSpPr txBox="1"/>
          <p:nvPr/>
        </p:nvSpPr>
        <p:spPr>
          <a:xfrm>
            <a:off x="0" y="836712"/>
            <a:ext cx="9144000" cy="523220"/>
          </a:xfrm>
          <a:prstGeom prst="rect">
            <a:avLst/>
          </a:prstGeom>
          <a:noFill/>
        </p:spPr>
        <p:txBody>
          <a:bodyPr wrap="square" rtlCol="0">
            <a:spAutoFit/>
          </a:bodyPr>
          <a:lstStyle/>
          <a:p>
            <a:pPr algn="ct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第四条</a:t>
            </a:r>
            <a:r>
              <a:rPr lang="en-US"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  </a:t>
            </a: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新生入学、注册与取得</a:t>
            </a:r>
            <a:r>
              <a:rPr lang="zh-CN" altLang="zh-CN" sz="28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学籍</a:t>
            </a:r>
            <a:endPar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endParaRPr>
          </a:p>
        </p:txBody>
      </p:sp>
      <p:grpSp>
        <p:nvGrpSpPr>
          <p:cNvPr id="6" name="组合 45"/>
          <p:cNvGrpSpPr>
            <a:grpSpLocks/>
          </p:cNvGrpSpPr>
          <p:nvPr/>
        </p:nvGrpSpPr>
        <p:grpSpPr bwMode="auto">
          <a:xfrm>
            <a:off x="279284" y="2420888"/>
            <a:ext cx="785812" cy="2214562"/>
            <a:chOff x="1071539" y="3500435"/>
            <a:chExt cx="785817" cy="2357456"/>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1539" y="3500435"/>
              <a:ext cx="785817" cy="23574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44"/>
            <p:cNvSpPr txBox="1">
              <a:spLocks noChangeArrowheads="1"/>
            </p:cNvSpPr>
            <p:nvPr/>
          </p:nvSpPr>
          <p:spPr bwMode="auto">
            <a:xfrm>
              <a:off x="1229162" y="3940409"/>
              <a:ext cx="455822" cy="12777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400" b="1" dirty="0" smtClean="0">
                  <a:solidFill>
                    <a:schemeClr val="bg1"/>
                  </a:solidFill>
                  <a:latin typeface="微软雅黑" pitchFamily="34" charset="-122"/>
                  <a:ea typeface="微软雅黑" pitchFamily="34" charset="-122"/>
                </a:rPr>
                <a:t>复</a:t>
              </a:r>
              <a:endParaRPr lang="en-US" altLang="zh-CN" sz="2400" b="1" dirty="0" smtClean="0">
                <a:solidFill>
                  <a:schemeClr val="bg1"/>
                </a:solidFill>
                <a:latin typeface="微软雅黑" pitchFamily="34" charset="-122"/>
                <a:ea typeface="微软雅黑" pitchFamily="34" charset="-122"/>
              </a:endParaRPr>
            </a:p>
            <a:p>
              <a:pPr eaLnBrk="1" hangingPunct="1"/>
              <a:r>
                <a:rPr lang="en-US" altLang="zh-CN" sz="2400" b="1" dirty="0">
                  <a:solidFill>
                    <a:schemeClr val="bg1"/>
                  </a:solidFill>
                  <a:latin typeface="微软雅黑" pitchFamily="34" charset="-122"/>
                  <a:ea typeface="微软雅黑" pitchFamily="34" charset="-122"/>
                </a:rPr>
                <a:t> </a:t>
              </a:r>
              <a:r>
                <a:rPr lang="zh-CN" altLang="en-US" sz="2400" b="1" dirty="0" smtClean="0">
                  <a:solidFill>
                    <a:schemeClr val="bg1"/>
                  </a:solidFill>
                  <a:latin typeface="微软雅黑" pitchFamily="34" charset="-122"/>
                  <a:ea typeface="微软雅黑" pitchFamily="34" charset="-122"/>
                </a:rPr>
                <a:t>查</a:t>
              </a:r>
              <a:endParaRPr lang="zh-CN" altLang="en-US" sz="2400" b="1" dirty="0">
                <a:solidFill>
                  <a:schemeClr val="bg1"/>
                </a:solidFill>
                <a:latin typeface="微软雅黑" pitchFamily="34" charset="-122"/>
                <a:ea typeface="微软雅黑" pitchFamily="34" charset="-122"/>
              </a:endParaRPr>
            </a:p>
          </p:txBody>
        </p:sp>
      </p:grpSp>
      <p:sp>
        <p:nvSpPr>
          <p:cNvPr id="9" name="对角圆角矩形 8"/>
          <p:cNvSpPr/>
          <p:nvPr/>
        </p:nvSpPr>
        <p:spPr>
          <a:xfrm>
            <a:off x="1712417" y="1913050"/>
            <a:ext cx="2960914" cy="1701120"/>
          </a:xfrm>
          <a:prstGeom prst="round2DiagRect">
            <a:avLst/>
          </a:prstGeom>
          <a:gradFill flip="none" rotWithShape="1">
            <a:gsLst>
              <a:gs pos="0">
                <a:srgbClr val="8138B8"/>
              </a:gs>
              <a:gs pos="100000">
                <a:srgbClr val="61298B"/>
              </a:gs>
            </a:gsLst>
            <a:lin ang="13500000" scaled="1"/>
            <a:tileRect/>
          </a:gradFill>
          <a:scene3d>
            <a:camera prst="orthographicFront">
              <a:rot lat="0" lon="0" rev="0"/>
            </a:camera>
            <a:lightRig rig="threePt" dir="t">
              <a:rot lat="0" lon="0" rev="1200000"/>
            </a:lightRig>
          </a:scene3d>
          <a:sp3d extrusionH="127000">
            <a:bevelT w="63500" h="25400"/>
          </a:sp3d>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zh-CN" altLang="en-US">
              <a:solidFill>
                <a:schemeClr val="tx1"/>
              </a:solidFill>
            </a:endParaRPr>
          </a:p>
        </p:txBody>
      </p:sp>
      <p:sp>
        <p:nvSpPr>
          <p:cNvPr id="10" name="对角圆角矩形 9"/>
          <p:cNvSpPr/>
          <p:nvPr/>
        </p:nvSpPr>
        <p:spPr>
          <a:xfrm flipH="1">
            <a:off x="5355502" y="1913050"/>
            <a:ext cx="2960914" cy="1701120"/>
          </a:xfrm>
          <a:prstGeom prst="round2DiagRect">
            <a:avLst/>
          </a:prstGeom>
          <a:gradFill flip="none" rotWithShape="1">
            <a:gsLst>
              <a:gs pos="0">
                <a:srgbClr val="F0B700"/>
              </a:gs>
              <a:gs pos="100000">
                <a:srgbClr val="B48900"/>
              </a:gs>
            </a:gsLst>
            <a:lin ang="13500000" scaled="1"/>
            <a:tileRect/>
          </a:gradFill>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zh-CN" altLang="en-US">
              <a:solidFill>
                <a:schemeClr val="tx1"/>
              </a:solidFill>
            </a:endParaRPr>
          </a:p>
        </p:txBody>
      </p:sp>
      <p:sp>
        <p:nvSpPr>
          <p:cNvPr id="11" name="对角圆角矩形 10"/>
          <p:cNvSpPr/>
          <p:nvPr/>
        </p:nvSpPr>
        <p:spPr>
          <a:xfrm flipH="1">
            <a:off x="1712417" y="4032136"/>
            <a:ext cx="2960914" cy="1701120"/>
          </a:xfrm>
          <a:prstGeom prst="round2DiagRect">
            <a:avLst/>
          </a:prstGeom>
          <a:gradFill flip="none" rotWithShape="1">
            <a:gsLst>
              <a:gs pos="0">
                <a:srgbClr val="00B0F0"/>
              </a:gs>
              <a:gs pos="100000">
                <a:srgbClr val="0085B4"/>
              </a:gs>
            </a:gsLst>
            <a:lin ang="2700000" scaled="1"/>
            <a:tileRect/>
          </a:gradFill>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zh-CN" altLang="en-US">
              <a:solidFill>
                <a:schemeClr val="tx1"/>
              </a:solidFill>
            </a:endParaRPr>
          </a:p>
        </p:txBody>
      </p:sp>
      <p:sp>
        <p:nvSpPr>
          <p:cNvPr id="12" name="对角圆角矩形 11"/>
          <p:cNvSpPr/>
          <p:nvPr/>
        </p:nvSpPr>
        <p:spPr>
          <a:xfrm>
            <a:off x="5355502" y="4032136"/>
            <a:ext cx="2960914" cy="1701120"/>
          </a:xfrm>
          <a:prstGeom prst="round2DiagRect">
            <a:avLst/>
          </a:prstGeom>
          <a:gradFill flip="none" rotWithShape="1">
            <a:gsLst>
              <a:gs pos="0">
                <a:srgbClr val="7BBD33"/>
              </a:gs>
              <a:gs pos="100000">
                <a:srgbClr val="5C8E26"/>
              </a:gs>
            </a:gsLst>
            <a:lin ang="2700000" scaled="1"/>
            <a:tileRect/>
          </a:gradFill>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zh-CN" altLang="en-US">
              <a:solidFill>
                <a:schemeClr val="tx1"/>
              </a:solidFill>
            </a:endParaRPr>
          </a:p>
        </p:txBody>
      </p:sp>
      <p:sp>
        <p:nvSpPr>
          <p:cNvPr id="13" name="Oval 49"/>
          <p:cNvSpPr>
            <a:spLocks noChangeArrowheads="1"/>
          </p:cNvSpPr>
          <p:nvPr/>
        </p:nvSpPr>
        <p:spPr bwMode="gray">
          <a:xfrm>
            <a:off x="4185108" y="2999874"/>
            <a:ext cx="1599739" cy="1592543"/>
          </a:xfrm>
          <a:prstGeom prst="ellipse">
            <a:avLst/>
          </a:prstGeom>
          <a:solidFill>
            <a:schemeClr val="bg1">
              <a:alpha val="50195"/>
            </a:schemeClr>
          </a:solidFill>
          <a:ln w="9525">
            <a:solidFill>
              <a:schemeClr val="bg1">
                <a:lumMod val="50000"/>
              </a:schemeClr>
            </a:solidFill>
            <a:round/>
            <a:headEnd/>
            <a:tailEnd/>
          </a:ln>
        </p:spPr>
        <p:txBody>
          <a:bodyPr wrap="none" anchor="ctr"/>
          <a:lstStyle/>
          <a:p>
            <a:endParaRPr lang="zh-CN" altLang="en-US"/>
          </a:p>
        </p:txBody>
      </p:sp>
      <p:sp>
        <p:nvSpPr>
          <p:cNvPr id="2" name="TextBox 1"/>
          <p:cNvSpPr txBox="1"/>
          <p:nvPr/>
        </p:nvSpPr>
        <p:spPr>
          <a:xfrm>
            <a:off x="1907704" y="2090441"/>
            <a:ext cx="2664296" cy="1289905"/>
          </a:xfrm>
          <a:prstGeom prst="rect">
            <a:avLst/>
          </a:prstGeom>
          <a:noFill/>
        </p:spPr>
        <p:txBody>
          <a:bodyPr wrap="square" rtlCol="0">
            <a:spAutoFit/>
          </a:bodyPr>
          <a:lstStyle/>
          <a:p>
            <a:pPr>
              <a:lnSpc>
                <a:spcPct val="150000"/>
              </a:lnSpc>
            </a:pPr>
            <a:r>
              <a:rPr lang="zh-CN" altLang="zh-CN" b="1" dirty="0">
                <a:solidFill>
                  <a:schemeClr val="bg1"/>
                </a:solidFill>
                <a:latin typeface="微软雅黑" panose="020B0503020204020204" pitchFamily="34" charset="-122"/>
                <a:ea typeface="微软雅黑" panose="020B0503020204020204" pitchFamily="34" charset="-122"/>
              </a:rPr>
              <a:t>复查合格并已缴纳学费及相关费用的新生准予注册，取得学籍</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5537678" y="2103726"/>
            <a:ext cx="2664296" cy="1289905"/>
          </a:xfrm>
          <a:prstGeom prst="rect">
            <a:avLst/>
          </a:prstGeom>
          <a:noFill/>
        </p:spPr>
        <p:txBody>
          <a:bodyPr wrap="square" rtlCol="0">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经复查不符合招生录取条件的新生，取消入学资格</a:t>
            </a:r>
          </a:p>
        </p:txBody>
      </p:sp>
      <p:sp>
        <p:nvSpPr>
          <p:cNvPr id="15" name="TextBox 14"/>
          <p:cNvSpPr txBox="1"/>
          <p:nvPr/>
        </p:nvSpPr>
        <p:spPr>
          <a:xfrm>
            <a:off x="1894593" y="4238953"/>
            <a:ext cx="2664296" cy="1289905"/>
          </a:xfrm>
          <a:prstGeom prst="rect">
            <a:avLst/>
          </a:prstGeom>
          <a:noFill/>
        </p:spPr>
        <p:txBody>
          <a:bodyPr wrap="square" rtlCol="0">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其他情况，由学校根据实际，按国家有关规定处理</a:t>
            </a:r>
          </a:p>
        </p:txBody>
      </p:sp>
      <p:sp>
        <p:nvSpPr>
          <p:cNvPr id="16" name="TextBox 15"/>
          <p:cNvSpPr txBox="1"/>
          <p:nvPr/>
        </p:nvSpPr>
        <p:spPr>
          <a:xfrm>
            <a:off x="5522656" y="4188127"/>
            <a:ext cx="2865767" cy="1477328"/>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凡属弄虚作假、徇私舞弊取得学籍者，一经查实，学校取消其入学资格，予以退回。情节恶劣的，报请有关部门查究</a:t>
            </a:r>
          </a:p>
        </p:txBody>
      </p:sp>
    </p:spTree>
    <p:extLst>
      <p:ext uri="{BB962C8B-B14F-4D97-AF65-F5344CB8AC3E}">
        <p14:creationId xmlns="" xmlns:p14="http://schemas.microsoft.com/office/powerpoint/2010/main" val="20556410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Left)">
                                      <p:cBhvr>
                                        <p:cTn id="7" dur="500"/>
                                        <p:tgtEl>
                                          <p:spTgt spid="6"/>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14" dur="1000" fill="hold"/>
                                        <p:tgtEl>
                                          <p:spTgt spid="9"/>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9"/>
                                        </p:tgtEl>
                                      </p:cBhvr>
                                    </p:animEffect>
                                  </p:childTnLst>
                                </p:cTn>
                              </p:par>
                              <p:par>
                                <p:cTn id="19" presetID="25"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24" dur="1000" fill="hold"/>
                                        <p:tgtEl>
                                          <p:spTgt spid="10"/>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10"/>
                                        </p:tgtEl>
                                      </p:cBhvr>
                                    </p:animEffect>
                                  </p:childTnLst>
                                </p:cTn>
                              </p:par>
                              <p:par>
                                <p:cTn id="29" presetID="25"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4" dur="1000" fill="hold"/>
                                        <p:tgtEl>
                                          <p:spTgt spid="11"/>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1"/>
                                        </p:tgtEl>
                                      </p:cBhvr>
                                    </p:animEffect>
                                  </p:childTnLst>
                                </p:cTn>
                              </p:par>
                              <p:par>
                                <p:cTn id="39" presetID="25"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44" dur="1000" fill="hold"/>
                                        <p:tgtEl>
                                          <p:spTgt spid="12"/>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12"/>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
                                        </p:tgtEl>
                                        <p:attrNameLst>
                                          <p:attrName>style.visibility</p:attrName>
                                        </p:attrNameLst>
                                      </p:cBhvr>
                                      <p:to>
                                        <p:strVal val="visible"/>
                                      </p:to>
                                    </p:set>
                                    <p:animEffect transition="in" filter="fade">
                                      <p:cBhvr>
                                        <p:cTn id="59" dur="500"/>
                                        <p:tgtEl>
                                          <p:spTgt spid="2"/>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500"/>
                                        <p:tgtEl>
                                          <p:spTgt spid="14"/>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500"/>
                                        <p:tgtEl>
                                          <p:spTgt spid="15"/>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2" grpId="0"/>
      <p:bldP spid="14" grpId="0"/>
      <p:bldP spid="15" grpId="0"/>
      <p:bldP spid="1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第三十四条  降级</a:t>
            </a:r>
            <a:endParaRPr lang="zh-CN" altLang="zh-CN" sz="2400" b="1" dirty="0">
              <a:latin typeface="微软雅黑" panose="020B0503020204020204" pitchFamily="34" charset="-122"/>
              <a:ea typeface="微软雅黑" panose="020B0503020204020204" pitchFamily="34" charset="-122"/>
            </a:endParaRPr>
          </a:p>
        </p:txBody>
      </p:sp>
      <p:grpSp>
        <p:nvGrpSpPr>
          <p:cNvPr id="5" name="组合 24"/>
          <p:cNvGrpSpPr>
            <a:grpSpLocks/>
          </p:cNvGrpSpPr>
          <p:nvPr/>
        </p:nvGrpSpPr>
        <p:grpSpPr bwMode="auto">
          <a:xfrm>
            <a:off x="671512" y="1628800"/>
            <a:ext cx="7761287" cy="541337"/>
            <a:chOff x="671514" y="4765674"/>
            <a:chExt cx="7761286" cy="501650"/>
          </a:xfrm>
        </p:grpSpPr>
        <p:sp>
          <p:nvSpPr>
            <p:cNvPr id="6" name="Rectangle 20"/>
            <p:cNvSpPr>
              <a:spLocks noChangeArrowheads="1"/>
            </p:cNvSpPr>
            <p:nvPr/>
          </p:nvSpPr>
          <p:spPr bwMode="auto">
            <a:xfrm>
              <a:off x="671514" y="4765674"/>
              <a:ext cx="7761286" cy="50165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7" name="矩形 6"/>
            <p:cNvSpPr/>
            <p:nvPr/>
          </p:nvSpPr>
          <p:spPr>
            <a:xfrm>
              <a:off x="1303631" y="4854188"/>
              <a:ext cx="6497052" cy="370777"/>
            </a:xfrm>
            <a:prstGeom prst="rect">
              <a:avLst/>
            </a:prstGeom>
            <a:noFill/>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sz="2000" b="1" dirty="0">
                  <a:solidFill>
                    <a:schemeClr val="bg1"/>
                  </a:solidFill>
                  <a:effectLst/>
                  <a:latin typeface="微软雅黑" pitchFamily="34" charset="-122"/>
                  <a:ea typeface="微软雅黑" pitchFamily="34" charset="-122"/>
                </a:rPr>
                <a:t>（一）</a:t>
              </a:r>
              <a:r>
                <a:rPr lang="zh-CN" altLang="en-US" sz="2000" b="1" dirty="0" smtClean="0">
                  <a:solidFill>
                    <a:schemeClr val="bg1"/>
                  </a:solidFill>
                  <a:effectLst/>
                  <a:latin typeface="微软雅黑" pitchFamily="34" charset="-122"/>
                  <a:ea typeface="微软雅黑" pitchFamily="34" charset="-122"/>
                </a:rPr>
                <a:t>降级</a:t>
              </a:r>
              <a:endParaRPr lang="zh-CN" altLang="en-US" sz="2000" b="1" dirty="0">
                <a:solidFill>
                  <a:schemeClr val="bg1"/>
                </a:solidFill>
                <a:effectLst/>
                <a:latin typeface="微软雅黑" pitchFamily="34" charset="-122"/>
                <a:ea typeface="微软雅黑" pitchFamily="34" charset="-122"/>
              </a:endParaRPr>
            </a:p>
          </p:txBody>
        </p:sp>
      </p:grpSp>
      <p:sp>
        <p:nvSpPr>
          <p:cNvPr id="8" name="TextBox 7"/>
          <p:cNvSpPr txBox="1"/>
          <p:nvPr/>
        </p:nvSpPr>
        <p:spPr>
          <a:xfrm>
            <a:off x="755576" y="2276872"/>
            <a:ext cx="7256649" cy="562783"/>
          </a:xfrm>
          <a:prstGeom prst="rect">
            <a:avLst/>
          </a:prstGeom>
          <a:noFill/>
        </p:spPr>
        <p:txBody>
          <a:bodyPr wrap="square" rtlCol="0">
            <a:spAutoFit/>
          </a:bodyPr>
          <a:lstStyle/>
          <a:p>
            <a:pPr>
              <a:lnSpc>
                <a:spcPct val="200000"/>
              </a:lnSpc>
            </a:pPr>
            <a:r>
              <a:rPr lang="en-US" altLang="zh-CN" b="1" dirty="0">
                <a:solidFill>
                  <a:srgbClr val="FF0000"/>
                </a:solidFill>
                <a:latin typeface="微软雅黑" pitchFamily="34" charset="-122"/>
                <a:ea typeface="微软雅黑" pitchFamily="34" charset="-122"/>
              </a:rPr>
              <a:t>1. </a:t>
            </a:r>
            <a:r>
              <a:rPr lang="zh-CN" altLang="en-US" b="1" dirty="0">
                <a:solidFill>
                  <a:srgbClr val="FF0000"/>
                </a:solidFill>
                <a:latin typeface="微软雅黑" pitchFamily="34" charset="-122"/>
                <a:ea typeface="微软雅黑" pitchFamily="34" charset="-122"/>
              </a:rPr>
              <a:t>有下列情况之一的应予降级</a:t>
            </a:r>
          </a:p>
        </p:txBody>
      </p:sp>
      <p:sp>
        <p:nvSpPr>
          <p:cNvPr id="3" name="TextBox 2"/>
          <p:cNvSpPr txBox="1"/>
          <p:nvPr/>
        </p:nvSpPr>
        <p:spPr>
          <a:xfrm>
            <a:off x="1043608" y="2996952"/>
            <a:ext cx="7256649" cy="1754326"/>
          </a:xfrm>
          <a:prstGeom prst="rect">
            <a:avLst/>
          </a:prstGeom>
          <a:noFill/>
        </p:spPr>
        <p:txBody>
          <a:bodyPr wrap="square" rtlCol="0">
            <a:spAutoFit/>
          </a:bodyPr>
          <a:lstStyle/>
          <a:p>
            <a:pPr>
              <a:lnSpc>
                <a:spcPct val="200000"/>
              </a:lnSpc>
            </a:pPr>
            <a:r>
              <a:rPr lang="zh-CN" altLang="en-US" b="1" dirty="0">
                <a:solidFill>
                  <a:srgbClr val="FF0000"/>
                </a:solidFill>
                <a:latin typeface="微软雅黑" pitchFamily="34" charset="-122"/>
                <a:ea typeface="微软雅黑" pitchFamily="34" charset="-122"/>
              </a:rPr>
              <a:t>（</a:t>
            </a:r>
            <a:r>
              <a:rPr lang="en-US" altLang="zh-CN" b="1" dirty="0">
                <a:solidFill>
                  <a:srgbClr val="FF0000"/>
                </a:solidFill>
                <a:latin typeface="微软雅黑" pitchFamily="34" charset="-122"/>
                <a:ea typeface="微软雅黑" pitchFamily="34" charset="-122"/>
              </a:rPr>
              <a:t>2</a:t>
            </a:r>
            <a:r>
              <a:rPr lang="zh-CN" altLang="en-US" b="1" dirty="0">
                <a:solidFill>
                  <a:srgbClr val="FF0000"/>
                </a:solidFill>
                <a:latin typeface="微软雅黑" pitchFamily="34" charset="-122"/>
                <a:ea typeface="微软雅黑" pitchFamily="34" charset="-122"/>
              </a:rPr>
              <a:t>）</a:t>
            </a:r>
            <a:r>
              <a:rPr lang="zh-CN" altLang="en-US" b="1" dirty="0">
                <a:latin typeface="微软雅黑" pitchFamily="34" charset="-122"/>
                <a:ea typeface="微软雅黑" pitchFamily="34" charset="-122"/>
              </a:rPr>
              <a:t>一年级第一学期期末考核补考成绩公布后，学生学习未达到学校规定的第一学期基本学业标准，可跟班学习或休学。若在校学习期间第二次出现未达到学校规定的基本学业标准的，应予退学。</a:t>
            </a:r>
          </a:p>
        </p:txBody>
      </p:sp>
    </p:spTree>
    <p:extLst>
      <p:ext uri="{BB962C8B-B14F-4D97-AF65-F5344CB8AC3E}">
        <p14:creationId xmlns="" xmlns:p14="http://schemas.microsoft.com/office/powerpoint/2010/main" val="137324796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第三十四条  降级</a:t>
            </a:r>
            <a:endParaRPr lang="zh-CN" altLang="zh-CN" sz="2400" b="1" dirty="0">
              <a:latin typeface="微软雅黑" panose="020B0503020204020204" pitchFamily="34" charset="-122"/>
              <a:ea typeface="微软雅黑" panose="020B0503020204020204" pitchFamily="34" charset="-122"/>
            </a:endParaRPr>
          </a:p>
        </p:txBody>
      </p:sp>
      <p:grpSp>
        <p:nvGrpSpPr>
          <p:cNvPr id="5" name="组合 24"/>
          <p:cNvGrpSpPr>
            <a:grpSpLocks/>
          </p:cNvGrpSpPr>
          <p:nvPr/>
        </p:nvGrpSpPr>
        <p:grpSpPr bwMode="auto">
          <a:xfrm>
            <a:off x="671512" y="1628800"/>
            <a:ext cx="7761287" cy="541337"/>
            <a:chOff x="671514" y="4765674"/>
            <a:chExt cx="7761286" cy="501650"/>
          </a:xfrm>
        </p:grpSpPr>
        <p:sp>
          <p:nvSpPr>
            <p:cNvPr id="6" name="Rectangle 20"/>
            <p:cNvSpPr>
              <a:spLocks noChangeArrowheads="1"/>
            </p:cNvSpPr>
            <p:nvPr/>
          </p:nvSpPr>
          <p:spPr bwMode="auto">
            <a:xfrm>
              <a:off x="671514" y="4765674"/>
              <a:ext cx="7761286" cy="50165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7" name="矩形 6"/>
            <p:cNvSpPr/>
            <p:nvPr/>
          </p:nvSpPr>
          <p:spPr>
            <a:xfrm>
              <a:off x="1303631" y="4854188"/>
              <a:ext cx="6497052" cy="370777"/>
            </a:xfrm>
            <a:prstGeom prst="rect">
              <a:avLst/>
            </a:prstGeom>
            <a:noFill/>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sz="2000" b="1" dirty="0">
                  <a:solidFill>
                    <a:schemeClr val="bg1"/>
                  </a:solidFill>
                  <a:effectLst/>
                  <a:latin typeface="微软雅黑" pitchFamily="34" charset="-122"/>
                  <a:ea typeface="微软雅黑" pitchFamily="34" charset="-122"/>
                </a:rPr>
                <a:t>（一）</a:t>
              </a:r>
              <a:r>
                <a:rPr lang="zh-CN" altLang="en-US" sz="2000" b="1" dirty="0" smtClean="0">
                  <a:solidFill>
                    <a:schemeClr val="bg1"/>
                  </a:solidFill>
                  <a:effectLst/>
                  <a:latin typeface="微软雅黑" pitchFamily="34" charset="-122"/>
                  <a:ea typeface="微软雅黑" pitchFamily="34" charset="-122"/>
                </a:rPr>
                <a:t>降级</a:t>
              </a:r>
              <a:endParaRPr lang="zh-CN" altLang="en-US" sz="2000" b="1" dirty="0">
                <a:solidFill>
                  <a:schemeClr val="bg1"/>
                </a:solidFill>
                <a:effectLst/>
                <a:latin typeface="微软雅黑" pitchFamily="34" charset="-122"/>
                <a:ea typeface="微软雅黑" pitchFamily="34" charset="-122"/>
              </a:endParaRPr>
            </a:p>
          </p:txBody>
        </p:sp>
      </p:grpSp>
      <p:sp>
        <p:nvSpPr>
          <p:cNvPr id="8" name="TextBox 7"/>
          <p:cNvSpPr txBox="1"/>
          <p:nvPr/>
        </p:nvSpPr>
        <p:spPr>
          <a:xfrm>
            <a:off x="755576" y="2276872"/>
            <a:ext cx="7256649" cy="562783"/>
          </a:xfrm>
          <a:prstGeom prst="rect">
            <a:avLst/>
          </a:prstGeom>
          <a:noFill/>
        </p:spPr>
        <p:txBody>
          <a:bodyPr wrap="square" rtlCol="0">
            <a:spAutoFit/>
          </a:bodyPr>
          <a:lstStyle/>
          <a:p>
            <a:pPr>
              <a:lnSpc>
                <a:spcPct val="200000"/>
              </a:lnSpc>
            </a:pPr>
            <a:r>
              <a:rPr lang="en-US" altLang="zh-CN" b="1" dirty="0">
                <a:solidFill>
                  <a:srgbClr val="FF0000"/>
                </a:solidFill>
                <a:latin typeface="微软雅黑" pitchFamily="34" charset="-122"/>
                <a:ea typeface="微软雅黑" pitchFamily="34" charset="-122"/>
              </a:rPr>
              <a:t>1. </a:t>
            </a:r>
            <a:r>
              <a:rPr lang="zh-CN" altLang="en-US" b="1" dirty="0">
                <a:solidFill>
                  <a:srgbClr val="FF0000"/>
                </a:solidFill>
                <a:latin typeface="微软雅黑" pitchFamily="34" charset="-122"/>
                <a:ea typeface="微软雅黑" pitchFamily="34" charset="-122"/>
              </a:rPr>
              <a:t>有下列情况之一的应予降级</a:t>
            </a:r>
          </a:p>
        </p:txBody>
      </p:sp>
      <p:sp>
        <p:nvSpPr>
          <p:cNvPr id="3" name="TextBox 2"/>
          <p:cNvSpPr txBox="1"/>
          <p:nvPr/>
        </p:nvSpPr>
        <p:spPr>
          <a:xfrm>
            <a:off x="1043609" y="2996952"/>
            <a:ext cx="7128792" cy="2308324"/>
          </a:xfrm>
          <a:prstGeom prst="rect">
            <a:avLst/>
          </a:prstGeom>
          <a:noFill/>
        </p:spPr>
        <p:txBody>
          <a:bodyPr wrap="square" rtlCol="0">
            <a:spAutoFit/>
          </a:bodyPr>
          <a:lstStyle/>
          <a:p>
            <a:pPr>
              <a:lnSpc>
                <a:spcPct val="200000"/>
              </a:lnSpc>
            </a:pPr>
            <a:r>
              <a:rPr lang="zh-CN" altLang="en-US" b="1" dirty="0">
                <a:solidFill>
                  <a:srgbClr val="FF0000"/>
                </a:solidFill>
                <a:latin typeface="微软雅黑" pitchFamily="34" charset="-122"/>
                <a:ea typeface="微软雅黑" pitchFamily="34" charset="-122"/>
              </a:rPr>
              <a:t>（</a:t>
            </a:r>
            <a:r>
              <a:rPr lang="en-US" altLang="zh-CN" b="1" dirty="0">
                <a:solidFill>
                  <a:srgbClr val="FF0000"/>
                </a:solidFill>
                <a:latin typeface="微软雅黑" pitchFamily="34" charset="-122"/>
                <a:ea typeface="微软雅黑" pitchFamily="34" charset="-122"/>
              </a:rPr>
              <a:t>3</a:t>
            </a:r>
            <a:r>
              <a:rPr lang="zh-CN" altLang="en-US" b="1" dirty="0">
                <a:solidFill>
                  <a:srgbClr val="FF0000"/>
                </a:solidFill>
                <a:latin typeface="微软雅黑" pitchFamily="34" charset="-122"/>
                <a:ea typeface="微软雅黑" pitchFamily="34" charset="-122"/>
              </a:rPr>
              <a:t>）</a:t>
            </a:r>
            <a:r>
              <a:rPr lang="zh-CN" altLang="en-US" b="1" dirty="0">
                <a:latin typeface="微软雅黑" pitchFamily="34" charset="-122"/>
                <a:ea typeface="微软雅黑" pitchFamily="34" charset="-122"/>
              </a:rPr>
              <a:t>在毕业学期开始时，如累计取得的学分不低于学校规定的基本学业标准、但不具备学校规定的参加毕业设计（论文）资格，降级后仍未超过学校规定的修业年限又未在规定的期限内申请退学的，应予降级。</a:t>
            </a:r>
          </a:p>
        </p:txBody>
      </p:sp>
    </p:spTree>
    <p:extLst>
      <p:ext uri="{BB962C8B-B14F-4D97-AF65-F5344CB8AC3E}">
        <p14:creationId xmlns="" xmlns:p14="http://schemas.microsoft.com/office/powerpoint/2010/main" val="409544065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第三十四条  降级</a:t>
            </a:r>
            <a:endParaRPr lang="zh-CN" altLang="zh-CN" sz="2400" b="1" dirty="0">
              <a:latin typeface="微软雅黑" panose="020B0503020204020204" pitchFamily="34" charset="-122"/>
              <a:ea typeface="微软雅黑" panose="020B0503020204020204" pitchFamily="34" charset="-122"/>
            </a:endParaRPr>
          </a:p>
        </p:txBody>
      </p:sp>
      <p:grpSp>
        <p:nvGrpSpPr>
          <p:cNvPr id="5" name="组合 24"/>
          <p:cNvGrpSpPr>
            <a:grpSpLocks/>
          </p:cNvGrpSpPr>
          <p:nvPr/>
        </p:nvGrpSpPr>
        <p:grpSpPr bwMode="auto">
          <a:xfrm>
            <a:off x="671512" y="1628800"/>
            <a:ext cx="7761287" cy="541337"/>
            <a:chOff x="671514" y="4765674"/>
            <a:chExt cx="7761286" cy="501650"/>
          </a:xfrm>
        </p:grpSpPr>
        <p:sp>
          <p:nvSpPr>
            <p:cNvPr id="6" name="Rectangle 20"/>
            <p:cNvSpPr>
              <a:spLocks noChangeArrowheads="1"/>
            </p:cNvSpPr>
            <p:nvPr/>
          </p:nvSpPr>
          <p:spPr bwMode="auto">
            <a:xfrm>
              <a:off x="671514" y="4765674"/>
              <a:ext cx="7761286" cy="50165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7" name="矩形 6"/>
            <p:cNvSpPr/>
            <p:nvPr/>
          </p:nvSpPr>
          <p:spPr>
            <a:xfrm>
              <a:off x="1303631" y="4854188"/>
              <a:ext cx="6497052" cy="370777"/>
            </a:xfrm>
            <a:prstGeom prst="rect">
              <a:avLst/>
            </a:prstGeom>
            <a:noFill/>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sz="2000" b="1" dirty="0">
                  <a:solidFill>
                    <a:schemeClr val="bg1"/>
                  </a:solidFill>
                  <a:effectLst/>
                  <a:latin typeface="微软雅黑" pitchFamily="34" charset="-122"/>
                  <a:ea typeface="微软雅黑" pitchFamily="34" charset="-122"/>
                </a:rPr>
                <a:t>（一）</a:t>
              </a:r>
              <a:r>
                <a:rPr lang="zh-CN" altLang="en-US" sz="2000" b="1" dirty="0" smtClean="0">
                  <a:solidFill>
                    <a:schemeClr val="bg1"/>
                  </a:solidFill>
                  <a:effectLst/>
                  <a:latin typeface="微软雅黑" pitchFamily="34" charset="-122"/>
                  <a:ea typeface="微软雅黑" pitchFamily="34" charset="-122"/>
                </a:rPr>
                <a:t>降级</a:t>
              </a:r>
              <a:endParaRPr lang="zh-CN" altLang="en-US" sz="2000" b="1" dirty="0">
                <a:solidFill>
                  <a:schemeClr val="bg1"/>
                </a:solidFill>
                <a:effectLst/>
                <a:latin typeface="微软雅黑" pitchFamily="34" charset="-122"/>
                <a:ea typeface="微软雅黑" pitchFamily="34" charset="-122"/>
              </a:endParaRPr>
            </a:p>
          </p:txBody>
        </p:sp>
      </p:grpSp>
      <p:sp>
        <p:nvSpPr>
          <p:cNvPr id="8" name="TextBox 7"/>
          <p:cNvSpPr txBox="1"/>
          <p:nvPr/>
        </p:nvSpPr>
        <p:spPr>
          <a:xfrm>
            <a:off x="755576" y="2276872"/>
            <a:ext cx="7256649" cy="562783"/>
          </a:xfrm>
          <a:prstGeom prst="rect">
            <a:avLst/>
          </a:prstGeom>
          <a:noFill/>
        </p:spPr>
        <p:txBody>
          <a:bodyPr wrap="square" rtlCol="0">
            <a:spAutoFit/>
          </a:bodyPr>
          <a:lstStyle/>
          <a:p>
            <a:pPr>
              <a:lnSpc>
                <a:spcPct val="200000"/>
              </a:lnSpc>
            </a:pPr>
            <a:r>
              <a:rPr lang="zh-CN" altLang="en-US" b="1" dirty="0">
                <a:solidFill>
                  <a:srgbClr val="FF0000"/>
                </a:solidFill>
                <a:latin typeface="微软雅黑" pitchFamily="34" charset="-122"/>
                <a:ea typeface="微软雅黑" pitchFamily="34" charset="-122"/>
              </a:rPr>
              <a:t> </a:t>
            </a:r>
            <a:r>
              <a:rPr lang="en-US" altLang="zh-CN" b="1" dirty="0">
                <a:solidFill>
                  <a:srgbClr val="FF0000"/>
                </a:solidFill>
                <a:latin typeface="微软雅黑" pitchFamily="34" charset="-122"/>
                <a:ea typeface="微软雅黑" pitchFamily="34" charset="-122"/>
              </a:rPr>
              <a:t>2. </a:t>
            </a:r>
            <a:r>
              <a:rPr lang="zh-CN" altLang="en-US" b="1" dirty="0">
                <a:solidFill>
                  <a:srgbClr val="FF0000"/>
                </a:solidFill>
                <a:latin typeface="微软雅黑" pitchFamily="34" charset="-122"/>
                <a:ea typeface="微软雅黑" pitchFamily="34" charset="-122"/>
              </a:rPr>
              <a:t>有下列情况之一的可申请降级</a:t>
            </a:r>
          </a:p>
        </p:txBody>
      </p:sp>
      <p:sp>
        <p:nvSpPr>
          <p:cNvPr id="3" name="TextBox 2"/>
          <p:cNvSpPr txBox="1"/>
          <p:nvPr/>
        </p:nvSpPr>
        <p:spPr>
          <a:xfrm>
            <a:off x="1043609" y="2996952"/>
            <a:ext cx="7128792" cy="2862322"/>
          </a:xfrm>
          <a:prstGeom prst="rect">
            <a:avLst/>
          </a:prstGeom>
          <a:noFill/>
        </p:spPr>
        <p:txBody>
          <a:bodyPr wrap="square" rtlCol="0">
            <a:spAutoFit/>
          </a:bodyPr>
          <a:lstStyle/>
          <a:p>
            <a:pPr>
              <a:lnSpc>
                <a:spcPct val="200000"/>
              </a:lnSpc>
            </a:pPr>
            <a:r>
              <a:rPr lang="zh-CN" altLang="en-US" b="1" dirty="0">
                <a:solidFill>
                  <a:srgbClr val="FF0000"/>
                </a:solidFill>
                <a:latin typeface="微软雅黑" pitchFamily="34" charset="-122"/>
                <a:ea typeface="微软雅黑" pitchFamily="34" charset="-122"/>
              </a:rPr>
              <a:t>（</a:t>
            </a:r>
            <a:r>
              <a:rPr lang="en-US" altLang="zh-CN" b="1" dirty="0">
                <a:solidFill>
                  <a:srgbClr val="FF0000"/>
                </a:solidFill>
                <a:latin typeface="微软雅黑" pitchFamily="34" charset="-122"/>
                <a:ea typeface="微软雅黑" pitchFamily="34" charset="-122"/>
              </a:rPr>
              <a:t>1</a:t>
            </a:r>
            <a:r>
              <a:rPr lang="zh-CN" altLang="en-US" b="1" dirty="0">
                <a:solidFill>
                  <a:srgbClr val="FF0000"/>
                </a:solidFill>
                <a:latin typeface="微软雅黑" pitchFamily="34" charset="-122"/>
                <a:ea typeface="微软雅黑" pitchFamily="34" charset="-122"/>
              </a:rPr>
              <a:t>）</a:t>
            </a:r>
            <a:r>
              <a:rPr lang="zh-CN" altLang="en-US" b="1" dirty="0">
                <a:latin typeface="微软雅黑" pitchFamily="34" charset="-122"/>
                <a:ea typeface="微软雅黑" pitchFamily="34" charset="-122"/>
              </a:rPr>
              <a:t>期末考核补考成绩公布后，当学期的学习不低于学校规定的基本学业标准、但所取得的学分未达到所在专业当学期培养计划规定的</a:t>
            </a:r>
            <a:r>
              <a:rPr lang="en-US" altLang="zh-CN" b="1" dirty="0">
                <a:latin typeface="微软雅黑" pitchFamily="34" charset="-122"/>
                <a:ea typeface="微软雅黑" pitchFamily="34" charset="-122"/>
              </a:rPr>
              <a:t>80%</a:t>
            </a:r>
            <a:r>
              <a:rPr lang="zh-CN" altLang="en-US" b="1" dirty="0">
                <a:latin typeface="微软雅黑" pitchFamily="34" charset="-122"/>
                <a:ea typeface="微软雅黑" pitchFamily="34" charset="-122"/>
              </a:rPr>
              <a:t>，可申请降级</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pPr>
              <a:lnSpc>
                <a:spcPct val="200000"/>
              </a:lnSpc>
            </a:pPr>
            <a:r>
              <a:rPr lang="zh-CN" altLang="en-US" b="1" dirty="0">
                <a:solidFill>
                  <a:srgbClr val="FF0000"/>
                </a:solidFill>
                <a:latin typeface="微软雅黑" pitchFamily="34" charset="-122"/>
                <a:ea typeface="微软雅黑" pitchFamily="34" charset="-122"/>
              </a:rPr>
              <a:t>（</a:t>
            </a:r>
            <a:r>
              <a:rPr lang="en-US" altLang="zh-CN" b="1" dirty="0">
                <a:solidFill>
                  <a:srgbClr val="FF0000"/>
                </a:solidFill>
                <a:latin typeface="微软雅黑" pitchFamily="34" charset="-122"/>
                <a:ea typeface="微软雅黑" pitchFamily="34" charset="-122"/>
              </a:rPr>
              <a:t>2</a:t>
            </a:r>
            <a:r>
              <a:rPr lang="zh-CN" altLang="en-US" b="1" dirty="0">
                <a:solidFill>
                  <a:srgbClr val="FF0000"/>
                </a:solidFill>
                <a:latin typeface="微软雅黑" pitchFamily="34" charset="-122"/>
                <a:ea typeface="微软雅黑" pitchFamily="34" charset="-122"/>
              </a:rPr>
              <a:t>）</a:t>
            </a:r>
            <a:r>
              <a:rPr lang="zh-CN" altLang="en-US" b="1" dirty="0">
                <a:latin typeface="微软雅黑" pitchFamily="34" charset="-122"/>
                <a:ea typeface="微软雅黑" pitchFamily="34" charset="-122"/>
              </a:rPr>
              <a:t>自愿降级的学生应在期末考核成绩公布之后、期末考核补考之前申请降级，且不得参加期末考核的补考。</a:t>
            </a:r>
          </a:p>
        </p:txBody>
      </p:sp>
    </p:spTree>
    <p:extLst>
      <p:ext uri="{BB962C8B-B14F-4D97-AF65-F5344CB8AC3E}">
        <p14:creationId xmlns="" xmlns:p14="http://schemas.microsoft.com/office/powerpoint/2010/main" val="291756652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3096344"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第三十四条  降级</a:t>
            </a:r>
            <a:endParaRPr lang="zh-CN" altLang="zh-CN" sz="2400" b="1" dirty="0">
              <a:latin typeface="微软雅黑" panose="020B0503020204020204" pitchFamily="34" charset="-122"/>
              <a:ea typeface="微软雅黑" panose="020B0503020204020204" pitchFamily="34" charset="-122"/>
            </a:endParaRPr>
          </a:p>
        </p:txBody>
      </p:sp>
      <p:grpSp>
        <p:nvGrpSpPr>
          <p:cNvPr id="5" name="组合 24"/>
          <p:cNvGrpSpPr>
            <a:grpSpLocks/>
          </p:cNvGrpSpPr>
          <p:nvPr/>
        </p:nvGrpSpPr>
        <p:grpSpPr bwMode="auto">
          <a:xfrm>
            <a:off x="671512" y="1628800"/>
            <a:ext cx="7761287" cy="541337"/>
            <a:chOff x="671514" y="4765674"/>
            <a:chExt cx="7761286" cy="501650"/>
          </a:xfrm>
        </p:grpSpPr>
        <p:sp>
          <p:nvSpPr>
            <p:cNvPr id="6" name="Rectangle 20"/>
            <p:cNvSpPr>
              <a:spLocks noChangeArrowheads="1"/>
            </p:cNvSpPr>
            <p:nvPr/>
          </p:nvSpPr>
          <p:spPr bwMode="auto">
            <a:xfrm>
              <a:off x="671514" y="4765674"/>
              <a:ext cx="7761286" cy="50165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7" name="矩形 6"/>
            <p:cNvSpPr/>
            <p:nvPr/>
          </p:nvSpPr>
          <p:spPr>
            <a:xfrm>
              <a:off x="1303631" y="4854188"/>
              <a:ext cx="6497052" cy="370777"/>
            </a:xfrm>
            <a:prstGeom prst="rect">
              <a:avLst/>
            </a:prstGeom>
            <a:noFill/>
            <a:scene3d>
              <a:camera prst="orthographicFront"/>
              <a:lightRig rig="threePt" dir="t"/>
            </a:scene3d>
            <a:sp3d/>
          </p:spPr>
          <p:txBody>
            <a:bodyPr>
              <a:spAutoFit/>
            </a:bodyPr>
            <a:lstStyle/>
            <a:p>
              <a:pPr algn="ctr" fontAlgn="auto">
                <a:spcBef>
                  <a:spcPts val="0"/>
                </a:spcBef>
                <a:spcAft>
                  <a:spcPts val="0"/>
                </a:spcAft>
                <a:tabLst>
                  <a:tab pos="8521700" algn="r"/>
                </a:tabLst>
                <a:defRPr/>
              </a:pPr>
              <a:r>
                <a:rPr lang="zh-CN" altLang="en-US" sz="2000" b="1" dirty="0">
                  <a:solidFill>
                    <a:schemeClr val="bg1"/>
                  </a:solidFill>
                  <a:effectLst/>
                  <a:latin typeface="微软雅黑" pitchFamily="34" charset="-122"/>
                  <a:ea typeface="微软雅黑" pitchFamily="34" charset="-122"/>
                </a:rPr>
                <a:t>（二）降级的审批</a:t>
              </a:r>
              <a:r>
                <a:rPr lang="zh-CN" altLang="en-US" sz="2000" b="1" dirty="0" smtClean="0">
                  <a:solidFill>
                    <a:schemeClr val="bg1"/>
                  </a:solidFill>
                  <a:effectLst/>
                  <a:latin typeface="微软雅黑" pitchFamily="34" charset="-122"/>
                  <a:ea typeface="微软雅黑" pitchFamily="34" charset="-122"/>
                </a:rPr>
                <a:t>程序</a:t>
              </a:r>
              <a:endParaRPr lang="zh-CN" altLang="en-US" sz="2000" b="1" dirty="0">
                <a:solidFill>
                  <a:schemeClr val="bg1"/>
                </a:solidFill>
                <a:effectLst/>
                <a:latin typeface="微软雅黑" pitchFamily="34" charset="-122"/>
                <a:ea typeface="微软雅黑" pitchFamily="34" charset="-122"/>
              </a:endParaRPr>
            </a:p>
          </p:txBody>
        </p:sp>
      </p:grpSp>
      <p:grpSp>
        <p:nvGrpSpPr>
          <p:cNvPr id="10" name="组合 24"/>
          <p:cNvGrpSpPr>
            <a:grpSpLocks/>
          </p:cNvGrpSpPr>
          <p:nvPr/>
        </p:nvGrpSpPr>
        <p:grpSpPr bwMode="auto">
          <a:xfrm>
            <a:off x="1036463" y="2558855"/>
            <a:ext cx="7337038" cy="1338828"/>
            <a:chOff x="2000232" y="2527652"/>
            <a:chExt cx="2285327" cy="3130136"/>
          </a:xfrm>
        </p:grpSpPr>
        <p:sp>
          <p:nvSpPr>
            <p:cNvPr id="11" name="Rectangle 23"/>
            <p:cNvSpPr>
              <a:spLocks noChangeArrowheads="1"/>
            </p:cNvSpPr>
            <p:nvPr/>
          </p:nvSpPr>
          <p:spPr bwMode="gray">
            <a:xfrm>
              <a:off x="2000232" y="2643182"/>
              <a:ext cx="2285327" cy="2928958"/>
            </a:xfrm>
            <a:prstGeom prst="rect">
              <a:avLst/>
            </a:prstGeom>
            <a:solidFill>
              <a:schemeClr val="bg1">
                <a:alpha val="70000"/>
              </a:schemeClr>
            </a:solidFill>
            <a:ln w="12700" algn="ctr">
              <a:solidFill>
                <a:srgbClr val="FFC000"/>
              </a:solidFill>
              <a:miter lim="800000"/>
              <a:headEnd/>
              <a:tailEnd/>
            </a:ln>
            <a:effectLst>
              <a:outerShdw blurRad="76200" dir="18900000" sy="23000" kx="-1200000" algn="bl" rotWithShape="0">
                <a:prstClr val="black">
                  <a:alpha val="20000"/>
                </a:prstClr>
              </a:outerShdw>
            </a:effectLst>
          </p:spPr>
          <p:txBody>
            <a:bodyPr wrap="none" anchor="ctr"/>
            <a:lstStyle/>
            <a:p>
              <a:pPr algn="ctr">
                <a:defRPr/>
              </a:pPr>
              <a:endParaRPr lang="zh-CN" altLang="en-US"/>
            </a:p>
          </p:txBody>
        </p:sp>
        <p:sp>
          <p:nvSpPr>
            <p:cNvPr id="12" name="TextBox 22"/>
            <p:cNvSpPr txBox="1">
              <a:spLocks noChangeArrowheads="1"/>
            </p:cNvSpPr>
            <p:nvPr/>
          </p:nvSpPr>
          <p:spPr bwMode="auto">
            <a:xfrm>
              <a:off x="2035107" y="2527652"/>
              <a:ext cx="2204907" cy="31301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en-US" altLang="zh-CN" b="1" dirty="0">
                  <a:solidFill>
                    <a:srgbClr val="FF0000"/>
                  </a:solidFill>
                  <a:latin typeface="微软雅黑" pitchFamily="34" charset="-122"/>
                  <a:ea typeface="微软雅黑" pitchFamily="34" charset="-122"/>
                </a:rPr>
                <a:t>1.</a:t>
              </a:r>
              <a:r>
                <a:rPr lang="zh-CN" altLang="en-US" b="1" dirty="0">
                  <a:solidFill>
                    <a:srgbClr val="FF0000"/>
                  </a:solidFill>
                  <a:latin typeface="微软雅黑" pitchFamily="34" charset="-122"/>
                  <a:ea typeface="微软雅黑" pitchFamily="34" charset="-122"/>
                </a:rPr>
                <a:t>应予降级。</a:t>
              </a:r>
              <a:r>
                <a:rPr lang="zh-CN" altLang="en-US" b="1" dirty="0">
                  <a:latin typeface="微软雅黑" pitchFamily="34" charset="-122"/>
                  <a:ea typeface="微软雅黑" pitchFamily="34" charset="-122"/>
                </a:rPr>
                <a:t>应予降级的学生由学生所在学院提出名单、教学院长审核、学工副书记会签、教务处批准后办理降级手续。学生所在学院将学生应予降级告知书送达学生本人。</a:t>
              </a:r>
            </a:p>
          </p:txBody>
        </p:sp>
      </p:grpSp>
      <p:grpSp>
        <p:nvGrpSpPr>
          <p:cNvPr id="14" name="组合 24"/>
          <p:cNvGrpSpPr>
            <a:grpSpLocks/>
          </p:cNvGrpSpPr>
          <p:nvPr/>
        </p:nvGrpSpPr>
        <p:grpSpPr bwMode="auto">
          <a:xfrm>
            <a:off x="1036463" y="4420859"/>
            <a:ext cx="7337038" cy="1758690"/>
            <a:chOff x="2000232" y="2621202"/>
            <a:chExt cx="2285327" cy="2950938"/>
          </a:xfrm>
        </p:grpSpPr>
        <p:sp>
          <p:nvSpPr>
            <p:cNvPr id="15" name="Rectangle 23"/>
            <p:cNvSpPr>
              <a:spLocks noChangeArrowheads="1"/>
            </p:cNvSpPr>
            <p:nvPr/>
          </p:nvSpPr>
          <p:spPr bwMode="gray">
            <a:xfrm>
              <a:off x="2000232" y="2643182"/>
              <a:ext cx="2285327" cy="2928958"/>
            </a:xfrm>
            <a:prstGeom prst="rect">
              <a:avLst/>
            </a:prstGeom>
            <a:solidFill>
              <a:schemeClr val="bg1">
                <a:alpha val="70000"/>
              </a:schemeClr>
            </a:solidFill>
            <a:ln w="12700" algn="ctr">
              <a:solidFill>
                <a:srgbClr val="FFC000"/>
              </a:solidFill>
              <a:miter lim="800000"/>
              <a:headEnd/>
              <a:tailEnd/>
            </a:ln>
            <a:effectLst>
              <a:outerShdw blurRad="76200" dir="18900000" sy="23000" kx="-1200000" algn="bl" rotWithShape="0">
                <a:prstClr val="black">
                  <a:alpha val="20000"/>
                </a:prstClr>
              </a:outerShdw>
            </a:effectLst>
          </p:spPr>
          <p:txBody>
            <a:bodyPr wrap="none" anchor="ctr"/>
            <a:lstStyle/>
            <a:p>
              <a:pPr algn="ctr">
                <a:defRPr/>
              </a:pPr>
              <a:endParaRPr lang="zh-CN" altLang="en-US"/>
            </a:p>
          </p:txBody>
        </p:sp>
        <p:sp>
          <p:nvSpPr>
            <p:cNvPr id="16" name="TextBox 22"/>
            <p:cNvSpPr txBox="1">
              <a:spLocks noChangeArrowheads="1"/>
            </p:cNvSpPr>
            <p:nvPr/>
          </p:nvSpPr>
          <p:spPr bwMode="auto">
            <a:xfrm>
              <a:off x="2035107" y="2621202"/>
              <a:ext cx="2204907" cy="29436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en-US" altLang="zh-CN" b="1" dirty="0">
                  <a:solidFill>
                    <a:srgbClr val="FF0000"/>
                  </a:solidFill>
                  <a:latin typeface="微软雅黑" pitchFamily="34" charset="-122"/>
                  <a:ea typeface="微软雅黑" pitchFamily="34" charset="-122"/>
                </a:rPr>
                <a:t>2.</a:t>
              </a:r>
              <a:r>
                <a:rPr lang="zh-CN" altLang="en-US" b="1" dirty="0">
                  <a:solidFill>
                    <a:srgbClr val="FF0000"/>
                  </a:solidFill>
                  <a:latin typeface="微软雅黑" pitchFamily="34" charset="-122"/>
                  <a:ea typeface="微软雅黑" pitchFamily="34" charset="-122"/>
                </a:rPr>
                <a:t>申请降级。</a:t>
              </a:r>
              <a:r>
                <a:rPr lang="zh-CN" altLang="en-US" b="1" dirty="0">
                  <a:latin typeface="微软雅黑" pitchFamily="34" charset="-122"/>
                  <a:ea typeface="微软雅黑" pitchFamily="34" charset="-122"/>
                </a:rPr>
                <a:t>申请降级的学生，应在期末考核结束后或课程补考成绩公布后两周内向所在学院提交有本人及家长签名的降级申请，由学生所在学院教学院长审核、学工副书记会签，经教务处批准后办理降级手续。</a:t>
              </a:r>
            </a:p>
          </p:txBody>
        </p:sp>
      </p:grpSp>
    </p:spTree>
    <p:extLst>
      <p:ext uri="{BB962C8B-B14F-4D97-AF65-F5344CB8AC3E}">
        <p14:creationId xmlns="" xmlns:p14="http://schemas.microsoft.com/office/powerpoint/2010/main" val="242692712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lide(from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slide(from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第七章  升级、跳级、留级、降级</a:t>
            </a:r>
          </a:p>
        </p:txBody>
      </p:sp>
      <p:sp>
        <p:nvSpPr>
          <p:cNvPr id="2" name="TextBox 1"/>
          <p:cNvSpPr txBox="1"/>
          <p:nvPr/>
        </p:nvSpPr>
        <p:spPr>
          <a:xfrm>
            <a:off x="755576" y="908719"/>
            <a:ext cx="7488832" cy="461665"/>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rPr>
              <a:t>第三十五条  学生升、跳、留、降级后的管理</a:t>
            </a:r>
            <a:endParaRPr lang="zh-CN" altLang="zh-CN" sz="2400" b="1" dirty="0">
              <a:latin typeface="微软雅黑" panose="020B0503020204020204" pitchFamily="34" charset="-122"/>
              <a:ea typeface="微软雅黑" panose="020B0503020204020204" pitchFamily="34" charset="-122"/>
            </a:endParaRPr>
          </a:p>
        </p:txBody>
      </p:sp>
      <p:grpSp>
        <p:nvGrpSpPr>
          <p:cNvPr id="3" name="组合 2"/>
          <p:cNvGrpSpPr/>
          <p:nvPr/>
        </p:nvGrpSpPr>
        <p:grpSpPr>
          <a:xfrm>
            <a:off x="3582857" y="3068960"/>
            <a:ext cx="1958268" cy="1660525"/>
            <a:chOff x="2771800" y="2420888"/>
            <a:chExt cx="3727450" cy="3160713"/>
          </a:xfrm>
        </p:grpSpPr>
        <p:sp>
          <p:nvSpPr>
            <p:cNvPr id="13" name="等腰三角形 6"/>
            <p:cNvSpPr/>
            <p:nvPr/>
          </p:nvSpPr>
          <p:spPr>
            <a:xfrm>
              <a:off x="3740175" y="2420888"/>
              <a:ext cx="1797050" cy="1468438"/>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adFill flip="none" rotWithShape="1">
              <a:gsLst>
                <a:gs pos="0">
                  <a:srgbClr val="BE1247"/>
                </a:gs>
                <a:gs pos="27000">
                  <a:srgbClr val="D2144F"/>
                </a:gs>
                <a:gs pos="66000">
                  <a:srgbClr val="F87477"/>
                </a:gs>
                <a:gs pos="100000">
                  <a:srgbClr val="FA9496"/>
                </a:gs>
              </a:gsLst>
              <a:lin ang="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7" name="等腰三角形 7"/>
            <p:cNvSpPr/>
            <p:nvPr/>
          </p:nvSpPr>
          <p:spPr>
            <a:xfrm>
              <a:off x="4733950" y="4081413"/>
              <a:ext cx="1765300" cy="1500188"/>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adFill flip="none" rotWithShape="1">
              <a:gsLst>
                <a:gs pos="18000">
                  <a:srgbClr val="119707"/>
                </a:gs>
                <a:gs pos="67000">
                  <a:srgbClr val="8AD53F"/>
                </a:gs>
                <a:gs pos="100000">
                  <a:srgbClr val="BCEB6F"/>
                </a:gs>
              </a:gsLst>
              <a:lin ang="54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8" name="等腰三角形 17"/>
            <p:cNvSpPr/>
            <p:nvPr/>
          </p:nvSpPr>
          <p:spPr>
            <a:xfrm rot="10800000">
              <a:off x="3705250" y="3978226"/>
              <a:ext cx="1822450" cy="1552575"/>
            </a:xfrm>
            <a:prstGeom prst="triangle">
              <a:avLst/>
            </a:prstGeom>
            <a:gradFill flip="none" rotWithShape="1">
              <a:gsLst>
                <a:gs pos="17000">
                  <a:srgbClr val="00B0F0">
                    <a:shade val="30000"/>
                    <a:satMod val="115000"/>
                  </a:srgbClr>
                </a:gs>
                <a:gs pos="74000">
                  <a:srgbClr val="00B0F0">
                    <a:shade val="67500"/>
                    <a:satMod val="115000"/>
                  </a:srgbClr>
                </a:gs>
                <a:gs pos="100000">
                  <a:srgbClr val="00B0F0">
                    <a:shade val="100000"/>
                    <a:satMod val="115000"/>
                  </a:srgbClr>
                </a:gs>
              </a:gsLst>
              <a:lin ang="54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9" name="等腰三角形 11"/>
            <p:cNvSpPr/>
            <p:nvPr/>
          </p:nvSpPr>
          <p:spPr>
            <a:xfrm>
              <a:off x="2771800" y="4081413"/>
              <a:ext cx="1765300" cy="1500188"/>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adFill flip="none" rotWithShape="1">
              <a:gsLst>
                <a:gs pos="27000">
                  <a:srgbClr val="FF7711"/>
                </a:gs>
                <a:gs pos="59000">
                  <a:srgbClr val="FFAA01"/>
                </a:gs>
                <a:gs pos="100000">
                  <a:srgbClr val="FECE02"/>
                </a:gs>
                <a:gs pos="0">
                  <a:srgbClr val="C73E01"/>
                </a:gs>
                <a:gs pos="80000">
                  <a:srgbClr val="FFC000"/>
                </a:gs>
              </a:gsLst>
              <a:lin ang="108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sp>
        <p:nvSpPr>
          <p:cNvPr id="8" name="TextBox 7"/>
          <p:cNvSpPr txBox="1"/>
          <p:nvPr/>
        </p:nvSpPr>
        <p:spPr>
          <a:xfrm>
            <a:off x="2021412" y="2026217"/>
            <a:ext cx="5184576"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150000"/>
              </a:lnSpc>
            </a:pPr>
            <a:r>
              <a:rPr lang="zh-CN" altLang="zh-CN" b="1" dirty="0">
                <a:latin typeface="微软雅黑" pitchFamily="34" charset="-122"/>
                <a:ea typeface="微软雅黑" pitchFamily="34" charset="-122"/>
              </a:rPr>
              <a:t>学生升、跳、留、降级后，按升、跳、留、降级后进入的年级和班级进行管理</a:t>
            </a:r>
            <a:endParaRPr lang="zh-CN" altLang="en-US" b="1" dirty="0">
              <a:latin typeface="微软雅黑" pitchFamily="34" charset="-122"/>
              <a:ea typeface="微软雅黑" pitchFamily="34" charset="-122"/>
            </a:endParaRPr>
          </a:p>
        </p:txBody>
      </p:sp>
      <p:sp>
        <p:nvSpPr>
          <p:cNvPr id="21" name="TextBox 20"/>
          <p:cNvSpPr txBox="1"/>
          <p:nvPr/>
        </p:nvSpPr>
        <p:spPr>
          <a:xfrm>
            <a:off x="611559" y="4869160"/>
            <a:ext cx="3029097" cy="133882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lnSpc>
                <a:spcPct val="150000"/>
              </a:lnSpc>
            </a:pPr>
            <a:r>
              <a:rPr lang="zh-CN" altLang="en-US" b="1" dirty="0">
                <a:latin typeface="微软雅黑" pitchFamily="34" charset="-122"/>
                <a:ea typeface="微软雅黑" pitchFamily="34" charset="-122"/>
              </a:rPr>
              <a:t>学生升、跳、留、降级后，其升、跳、留、降级之前所取得的学分均为有效学分</a:t>
            </a:r>
          </a:p>
        </p:txBody>
      </p:sp>
      <p:sp>
        <p:nvSpPr>
          <p:cNvPr id="22" name="TextBox 21"/>
          <p:cNvSpPr txBox="1"/>
          <p:nvPr/>
        </p:nvSpPr>
        <p:spPr>
          <a:xfrm>
            <a:off x="5652120" y="4869160"/>
            <a:ext cx="3096344" cy="1754326"/>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lnSpc>
                <a:spcPct val="150000"/>
              </a:lnSpc>
            </a:pPr>
            <a:r>
              <a:rPr lang="zh-CN" altLang="en-US" b="1" dirty="0">
                <a:latin typeface="微软雅黑" pitchFamily="34" charset="-122"/>
                <a:ea typeface="微软雅黑" pitchFamily="34" charset="-122"/>
              </a:rPr>
              <a:t>学生升、跳、留、降级后，根据第四章规定修读、选修或重修相关课程，并按照第五章规定记载考核成绩</a:t>
            </a:r>
          </a:p>
        </p:txBody>
      </p:sp>
    </p:spTree>
    <p:extLst>
      <p:ext uri="{BB962C8B-B14F-4D97-AF65-F5344CB8AC3E}">
        <p14:creationId xmlns="" xmlns:p14="http://schemas.microsoft.com/office/powerpoint/2010/main" val="64150014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par>
                                <p:cTn id="15" presetID="8" presetClass="emph" presetSubtype="0" fill="hold" nodeType="withEffect">
                                  <p:stCondLst>
                                    <p:cond delay="0"/>
                                  </p:stCondLst>
                                  <p:childTnLst>
                                    <p:animRot by="21600000">
                                      <p:cBhvr>
                                        <p:cTn id="16" dur="1000" fill="hold"/>
                                        <p:tgtEl>
                                          <p:spTgt spid="3"/>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0-#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1+#ppt_w/2"/>
                                          </p:val>
                                        </p:tav>
                                        <p:tav tm="100000">
                                          <p:val>
                                            <p:strVal val="#ppt_x"/>
                                          </p:val>
                                        </p:tav>
                                      </p:tavLst>
                                    </p:anim>
                                    <p:anim calcmode="lin" valueType="num">
                                      <p:cBhvr additive="base">
                                        <p:cTn id="34"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21" grpId="0" animBg="1"/>
      <p:bldP spid="22"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第八章  转学与转专业</a:t>
            </a:r>
          </a:p>
        </p:txBody>
      </p:sp>
      <p:sp>
        <p:nvSpPr>
          <p:cNvPr id="5" name="TextBox 4"/>
          <p:cNvSpPr txBox="1"/>
          <p:nvPr/>
        </p:nvSpPr>
        <p:spPr>
          <a:xfrm>
            <a:off x="539552" y="913822"/>
            <a:ext cx="3096344" cy="46166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zh-CN" altLang="zh-CN"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rPr>
              <a:t>第三十六条</a:t>
            </a:r>
            <a:r>
              <a:rPr lang="en-US" altLang="zh-CN"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rPr>
              <a:t>  </a:t>
            </a:r>
            <a:r>
              <a:rPr lang="zh-CN" altLang="zh-CN"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rPr>
              <a:t>转学</a:t>
            </a:r>
            <a:endParaRPr lang="zh-CN" altLang="zh-CN"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endParaRPr>
          </a:p>
        </p:txBody>
      </p:sp>
      <p:sp>
        <p:nvSpPr>
          <p:cNvPr id="7" name="TextBox 6"/>
          <p:cNvSpPr txBox="1"/>
          <p:nvPr/>
        </p:nvSpPr>
        <p:spPr>
          <a:xfrm>
            <a:off x="755576" y="1628800"/>
            <a:ext cx="6624736" cy="400110"/>
          </a:xfrm>
          <a:prstGeom prst="rect">
            <a:avLst/>
          </a:prstGeom>
          <a:noFill/>
        </p:spPr>
        <p:txBody>
          <a:bodyPr wrap="square" rtlCol="0">
            <a:spAutoFit/>
          </a:bodyPr>
          <a:lstStyle/>
          <a:p>
            <a:r>
              <a:rPr lang="zh-CN" altLang="zh-CN" sz="2000" b="1" dirty="0">
                <a:solidFill>
                  <a:srgbClr val="FF0000"/>
                </a:solidFill>
                <a:latin typeface="微软雅黑" panose="020B0503020204020204" pitchFamily="34" charset="-122"/>
                <a:ea typeface="微软雅黑" panose="020B0503020204020204" pitchFamily="34" charset="-122"/>
              </a:rPr>
              <a:t>（一）学生有以下情况之一的，可准予转学</a:t>
            </a:r>
            <a:r>
              <a:rPr lang="zh-CN" altLang="zh-CN" sz="2000" b="1" dirty="0" smtClean="0">
                <a:solidFill>
                  <a:srgbClr val="FF0000"/>
                </a:solidFill>
                <a:latin typeface="微软雅黑" panose="020B0503020204020204" pitchFamily="34" charset="-122"/>
                <a:ea typeface="微软雅黑" panose="020B0503020204020204" pitchFamily="34" charset="-122"/>
              </a:rPr>
              <a:t>：</a:t>
            </a:r>
            <a:endParaRPr lang="zh-CN" altLang="zh-CN" sz="2000" b="1" dirty="0">
              <a:solidFill>
                <a:srgbClr val="FF0000"/>
              </a:solidFill>
              <a:latin typeface="微软雅黑" panose="020B0503020204020204" pitchFamily="34" charset="-122"/>
              <a:ea typeface="微软雅黑" panose="020B0503020204020204" pitchFamily="34" charset="-122"/>
            </a:endParaRPr>
          </a:p>
        </p:txBody>
      </p:sp>
      <p:pic>
        <p:nvPicPr>
          <p:cNvPr id="20" name="Picture 2" descr="F:\图片\锐普论坛天量png商业图标1-蓝色水晶\锐普论坛天量png商业图标1-蓝色水晶\锐普论坛天量png商业图标1-蓝色水晶 (126).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35125" y="2492896"/>
            <a:ext cx="428625" cy="428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 name="Picture 2" descr="F:\图片\锐普论坛天量png商业图标1-蓝色水晶\锐普论坛天量png商业图标1-蓝色水晶\锐普论坛天量png商业图标1-蓝色水晶 (126).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35125" y="3249852"/>
            <a:ext cx="428625" cy="428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4" name="Picture 2" descr="F:\图片\锐普论坛天量png商业图标1-蓝色水晶\锐普论坛天量png商业图标1-蓝色水晶\锐普论坛天量png商业图标1-蓝色水晶 (126).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35125" y="4118064"/>
            <a:ext cx="428625" cy="428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 name="Picture 2" descr="F:\图片\锐普论坛天量png商业图标1-蓝色水晶\锐普论坛天量png商业图标1-蓝色水晶\锐普论坛天量png商业图标1-蓝色水晶 (126).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35125" y="4872511"/>
            <a:ext cx="428625" cy="428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TextBox 8"/>
          <p:cNvSpPr txBox="1"/>
          <p:nvPr/>
        </p:nvSpPr>
        <p:spPr>
          <a:xfrm>
            <a:off x="2195736" y="2526349"/>
            <a:ext cx="6201132" cy="369332"/>
          </a:xfrm>
          <a:prstGeom prst="rect">
            <a:avLst/>
          </a:prstGeom>
          <a:noFill/>
        </p:spPr>
        <p:txBody>
          <a:bodyPr wrap="square" rtlCol="0">
            <a:spAutoFit/>
          </a:bodyPr>
          <a:lstStyle/>
          <a:p>
            <a:r>
              <a:rPr lang="zh-CN" altLang="zh-CN" b="1" dirty="0">
                <a:latin typeface="微软雅黑" panose="020B0503020204020204" pitchFamily="34" charset="-122"/>
                <a:ea typeface="微软雅黑" panose="020B0503020204020204" pitchFamily="34" charset="-122"/>
              </a:rPr>
              <a:t>经过考核，学生确有专长，转学更能发挥其专长的</a:t>
            </a:r>
            <a:endParaRPr lang="zh-CN" altLang="en-US" b="1" dirty="0">
              <a:latin typeface="微软雅黑" panose="020B0503020204020204" pitchFamily="34" charset="-122"/>
              <a:ea typeface="微软雅黑" panose="020B0503020204020204" pitchFamily="34" charset="-122"/>
            </a:endParaRPr>
          </a:p>
        </p:txBody>
      </p:sp>
      <p:sp>
        <p:nvSpPr>
          <p:cNvPr id="26" name="TextBox 25"/>
          <p:cNvSpPr txBox="1"/>
          <p:nvPr/>
        </p:nvSpPr>
        <p:spPr>
          <a:xfrm>
            <a:off x="2195736" y="3039892"/>
            <a:ext cx="6480720" cy="874407"/>
          </a:xfrm>
          <a:prstGeom prst="rect">
            <a:avLst/>
          </a:prstGeom>
          <a:noFill/>
        </p:spPr>
        <p:txBody>
          <a:bodyPr wrap="square" rtlCol="0">
            <a:spAutoFit/>
          </a:bodyPr>
          <a:lstStyle/>
          <a:p>
            <a:pPr>
              <a:lnSpc>
                <a:spcPct val="150000"/>
              </a:lnSpc>
            </a:pPr>
            <a:r>
              <a:rPr lang="zh-CN" altLang="en-US" b="1" dirty="0">
                <a:latin typeface="微软雅黑" panose="020B0503020204020204" pitchFamily="34" charset="-122"/>
                <a:ea typeface="微软雅黑" panose="020B0503020204020204" pitchFamily="34" charset="-122"/>
              </a:rPr>
              <a:t>学生入学后发现患有某种疾病，经学校指定医院检查证明其不能在我校继续学习，但尚能回原籍其他高校学习的</a:t>
            </a:r>
          </a:p>
        </p:txBody>
      </p:sp>
      <p:sp>
        <p:nvSpPr>
          <p:cNvPr id="27" name="TextBox 26"/>
          <p:cNvSpPr txBox="1"/>
          <p:nvPr/>
        </p:nvSpPr>
        <p:spPr>
          <a:xfrm>
            <a:off x="2195736" y="4161789"/>
            <a:ext cx="6480720" cy="369332"/>
          </a:xfrm>
          <a:prstGeom prst="rect">
            <a:avLst/>
          </a:prstGeom>
          <a:noFill/>
        </p:spPr>
        <p:txBody>
          <a:bodyPr wrap="square" rtlCol="0">
            <a:spAutoFit/>
          </a:bodyPr>
          <a:lstStyle/>
          <a:p>
            <a:r>
              <a:rPr lang="zh-CN" altLang="en-US" b="1" dirty="0">
                <a:latin typeface="微软雅黑" panose="020B0503020204020204" pitchFamily="34" charset="-122"/>
                <a:ea typeface="微软雅黑" panose="020B0503020204020204" pitchFamily="34" charset="-122"/>
              </a:rPr>
              <a:t>经教务处认定，学生确有特殊困难，不转学则无法继续学习的</a:t>
            </a:r>
          </a:p>
        </p:txBody>
      </p:sp>
      <p:sp>
        <p:nvSpPr>
          <p:cNvPr id="28" name="TextBox 27"/>
          <p:cNvSpPr txBox="1"/>
          <p:nvPr/>
        </p:nvSpPr>
        <p:spPr>
          <a:xfrm>
            <a:off x="2195736" y="4658238"/>
            <a:ext cx="6480720" cy="874407"/>
          </a:xfrm>
          <a:prstGeom prst="rect">
            <a:avLst/>
          </a:prstGeom>
          <a:noFill/>
        </p:spPr>
        <p:txBody>
          <a:bodyPr wrap="square" rtlCol="0">
            <a:spAutoFit/>
          </a:bodyPr>
          <a:lstStyle/>
          <a:p>
            <a:pPr>
              <a:lnSpc>
                <a:spcPct val="150000"/>
              </a:lnSpc>
            </a:pPr>
            <a:r>
              <a:rPr lang="zh-CN" altLang="en-US" b="1" dirty="0">
                <a:latin typeface="微软雅黑" panose="020B0503020204020204" pitchFamily="34" charset="-122"/>
                <a:ea typeface="微软雅黑" panose="020B0503020204020204" pitchFamily="34" charset="-122"/>
              </a:rPr>
              <a:t>因伤病休学复学后，经学校指定医院检查证明其健康状况不适合在我校继续学习，但尚能回原籍其他高校学习的</a:t>
            </a:r>
          </a:p>
        </p:txBody>
      </p:sp>
    </p:spTree>
    <p:extLst>
      <p:ext uri="{BB962C8B-B14F-4D97-AF65-F5344CB8AC3E}">
        <p14:creationId xmlns="" xmlns:p14="http://schemas.microsoft.com/office/powerpoint/2010/main" val="22198923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0" fill="hold" nodeType="click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childTnLst>
                          </p:cTn>
                        </p:par>
                        <p:par>
                          <p:cTn id="49" fill="hold">
                            <p:stCondLst>
                              <p:cond delay="500"/>
                            </p:stCondLst>
                            <p:childTnLst>
                              <p:par>
                                <p:cTn id="50" presetID="22" presetClass="entr" presetSubtype="8"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0" fill="hold" nodeType="click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Effect transition="in" filter="fade">
                                      <p:cBhvr>
                                        <p:cTn id="59" dur="500"/>
                                        <p:tgtEl>
                                          <p:spTgt spid="25"/>
                                        </p:tgtEl>
                                      </p:cBhvr>
                                    </p:animEffect>
                                  </p:childTnLst>
                                </p:cTn>
                              </p:par>
                            </p:childTnLst>
                          </p:cTn>
                        </p:par>
                        <p:par>
                          <p:cTn id="60" fill="hold">
                            <p:stCondLst>
                              <p:cond delay="5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P spid="26" grpId="0"/>
      <p:bldP spid="27" grpId="0"/>
      <p:bldP spid="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第八章  转学与转专业</a:t>
            </a:r>
          </a:p>
        </p:txBody>
      </p:sp>
      <p:sp>
        <p:nvSpPr>
          <p:cNvPr id="3" name="TextBox 2"/>
          <p:cNvSpPr txBox="1"/>
          <p:nvPr/>
        </p:nvSpPr>
        <p:spPr>
          <a:xfrm>
            <a:off x="539552" y="913822"/>
            <a:ext cx="3096344" cy="46166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zh-CN" altLang="zh-CN"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rPr>
              <a:t>第三十六条</a:t>
            </a:r>
            <a:r>
              <a:rPr lang="en-US" altLang="zh-CN"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rPr>
              <a:t>  </a:t>
            </a:r>
            <a:r>
              <a:rPr lang="zh-CN" altLang="zh-CN"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rPr>
              <a:t>转学</a:t>
            </a:r>
            <a:endParaRPr lang="zh-CN" altLang="zh-CN"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endParaRPr>
          </a:p>
        </p:txBody>
      </p:sp>
      <p:sp>
        <p:nvSpPr>
          <p:cNvPr id="5" name="TextBox 4"/>
          <p:cNvSpPr txBox="1"/>
          <p:nvPr/>
        </p:nvSpPr>
        <p:spPr>
          <a:xfrm>
            <a:off x="755576" y="1628800"/>
            <a:ext cx="6624736" cy="400110"/>
          </a:xfrm>
          <a:prstGeom prst="rect">
            <a:avLst/>
          </a:prstGeom>
          <a:noFill/>
        </p:spPr>
        <p:txBody>
          <a:bodyPr wrap="squar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（二）学生有下列情况之一的，不得转学：</a:t>
            </a:r>
            <a:endParaRPr lang="zh-CN" altLang="zh-CN" sz="2000" b="1" dirty="0">
              <a:solidFill>
                <a:srgbClr val="FF0000"/>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1691680" y="2276872"/>
            <a:ext cx="5904656" cy="2862322"/>
          </a:xfrm>
          <a:prstGeom prst="rect">
            <a:avLst/>
          </a:prstGeom>
          <a:noFill/>
        </p:spPr>
        <p:txBody>
          <a:bodyPr wrap="square" rtlCol="0">
            <a:spAutoFit/>
          </a:bodyPr>
          <a:lstStyle/>
          <a:p>
            <a:pPr marL="342900" indent="-342900">
              <a:lnSpc>
                <a:spcPct val="200000"/>
              </a:lnSpc>
              <a:buClr>
                <a:srgbClr val="FF0000"/>
              </a:buClr>
              <a:buFont typeface="+mj-lt"/>
              <a:buAutoNum type="arabicPeriod"/>
            </a:pPr>
            <a:r>
              <a:rPr lang="zh-CN" altLang="zh-CN" b="1" dirty="0" smtClean="0">
                <a:latin typeface="微软雅黑" panose="020B0503020204020204" pitchFamily="34" charset="-122"/>
                <a:ea typeface="微软雅黑" panose="020B0503020204020204" pitchFamily="34" charset="-122"/>
              </a:rPr>
              <a:t>应</a:t>
            </a:r>
            <a:r>
              <a:rPr lang="zh-CN" altLang="zh-CN" b="1" dirty="0">
                <a:latin typeface="微软雅黑" panose="020B0503020204020204" pitchFamily="34" charset="-122"/>
                <a:ea typeface="微软雅黑" panose="020B0503020204020204" pitchFamily="34" charset="-122"/>
              </a:rPr>
              <a:t>予退学的；</a:t>
            </a:r>
            <a:r>
              <a:rPr lang="en-US" altLang="zh-CN" b="1" dirty="0">
                <a:latin typeface="微软雅黑" panose="020B0503020204020204" pitchFamily="34" charset="-122"/>
                <a:ea typeface="微软雅黑" panose="020B0503020204020204" pitchFamily="34" charset="-122"/>
              </a:rPr>
              <a:t> </a:t>
            </a:r>
            <a:endParaRPr lang="zh-CN" altLang="zh-CN" b="1" dirty="0">
              <a:latin typeface="微软雅黑" panose="020B0503020204020204" pitchFamily="34" charset="-122"/>
              <a:ea typeface="微软雅黑" panose="020B0503020204020204" pitchFamily="34" charset="-122"/>
            </a:endParaRPr>
          </a:p>
          <a:p>
            <a:pPr marL="342900" indent="-342900">
              <a:lnSpc>
                <a:spcPct val="200000"/>
              </a:lnSpc>
              <a:buClr>
                <a:srgbClr val="FF0000"/>
              </a:buClr>
              <a:buFont typeface="+mj-lt"/>
              <a:buAutoNum type="arabicPeriod"/>
            </a:pPr>
            <a:r>
              <a:rPr lang="zh-CN" altLang="zh-CN" b="1" dirty="0" smtClean="0">
                <a:latin typeface="微软雅黑" panose="020B0503020204020204" pitchFamily="34" charset="-122"/>
                <a:ea typeface="微软雅黑" panose="020B0503020204020204" pitchFamily="34" charset="-122"/>
              </a:rPr>
              <a:t>要求</a:t>
            </a:r>
            <a:r>
              <a:rPr lang="zh-CN" altLang="zh-CN" b="1" dirty="0">
                <a:latin typeface="微软雅黑" panose="020B0503020204020204" pitchFamily="34" charset="-122"/>
                <a:ea typeface="微软雅黑" panose="020B0503020204020204" pitchFamily="34" charset="-122"/>
              </a:rPr>
              <a:t>转入上一批次招生录取学校的；</a:t>
            </a:r>
          </a:p>
          <a:p>
            <a:pPr marL="342900" indent="-342900">
              <a:lnSpc>
                <a:spcPct val="200000"/>
              </a:lnSpc>
              <a:buClr>
                <a:srgbClr val="FF0000"/>
              </a:buClr>
              <a:buFont typeface="+mj-lt"/>
              <a:buAutoNum type="arabicPeriod"/>
            </a:pPr>
            <a:r>
              <a:rPr lang="zh-CN" altLang="zh-CN" b="1" dirty="0" smtClean="0">
                <a:latin typeface="微软雅黑" panose="020B0503020204020204" pitchFamily="34" charset="-122"/>
                <a:ea typeface="微软雅黑" panose="020B0503020204020204" pitchFamily="34" charset="-122"/>
              </a:rPr>
              <a:t>招生</a:t>
            </a:r>
            <a:r>
              <a:rPr lang="zh-CN" altLang="zh-CN" b="1" dirty="0">
                <a:latin typeface="微软雅黑" panose="020B0503020204020204" pitchFamily="34" charset="-122"/>
                <a:ea typeface="微软雅黑" panose="020B0503020204020204" pitchFamily="34" charset="-122"/>
              </a:rPr>
              <a:t>时确定为定向或委托培养的；</a:t>
            </a:r>
          </a:p>
          <a:p>
            <a:pPr marL="342900" indent="-342900">
              <a:lnSpc>
                <a:spcPct val="200000"/>
              </a:lnSpc>
              <a:buClr>
                <a:srgbClr val="FF0000"/>
              </a:buClr>
              <a:buFont typeface="+mj-lt"/>
              <a:buAutoNum type="arabicPeriod"/>
            </a:pPr>
            <a:r>
              <a:rPr lang="zh-CN" altLang="zh-CN" b="1" dirty="0" smtClean="0">
                <a:latin typeface="微软雅黑" panose="020B0503020204020204" pitchFamily="34" charset="-122"/>
                <a:ea typeface="微软雅黑" panose="020B0503020204020204" pitchFamily="34" charset="-122"/>
              </a:rPr>
              <a:t>入学</a:t>
            </a:r>
            <a:r>
              <a:rPr lang="zh-CN" altLang="zh-CN" b="1" dirty="0">
                <a:latin typeface="微软雅黑" panose="020B0503020204020204" pitchFamily="34" charset="-122"/>
                <a:ea typeface="微软雅黑" panose="020B0503020204020204" pitchFamily="34" charset="-122"/>
              </a:rPr>
              <a:t>未满一学期的；</a:t>
            </a:r>
          </a:p>
          <a:p>
            <a:pPr marL="342900" indent="-342900">
              <a:lnSpc>
                <a:spcPct val="200000"/>
              </a:lnSpc>
              <a:buClr>
                <a:srgbClr val="FF0000"/>
              </a:buClr>
              <a:buFont typeface="+mj-lt"/>
              <a:buAutoNum type="arabicPeriod"/>
            </a:pPr>
            <a:r>
              <a:rPr lang="zh-CN" altLang="zh-CN" b="1" dirty="0" smtClean="0">
                <a:latin typeface="微软雅黑" panose="020B0503020204020204" pitchFamily="34" charset="-122"/>
                <a:ea typeface="微软雅黑" panose="020B0503020204020204" pitchFamily="34" charset="-122"/>
              </a:rPr>
              <a:t>其他</a:t>
            </a:r>
            <a:r>
              <a:rPr lang="zh-CN" altLang="zh-CN" b="1" dirty="0">
                <a:latin typeface="微软雅黑" panose="020B0503020204020204" pitchFamily="34" charset="-122"/>
                <a:ea typeface="微软雅黑" panose="020B0503020204020204" pitchFamily="34" charset="-122"/>
              </a:rPr>
              <a:t>无正当理由的</a:t>
            </a:r>
            <a:r>
              <a:rPr lang="zh-CN" altLang="zh-CN" b="1" dirty="0" smtClean="0">
                <a:latin typeface="微软雅黑" panose="020B0503020204020204" pitchFamily="34" charset="-122"/>
                <a:ea typeface="微软雅黑" panose="020B0503020204020204" pitchFamily="34" charset="-122"/>
              </a:rPr>
              <a:t>。</a:t>
            </a:r>
            <a:endParaRPr lang="zh-CN" altLang="zh-CN" b="1" dirty="0">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76955972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fade">
                                      <p:cBhvr>
                                        <p:cTn id="18" dur="500"/>
                                        <p:tgtEl>
                                          <p:spTgt spid="7">
                                            <p:txEl>
                                              <p:pRg st="1" end="1"/>
                                            </p:txEl>
                                          </p:spTgt>
                                        </p:tgtEl>
                                      </p:cBhvr>
                                    </p:animEffect>
                                    <p:anim calcmode="lin" valueType="num">
                                      <p:cBhvr>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0"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fade">
                                      <p:cBhvr>
                                        <p:cTn id="24" dur="500"/>
                                        <p:tgtEl>
                                          <p:spTgt spid="7">
                                            <p:txEl>
                                              <p:pRg st="2" end="2"/>
                                            </p:txEl>
                                          </p:spTgt>
                                        </p:tgtEl>
                                      </p:cBhvr>
                                    </p:animEffect>
                                    <p:anim calcmode="lin" valueType="num">
                                      <p:cBhvr>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Effect transition="in" filter="fade">
                                      <p:cBhvr>
                                        <p:cTn id="30" dur="500"/>
                                        <p:tgtEl>
                                          <p:spTgt spid="7">
                                            <p:txEl>
                                              <p:pRg st="3" end="3"/>
                                            </p:txEl>
                                          </p:spTgt>
                                        </p:tgtEl>
                                      </p:cBhvr>
                                    </p:animEffect>
                                    <p:anim calcmode="lin" valueType="num">
                                      <p:cBhvr>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2" dur="5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2" presetClass="entr" presetSubtype="0" fill="hold" nodeType="afterEffect">
                                  <p:stCondLst>
                                    <p:cond delay="0"/>
                                  </p:stCondLst>
                                  <p:childTnLst>
                                    <p:set>
                                      <p:cBhvr>
                                        <p:cTn id="35" dur="1" fill="hold">
                                          <p:stCondLst>
                                            <p:cond delay="0"/>
                                          </p:stCondLst>
                                        </p:cTn>
                                        <p:tgtEl>
                                          <p:spTgt spid="7">
                                            <p:txEl>
                                              <p:pRg st="4" end="4"/>
                                            </p:txEl>
                                          </p:spTgt>
                                        </p:tgtEl>
                                        <p:attrNameLst>
                                          <p:attrName>style.visibility</p:attrName>
                                        </p:attrNameLst>
                                      </p:cBhvr>
                                      <p:to>
                                        <p:strVal val="visible"/>
                                      </p:to>
                                    </p:set>
                                    <p:animEffect transition="in" filter="fade">
                                      <p:cBhvr>
                                        <p:cTn id="36" dur="500"/>
                                        <p:tgtEl>
                                          <p:spTgt spid="7">
                                            <p:txEl>
                                              <p:pRg st="4" end="4"/>
                                            </p:txEl>
                                          </p:spTgt>
                                        </p:tgtEl>
                                      </p:cBhvr>
                                    </p:animEffect>
                                    <p:anim calcmode="lin" valueType="num">
                                      <p:cBhvr>
                                        <p:cTn id="3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8" dur="5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第八章  转学与转专业</a:t>
            </a:r>
          </a:p>
        </p:txBody>
      </p:sp>
      <p:sp>
        <p:nvSpPr>
          <p:cNvPr id="3" name="TextBox 2"/>
          <p:cNvSpPr txBox="1"/>
          <p:nvPr/>
        </p:nvSpPr>
        <p:spPr>
          <a:xfrm>
            <a:off x="539552" y="913822"/>
            <a:ext cx="3096344" cy="46166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zh-CN" alt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rPr>
              <a:t>第三十七条  转专业</a:t>
            </a:r>
            <a:endParaRPr lang="zh-CN" altLang="zh-CN"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anose="020B0503020204020204" pitchFamily="34" charset="-122"/>
              <a:ea typeface="微软雅黑" panose="020B0503020204020204" pitchFamily="34" charset="-122"/>
            </a:endParaRPr>
          </a:p>
        </p:txBody>
      </p:sp>
      <p:sp>
        <p:nvSpPr>
          <p:cNvPr id="6" name="AutoShape 3"/>
          <p:cNvSpPr>
            <a:spLocks noChangeArrowheads="1"/>
          </p:cNvSpPr>
          <p:nvPr/>
        </p:nvSpPr>
        <p:spPr bwMode="auto">
          <a:xfrm>
            <a:off x="1039040" y="1857364"/>
            <a:ext cx="7143800" cy="1143008"/>
          </a:xfrm>
          <a:prstGeom prst="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 anchorCtr="0">
            <a:sp3d/>
          </a:bodyPr>
          <a:lstStyle/>
          <a:p>
            <a:pPr eaLnBrk="0" fontAlgn="ctr" hangingPunct="0">
              <a:lnSpc>
                <a:spcPct val="150000"/>
              </a:lnSpc>
              <a:spcBef>
                <a:spcPts val="0"/>
              </a:spcBef>
              <a:spcAft>
                <a:spcPts val="0"/>
              </a:spcAft>
              <a:buClr>
                <a:srgbClr val="FF0000"/>
              </a:buClr>
              <a:buSzPct val="70000"/>
              <a:defRPr/>
            </a:pPr>
            <a:r>
              <a:rPr lang="zh-CN" altLang="en-US" sz="2000" b="1" dirty="0">
                <a:solidFill>
                  <a:schemeClr val="bg1"/>
                </a:solidFill>
                <a:latin typeface="微软雅黑" pitchFamily="34" charset="-122"/>
                <a:ea typeface="微软雅黑" pitchFamily="34" charset="-122"/>
              </a:rPr>
              <a:t>（一）</a:t>
            </a:r>
            <a:r>
              <a:rPr lang="zh-CN" altLang="en-US" sz="2000" b="1" dirty="0">
                <a:latin typeface="微软雅黑" pitchFamily="34" charset="-122"/>
                <a:ea typeface="微软雅黑" pitchFamily="34" charset="-122"/>
              </a:rPr>
              <a:t>学生入学后，应在被录取的专业学习。</a:t>
            </a:r>
            <a:endParaRPr lang="zh-CN" altLang="zh-CN" sz="2000" b="1" dirty="0">
              <a:latin typeface="微软雅黑" pitchFamily="34" charset="-122"/>
              <a:ea typeface="微软雅黑" pitchFamily="34" charset="-122"/>
            </a:endParaRPr>
          </a:p>
        </p:txBody>
      </p:sp>
      <p:sp>
        <p:nvSpPr>
          <p:cNvPr id="8" name="AutoShape 3"/>
          <p:cNvSpPr>
            <a:spLocks noChangeArrowheads="1"/>
          </p:cNvSpPr>
          <p:nvPr/>
        </p:nvSpPr>
        <p:spPr bwMode="auto">
          <a:xfrm>
            <a:off x="1039040" y="3422441"/>
            <a:ext cx="7142400" cy="1144800"/>
          </a:xfrm>
          <a:prstGeom prst="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AFEAFF"/>
            </a:contourClr>
          </a:sp3d>
        </p:spPr>
        <p:style>
          <a:lnRef idx="1">
            <a:schemeClr val="accent2"/>
          </a:lnRef>
          <a:fillRef idx="3">
            <a:schemeClr val="accent2"/>
          </a:fillRef>
          <a:effectRef idx="2">
            <a:schemeClr val="accent2"/>
          </a:effectRef>
          <a:fontRef idx="minor">
            <a:schemeClr val="lt1"/>
          </a:fontRef>
        </p:style>
        <p:txBody>
          <a:bodyPr anchorCtr="1">
            <a:sp3d/>
          </a:bodyPr>
          <a:lstStyle/>
          <a:p>
            <a:pPr eaLnBrk="0" fontAlgn="ctr" hangingPunct="0">
              <a:lnSpc>
                <a:spcPct val="150000"/>
              </a:lnSpc>
              <a:spcBef>
                <a:spcPts val="0"/>
              </a:spcBef>
              <a:spcAft>
                <a:spcPts val="0"/>
              </a:spcAft>
              <a:buClr>
                <a:srgbClr val="FF0000"/>
              </a:buClr>
              <a:buSzPct val="70000"/>
              <a:defRPr/>
            </a:pPr>
            <a:r>
              <a:rPr lang="zh-CN" altLang="en-US" sz="2000" b="1" dirty="0">
                <a:solidFill>
                  <a:schemeClr val="bg1"/>
                </a:solidFill>
                <a:latin typeface="微软雅黑" pitchFamily="34" charset="-122"/>
                <a:ea typeface="微软雅黑" pitchFamily="34" charset="-122"/>
              </a:rPr>
              <a:t>（二）</a:t>
            </a:r>
            <a:r>
              <a:rPr lang="zh-CN" altLang="en-US" sz="2000" b="1" dirty="0">
                <a:latin typeface="微软雅黑" pitchFamily="34" charset="-122"/>
                <a:ea typeface="微软雅黑" pitchFamily="34" charset="-122"/>
              </a:rPr>
              <a:t>学生可按照</a:t>
            </a:r>
            <a:r>
              <a:rPr lang="en-US" altLang="zh-CN" sz="2000" b="1" dirty="0">
                <a:latin typeface="微软雅黑" pitchFamily="34" charset="-122"/>
                <a:ea typeface="微软雅黑" pitchFamily="34" charset="-122"/>
              </a:rPr>
              <a:t>《</a:t>
            </a:r>
            <a:r>
              <a:rPr lang="zh-CN" altLang="en-US" sz="2000" b="1" dirty="0">
                <a:latin typeface="微软雅黑" pitchFamily="34" charset="-122"/>
                <a:ea typeface="微软雅黑" pitchFamily="34" charset="-122"/>
              </a:rPr>
              <a:t>北京信息科技大学本科学生转专业实施细则</a:t>
            </a:r>
            <a:r>
              <a:rPr lang="en-US" altLang="zh-CN" sz="2000" b="1" dirty="0">
                <a:latin typeface="微软雅黑" pitchFamily="34" charset="-122"/>
                <a:ea typeface="微软雅黑" pitchFamily="34" charset="-122"/>
              </a:rPr>
              <a:t>》</a:t>
            </a:r>
            <a:r>
              <a:rPr lang="zh-CN" altLang="en-US" sz="2000" b="1" dirty="0">
                <a:latin typeface="微软雅黑" pitchFamily="34" charset="-122"/>
                <a:ea typeface="微软雅黑" pitchFamily="34" charset="-122"/>
              </a:rPr>
              <a:t>的规定申请并办理转专业。</a:t>
            </a:r>
            <a:endParaRPr lang="zh-CN" altLang="zh-CN" sz="2000" b="1" dirty="0">
              <a:latin typeface="微软雅黑" pitchFamily="34" charset="-122"/>
              <a:ea typeface="微软雅黑" pitchFamily="34" charset="-122"/>
            </a:endParaRPr>
          </a:p>
        </p:txBody>
      </p:sp>
      <p:sp>
        <p:nvSpPr>
          <p:cNvPr id="9" name="AutoShape 3"/>
          <p:cNvSpPr>
            <a:spLocks noChangeArrowheads="1"/>
          </p:cNvSpPr>
          <p:nvPr/>
        </p:nvSpPr>
        <p:spPr bwMode="auto">
          <a:xfrm>
            <a:off x="1039040" y="4989310"/>
            <a:ext cx="7143800" cy="1143008"/>
          </a:xfrm>
          <a:prstGeom prst="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1">
            <a:sp3d/>
          </a:bodyPr>
          <a:lstStyle/>
          <a:p>
            <a:pPr eaLnBrk="0" fontAlgn="ctr" hangingPunct="0">
              <a:lnSpc>
                <a:spcPct val="150000"/>
              </a:lnSpc>
              <a:spcBef>
                <a:spcPts val="0"/>
              </a:spcBef>
              <a:spcAft>
                <a:spcPts val="0"/>
              </a:spcAft>
              <a:buClr>
                <a:srgbClr val="FF0000"/>
              </a:buClr>
              <a:buSzPct val="70000"/>
              <a:defRPr/>
            </a:pPr>
            <a:r>
              <a:rPr lang="zh-CN" altLang="en-US" sz="2000" b="1" dirty="0">
                <a:solidFill>
                  <a:schemeClr val="bg1"/>
                </a:solidFill>
                <a:latin typeface="微软雅黑" pitchFamily="34" charset="-122"/>
                <a:ea typeface="微软雅黑" pitchFamily="34" charset="-122"/>
              </a:rPr>
              <a:t>（三）</a:t>
            </a:r>
            <a:r>
              <a:rPr lang="zh-CN" altLang="en-US" sz="2000" b="1" dirty="0">
                <a:latin typeface="微软雅黑" pitchFamily="34" charset="-122"/>
                <a:ea typeface="微软雅黑" pitchFamily="34" charset="-122"/>
              </a:rPr>
              <a:t>学校根据社会对人才需求情况的发展变化，经学生同意，必要时可以适当调整学生所学专业。</a:t>
            </a:r>
            <a:endParaRPr lang="zh-CN" altLang="zh-CN" sz="2000" b="1" dirty="0">
              <a:latin typeface="微软雅黑" pitchFamily="34" charset="-122"/>
              <a:ea typeface="微软雅黑" pitchFamily="34" charset="-122"/>
            </a:endParaRPr>
          </a:p>
        </p:txBody>
      </p:sp>
    </p:spTree>
    <p:extLst>
      <p:ext uri="{BB962C8B-B14F-4D97-AF65-F5344CB8AC3E}">
        <p14:creationId xmlns="" xmlns:p14="http://schemas.microsoft.com/office/powerpoint/2010/main" val="120259177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第九章 休学与复学</a:t>
            </a:r>
          </a:p>
        </p:txBody>
      </p:sp>
      <p:grpSp>
        <p:nvGrpSpPr>
          <p:cNvPr id="3" name="Group 62"/>
          <p:cNvGrpSpPr>
            <a:grpSpLocks/>
          </p:cNvGrpSpPr>
          <p:nvPr/>
        </p:nvGrpSpPr>
        <p:grpSpPr bwMode="auto">
          <a:xfrm>
            <a:off x="3037530" y="906814"/>
            <a:ext cx="5930947" cy="611188"/>
            <a:chOff x="3708" y="1775"/>
            <a:chExt cx="1542" cy="385"/>
          </a:xfrm>
        </p:grpSpPr>
        <p:sp>
          <p:nvSpPr>
            <p:cNvPr id="5"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6"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7"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第三十八条  休学</a:t>
              </a:r>
            </a:p>
          </p:txBody>
        </p:sp>
        <p:sp>
          <p:nvSpPr>
            <p:cNvPr id="8"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nvGrpSpPr>
          <p:cNvPr id="47" name="组合 46"/>
          <p:cNvGrpSpPr/>
          <p:nvPr/>
        </p:nvGrpSpPr>
        <p:grpSpPr>
          <a:xfrm>
            <a:off x="2864494" y="2494881"/>
            <a:ext cx="1800225" cy="660400"/>
            <a:chOff x="2864494" y="2494881"/>
            <a:chExt cx="1800225" cy="660400"/>
          </a:xfrm>
        </p:grpSpPr>
        <p:grpSp>
          <p:nvGrpSpPr>
            <p:cNvPr id="18" name="组合 28"/>
            <p:cNvGrpSpPr>
              <a:grpSpLocks/>
            </p:cNvGrpSpPr>
            <p:nvPr/>
          </p:nvGrpSpPr>
          <p:grpSpPr bwMode="auto">
            <a:xfrm>
              <a:off x="2864494" y="2494881"/>
              <a:ext cx="1800225" cy="660400"/>
              <a:chOff x="1049338" y="2913290"/>
              <a:chExt cx="1800224" cy="509596"/>
            </a:xfrm>
          </p:grpSpPr>
          <p:sp>
            <p:nvSpPr>
              <p:cNvPr id="19" name="AutoShape 3"/>
              <p:cNvSpPr>
                <a:spLocks noChangeArrowheads="1"/>
              </p:cNvSpPr>
              <p:nvPr/>
            </p:nvSpPr>
            <p:spPr bwMode="auto">
              <a:xfrm>
                <a:off x="1049338" y="2913290"/>
                <a:ext cx="1800224" cy="509596"/>
              </a:xfrm>
              <a:prstGeom prst="roundRect">
                <a:avLst>
                  <a:gd name="adj" fmla="val 16667"/>
                </a:avLst>
              </a:prstGeom>
              <a:gradFill rotWithShape="1">
                <a:gsLst>
                  <a:gs pos="0">
                    <a:srgbClr val="FFFF00"/>
                  </a:gs>
                  <a:gs pos="100000">
                    <a:srgbClr val="C0BC00"/>
                  </a:gs>
                </a:gsLst>
                <a:lin ang="5400000" scaled="1"/>
              </a:gradFill>
              <a:ln w="9525" algn="ctr">
                <a:noFill/>
                <a:round/>
                <a:headEnd/>
                <a:tailEnd/>
              </a:ln>
            </p:spPr>
            <p:txBody>
              <a:bodyPr anchor="ctr"/>
              <a:lstStyle/>
              <a:p>
                <a:pPr eaLnBrk="0" hangingPunct="0"/>
                <a:endParaRPr lang="zh-CN" altLang="zh-CN"/>
              </a:p>
            </p:txBody>
          </p:sp>
          <p:sp>
            <p:nvSpPr>
              <p:cNvPr id="20" name="AutoShape 3"/>
              <p:cNvSpPr>
                <a:spLocks noChangeArrowheads="1"/>
              </p:cNvSpPr>
              <p:nvPr/>
            </p:nvSpPr>
            <p:spPr bwMode="gray">
              <a:xfrm>
                <a:off x="1049338" y="2974406"/>
                <a:ext cx="1800224" cy="387365"/>
              </a:xfrm>
              <a:prstGeom prst="roundRect">
                <a:avLst>
                  <a:gd name="adj" fmla="val 16667"/>
                </a:avLst>
              </a:prstGeom>
              <a:gradFill>
                <a:gsLst>
                  <a:gs pos="0">
                    <a:schemeClr val="bg1">
                      <a:lumMod val="95000"/>
                    </a:schemeClr>
                  </a:gs>
                  <a:gs pos="100000">
                    <a:schemeClr val="bg1">
                      <a:lumMod val="75000"/>
                    </a:schemeClr>
                  </a:gs>
                </a:gsLst>
                <a:lin ang="5400000" scaled="1"/>
              </a:gradFill>
              <a:ln w="25400" algn="ctr">
                <a:solidFill>
                  <a:schemeClr val="bg1"/>
                </a:solidFill>
                <a:round/>
                <a:headEnd/>
                <a:tailEnd/>
              </a:ln>
              <a:effectLst/>
            </p:spPr>
            <p:txBody>
              <a:bodyPr wrap="none" anchor="ctr"/>
              <a:lstStyle/>
              <a:p>
                <a:pPr algn="ctr" eaLnBrk="0" hangingPunct="0">
                  <a:defRPr/>
                </a:pPr>
                <a:endParaRPr lang="zh-CN" altLang="zh-CN" sz="2000">
                  <a:solidFill>
                    <a:schemeClr val="tx2"/>
                  </a:solidFill>
                  <a:latin typeface="Arial" charset="0"/>
                  <a:ea typeface="微软雅黑" pitchFamily="34" charset="-122"/>
                </a:endParaRPr>
              </a:p>
            </p:txBody>
          </p:sp>
        </p:grpSp>
        <p:sp>
          <p:nvSpPr>
            <p:cNvPr id="22" name="Rectangle 5"/>
            <p:cNvSpPr>
              <a:spLocks noChangeArrowheads="1"/>
            </p:cNvSpPr>
            <p:nvPr/>
          </p:nvSpPr>
          <p:spPr bwMode="gray">
            <a:xfrm>
              <a:off x="2907357" y="2636912"/>
              <a:ext cx="1679575" cy="393700"/>
            </a:xfrm>
            <a:prstGeom prst="rect">
              <a:avLst/>
            </a:prstGeom>
            <a:noFill/>
            <a:ln w="9525">
              <a:noFill/>
              <a:miter lim="800000"/>
              <a:headEnd/>
              <a:tailEnd/>
            </a:ln>
          </p:spPr>
          <p:txBody>
            <a:bodyPr anchor="ctr"/>
            <a:lstStyle/>
            <a:p>
              <a:pPr algn="ctr"/>
              <a:r>
                <a:rPr lang="zh-CN" altLang="en-US" b="1" dirty="0" smtClean="0">
                  <a:ea typeface="微软雅黑" pitchFamily="34" charset="-122"/>
                </a:rPr>
                <a:t>（二）</a:t>
              </a:r>
              <a:endParaRPr lang="zh-CN" altLang="en-US" b="1" dirty="0">
                <a:ea typeface="微软雅黑" pitchFamily="34" charset="-122"/>
              </a:endParaRPr>
            </a:p>
          </p:txBody>
        </p:sp>
      </p:grpSp>
      <p:grpSp>
        <p:nvGrpSpPr>
          <p:cNvPr id="48" name="组合 47"/>
          <p:cNvGrpSpPr/>
          <p:nvPr/>
        </p:nvGrpSpPr>
        <p:grpSpPr>
          <a:xfrm>
            <a:off x="4767907" y="2494881"/>
            <a:ext cx="1798637" cy="660400"/>
            <a:chOff x="4767907" y="2494881"/>
            <a:chExt cx="1798637" cy="660400"/>
          </a:xfrm>
        </p:grpSpPr>
        <p:grpSp>
          <p:nvGrpSpPr>
            <p:cNvPr id="14" name="组合 31"/>
            <p:cNvGrpSpPr>
              <a:grpSpLocks/>
            </p:cNvGrpSpPr>
            <p:nvPr/>
          </p:nvGrpSpPr>
          <p:grpSpPr bwMode="auto">
            <a:xfrm>
              <a:off x="4767907" y="2494881"/>
              <a:ext cx="1798637" cy="660400"/>
              <a:chOff x="1049338" y="2913289"/>
              <a:chExt cx="1800224" cy="509596"/>
            </a:xfrm>
          </p:grpSpPr>
          <p:sp>
            <p:nvSpPr>
              <p:cNvPr id="15" name="AutoShape 3"/>
              <p:cNvSpPr>
                <a:spLocks noChangeArrowheads="1"/>
              </p:cNvSpPr>
              <p:nvPr/>
            </p:nvSpPr>
            <p:spPr bwMode="auto">
              <a:xfrm>
                <a:off x="1049338" y="2913289"/>
                <a:ext cx="1800224" cy="509596"/>
              </a:xfrm>
              <a:prstGeom prst="roundRect">
                <a:avLst>
                  <a:gd name="adj" fmla="val 16667"/>
                </a:avLst>
              </a:prstGeom>
              <a:gradFill rotWithShape="1">
                <a:gsLst>
                  <a:gs pos="0">
                    <a:srgbClr val="92D050"/>
                  </a:gs>
                  <a:gs pos="100000">
                    <a:srgbClr val="659A2A"/>
                  </a:gs>
                </a:gsLst>
                <a:lin ang="5400000" scaled="1"/>
              </a:gradFill>
              <a:ln w="9525" algn="ctr">
                <a:noFill/>
                <a:round/>
                <a:headEnd/>
                <a:tailEnd/>
              </a:ln>
            </p:spPr>
            <p:txBody>
              <a:bodyPr anchor="ctr"/>
              <a:lstStyle/>
              <a:p>
                <a:pPr eaLnBrk="0" hangingPunct="0"/>
                <a:endParaRPr lang="zh-CN" altLang="zh-CN"/>
              </a:p>
            </p:txBody>
          </p:sp>
          <p:sp>
            <p:nvSpPr>
              <p:cNvPr id="16" name="AutoShape 3"/>
              <p:cNvSpPr>
                <a:spLocks noChangeArrowheads="1"/>
              </p:cNvSpPr>
              <p:nvPr/>
            </p:nvSpPr>
            <p:spPr bwMode="gray">
              <a:xfrm>
                <a:off x="1049338" y="2974405"/>
                <a:ext cx="1800224" cy="387365"/>
              </a:xfrm>
              <a:prstGeom prst="roundRect">
                <a:avLst>
                  <a:gd name="adj" fmla="val 16667"/>
                </a:avLst>
              </a:prstGeom>
              <a:gradFill>
                <a:gsLst>
                  <a:gs pos="0">
                    <a:schemeClr val="bg1">
                      <a:lumMod val="95000"/>
                    </a:schemeClr>
                  </a:gs>
                  <a:gs pos="100000">
                    <a:schemeClr val="bg1">
                      <a:lumMod val="75000"/>
                    </a:schemeClr>
                  </a:gs>
                </a:gsLst>
                <a:lin ang="5400000" scaled="1"/>
              </a:gradFill>
              <a:ln w="25400" algn="ctr">
                <a:solidFill>
                  <a:schemeClr val="bg1"/>
                </a:solidFill>
                <a:round/>
                <a:headEnd/>
                <a:tailEnd/>
              </a:ln>
              <a:effectLst/>
            </p:spPr>
            <p:txBody>
              <a:bodyPr wrap="none" anchor="ctr"/>
              <a:lstStyle/>
              <a:p>
                <a:pPr algn="ctr" eaLnBrk="0" hangingPunct="0">
                  <a:defRPr/>
                </a:pPr>
                <a:endParaRPr lang="zh-CN" altLang="zh-CN" sz="2000">
                  <a:solidFill>
                    <a:schemeClr val="tx2"/>
                  </a:solidFill>
                  <a:latin typeface="Arial" charset="0"/>
                  <a:ea typeface="微软雅黑" pitchFamily="34" charset="-122"/>
                </a:endParaRPr>
              </a:p>
            </p:txBody>
          </p:sp>
        </p:grpSp>
        <p:sp>
          <p:nvSpPr>
            <p:cNvPr id="25" name="Rectangle 5"/>
            <p:cNvSpPr>
              <a:spLocks noChangeArrowheads="1"/>
            </p:cNvSpPr>
            <p:nvPr/>
          </p:nvSpPr>
          <p:spPr bwMode="gray">
            <a:xfrm>
              <a:off x="4806007" y="2636912"/>
              <a:ext cx="1679575" cy="393700"/>
            </a:xfrm>
            <a:prstGeom prst="rect">
              <a:avLst/>
            </a:prstGeom>
            <a:noFill/>
            <a:ln w="9525">
              <a:noFill/>
              <a:miter lim="800000"/>
              <a:headEnd/>
              <a:tailEnd/>
            </a:ln>
          </p:spPr>
          <p:txBody>
            <a:bodyPr anchor="ctr"/>
            <a:lstStyle/>
            <a:p>
              <a:pPr algn="ctr"/>
              <a:r>
                <a:rPr lang="zh-CN" altLang="en-US" b="1" dirty="0" smtClean="0">
                  <a:ea typeface="微软雅黑" pitchFamily="34" charset="-122"/>
                </a:rPr>
                <a:t>（三）</a:t>
              </a:r>
              <a:endParaRPr lang="zh-CN" altLang="en-US" b="1" dirty="0">
                <a:ea typeface="微软雅黑" pitchFamily="34" charset="-122"/>
              </a:endParaRPr>
            </a:p>
          </p:txBody>
        </p:sp>
      </p:grpSp>
      <p:grpSp>
        <p:nvGrpSpPr>
          <p:cNvPr id="49" name="组合 48"/>
          <p:cNvGrpSpPr/>
          <p:nvPr/>
        </p:nvGrpSpPr>
        <p:grpSpPr>
          <a:xfrm>
            <a:off x="6660207" y="2494881"/>
            <a:ext cx="1800225" cy="660400"/>
            <a:chOff x="6660207" y="2494881"/>
            <a:chExt cx="1800225" cy="660400"/>
          </a:xfrm>
        </p:grpSpPr>
        <p:grpSp>
          <p:nvGrpSpPr>
            <p:cNvPr id="10" name="组合 34"/>
            <p:cNvGrpSpPr>
              <a:grpSpLocks/>
            </p:cNvGrpSpPr>
            <p:nvPr/>
          </p:nvGrpSpPr>
          <p:grpSpPr bwMode="auto">
            <a:xfrm>
              <a:off x="6660207" y="2494881"/>
              <a:ext cx="1800225" cy="660400"/>
              <a:chOff x="1049338" y="2913289"/>
              <a:chExt cx="1800224" cy="509596"/>
            </a:xfrm>
          </p:grpSpPr>
          <p:sp>
            <p:nvSpPr>
              <p:cNvPr id="11" name="AutoShape 3"/>
              <p:cNvSpPr>
                <a:spLocks noChangeArrowheads="1"/>
              </p:cNvSpPr>
              <p:nvPr/>
            </p:nvSpPr>
            <p:spPr bwMode="auto">
              <a:xfrm>
                <a:off x="1049338" y="2913289"/>
                <a:ext cx="1800224" cy="509596"/>
              </a:xfrm>
              <a:prstGeom prst="roundRect">
                <a:avLst>
                  <a:gd name="adj" fmla="val 16667"/>
                </a:avLst>
              </a:prstGeom>
              <a:gradFill rotWithShape="1">
                <a:gsLst>
                  <a:gs pos="0">
                    <a:srgbClr val="00B0F0"/>
                  </a:gs>
                  <a:gs pos="100000">
                    <a:srgbClr val="0091C4"/>
                  </a:gs>
                </a:gsLst>
                <a:lin ang="5400000" scaled="1"/>
              </a:gradFill>
              <a:ln w="9525" algn="ctr">
                <a:noFill/>
                <a:round/>
                <a:headEnd/>
                <a:tailEnd/>
              </a:ln>
            </p:spPr>
            <p:txBody>
              <a:bodyPr anchor="ctr"/>
              <a:lstStyle/>
              <a:p>
                <a:pPr eaLnBrk="0" hangingPunct="0"/>
                <a:endParaRPr lang="zh-CN" altLang="zh-CN"/>
              </a:p>
            </p:txBody>
          </p:sp>
          <p:sp>
            <p:nvSpPr>
              <p:cNvPr id="12" name="AutoShape 3"/>
              <p:cNvSpPr>
                <a:spLocks noChangeArrowheads="1"/>
              </p:cNvSpPr>
              <p:nvPr/>
            </p:nvSpPr>
            <p:spPr bwMode="gray">
              <a:xfrm>
                <a:off x="1049338" y="2974405"/>
                <a:ext cx="1800224" cy="387365"/>
              </a:xfrm>
              <a:prstGeom prst="roundRect">
                <a:avLst>
                  <a:gd name="adj" fmla="val 16667"/>
                </a:avLst>
              </a:prstGeom>
              <a:gradFill>
                <a:gsLst>
                  <a:gs pos="0">
                    <a:schemeClr val="bg1">
                      <a:lumMod val="95000"/>
                    </a:schemeClr>
                  </a:gs>
                  <a:gs pos="100000">
                    <a:schemeClr val="bg1">
                      <a:lumMod val="75000"/>
                    </a:schemeClr>
                  </a:gs>
                </a:gsLst>
                <a:lin ang="5400000" scaled="1"/>
              </a:gradFill>
              <a:ln w="25400" algn="ctr">
                <a:solidFill>
                  <a:schemeClr val="bg1"/>
                </a:solidFill>
                <a:round/>
                <a:headEnd/>
                <a:tailEnd/>
              </a:ln>
              <a:effectLst/>
            </p:spPr>
            <p:txBody>
              <a:bodyPr wrap="none" anchor="ctr"/>
              <a:lstStyle/>
              <a:p>
                <a:pPr algn="ctr" eaLnBrk="0" hangingPunct="0">
                  <a:defRPr/>
                </a:pPr>
                <a:endParaRPr lang="zh-CN" altLang="zh-CN" sz="2000">
                  <a:solidFill>
                    <a:schemeClr val="tx2"/>
                  </a:solidFill>
                  <a:latin typeface="Arial" charset="0"/>
                  <a:ea typeface="微软雅黑" pitchFamily="34" charset="-122"/>
                </a:endParaRPr>
              </a:p>
            </p:txBody>
          </p:sp>
        </p:grpSp>
        <p:sp>
          <p:nvSpPr>
            <p:cNvPr id="26" name="Rectangle 5"/>
            <p:cNvSpPr>
              <a:spLocks noChangeArrowheads="1"/>
            </p:cNvSpPr>
            <p:nvPr/>
          </p:nvSpPr>
          <p:spPr bwMode="gray">
            <a:xfrm>
              <a:off x="6728469" y="2636912"/>
              <a:ext cx="1679575" cy="393700"/>
            </a:xfrm>
            <a:prstGeom prst="rect">
              <a:avLst/>
            </a:prstGeom>
            <a:noFill/>
            <a:ln w="9525">
              <a:noFill/>
              <a:miter lim="800000"/>
              <a:headEnd/>
              <a:tailEnd/>
            </a:ln>
          </p:spPr>
          <p:txBody>
            <a:bodyPr anchor="ctr"/>
            <a:lstStyle/>
            <a:p>
              <a:pPr algn="ctr"/>
              <a:r>
                <a:rPr lang="zh-CN" altLang="en-US" b="1" dirty="0" smtClean="0">
                  <a:ea typeface="微软雅黑" pitchFamily="34" charset="-122"/>
                </a:rPr>
                <a:t>（四）</a:t>
              </a:r>
              <a:endParaRPr lang="zh-CN" altLang="en-US" b="1" dirty="0">
                <a:ea typeface="微软雅黑" pitchFamily="34" charset="-122"/>
              </a:endParaRPr>
            </a:p>
          </p:txBody>
        </p:sp>
      </p:grpSp>
      <p:grpSp>
        <p:nvGrpSpPr>
          <p:cNvPr id="46" name="组合 45"/>
          <p:cNvGrpSpPr/>
          <p:nvPr/>
        </p:nvGrpSpPr>
        <p:grpSpPr>
          <a:xfrm>
            <a:off x="957907" y="2494881"/>
            <a:ext cx="1800225" cy="660400"/>
            <a:chOff x="957907" y="2494881"/>
            <a:chExt cx="1800225" cy="660400"/>
          </a:xfrm>
        </p:grpSpPr>
        <p:grpSp>
          <p:nvGrpSpPr>
            <p:cNvPr id="28" name="组合 25"/>
            <p:cNvGrpSpPr>
              <a:grpSpLocks/>
            </p:cNvGrpSpPr>
            <p:nvPr/>
          </p:nvGrpSpPr>
          <p:grpSpPr bwMode="auto">
            <a:xfrm>
              <a:off x="957907" y="2494881"/>
              <a:ext cx="1800225" cy="660400"/>
              <a:chOff x="1049338" y="2913293"/>
              <a:chExt cx="1800224" cy="509597"/>
            </a:xfrm>
          </p:grpSpPr>
          <p:sp>
            <p:nvSpPr>
              <p:cNvPr id="29" name="AutoShape 3"/>
              <p:cNvSpPr>
                <a:spLocks noChangeArrowheads="1"/>
              </p:cNvSpPr>
              <p:nvPr/>
            </p:nvSpPr>
            <p:spPr bwMode="auto">
              <a:xfrm>
                <a:off x="1049338" y="2913293"/>
                <a:ext cx="1800224" cy="509597"/>
              </a:xfrm>
              <a:prstGeom prst="roundRect">
                <a:avLst>
                  <a:gd name="adj" fmla="val 16667"/>
                </a:avLst>
              </a:prstGeom>
              <a:gradFill rotWithShape="0">
                <a:gsLst>
                  <a:gs pos="0">
                    <a:srgbClr val="FF0000"/>
                  </a:gs>
                  <a:gs pos="100000">
                    <a:srgbClr val="DA0000"/>
                  </a:gs>
                </a:gsLst>
                <a:lin ang="5400000" scaled="1"/>
              </a:gradFill>
              <a:ln w="9525" algn="ctr">
                <a:noFill/>
                <a:round/>
                <a:headEnd/>
                <a:tailEnd/>
              </a:ln>
            </p:spPr>
            <p:txBody>
              <a:bodyPr anchor="ctr"/>
              <a:lstStyle/>
              <a:p>
                <a:pPr eaLnBrk="0" hangingPunct="0"/>
                <a:endParaRPr lang="zh-CN" altLang="zh-CN"/>
              </a:p>
            </p:txBody>
          </p:sp>
          <p:sp>
            <p:nvSpPr>
              <p:cNvPr id="30" name="AutoShape 3"/>
              <p:cNvSpPr>
                <a:spLocks noChangeArrowheads="1"/>
              </p:cNvSpPr>
              <p:nvPr/>
            </p:nvSpPr>
            <p:spPr bwMode="gray">
              <a:xfrm>
                <a:off x="1049338" y="2974409"/>
                <a:ext cx="1800224" cy="387366"/>
              </a:xfrm>
              <a:prstGeom prst="roundRect">
                <a:avLst>
                  <a:gd name="adj" fmla="val 16667"/>
                </a:avLst>
              </a:prstGeom>
              <a:gradFill>
                <a:gsLst>
                  <a:gs pos="0">
                    <a:schemeClr val="bg1">
                      <a:lumMod val="95000"/>
                    </a:schemeClr>
                  </a:gs>
                  <a:gs pos="100000">
                    <a:schemeClr val="bg1">
                      <a:lumMod val="75000"/>
                    </a:schemeClr>
                  </a:gs>
                </a:gsLst>
                <a:lin ang="5400000" scaled="1"/>
              </a:gradFill>
              <a:ln w="25400" algn="ctr">
                <a:solidFill>
                  <a:schemeClr val="bg1"/>
                </a:solidFill>
                <a:round/>
                <a:headEnd/>
                <a:tailEnd/>
              </a:ln>
              <a:effectLst/>
            </p:spPr>
            <p:txBody>
              <a:bodyPr wrap="none" anchor="ctr"/>
              <a:lstStyle/>
              <a:p>
                <a:pPr algn="ctr" eaLnBrk="0" hangingPunct="0">
                  <a:defRPr/>
                </a:pPr>
                <a:endParaRPr lang="zh-CN" altLang="zh-CN" sz="2000">
                  <a:solidFill>
                    <a:schemeClr val="tx2"/>
                  </a:solidFill>
                  <a:latin typeface="Arial" charset="0"/>
                  <a:ea typeface="微软雅黑" pitchFamily="34" charset="-122"/>
                </a:endParaRPr>
              </a:p>
            </p:txBody>
          </p:sp>
        </p:grpSp>
        <p:sp>
          <p:nvSpPr>
            <p:cNvPr id="32" name="Rectangle 5"/>
            <p:cNvSpPr>
              <a:spLocks noChangeArrowheads="1"/>
            </p:cNvSpPr>
            <p:nvPr/>
          </p:nvSpPr>
          <p:spPr bwMode="gray">
            <a:xfrm>
              <a:off x="1010294" y="2636912"/>
              <a:ext cx="1679575" cy="393700"/>
            </a:xfrm>
            <a:prstGeom prst="rect">
              <a:avLst/>
            </a:prstGeom>
            <a:noFill/>
            <a:ln w="9525">
              <a:noFill/>
              <a:miter lim="800000"/>
              <a:headEnd/>
              <a:tailEnd/>
            </a:ln>
          </p:spPr>
          <p:txBody>
            <a:bodyPr anchor="ctr"/>
            <a:lstStyle/>
            <a:p>
              <a:pPr algn="ctr"/>
              <a:r>
                <a:rPr lang="zh-CN" altLang="en-US" b="1" dirty="0" smtClean="0">
                  <a:ea typeface="微软雅黑" pitchFamily="34" charset="-122"/>
                </a:rPr>
                <a:t>（一）</a:t>
              </a:r>
              <a:endParaRPr lang="zh-CN" altLang="en-US" b="1" dirty="0">
                <a:ea typeface="微软雅黑" pitchFamily="34" charset="-122"/>
              </a:endParaRPr>
            </a:p>
          </p:txBody>
        </p:sp>
      </p:grpSp>
      <p:sp>
        <p:nvSpPr>
          <p:cNvPr id="41" name="TextBox 40"/>
          <p:cNvSpPr txBox="1"/>
          <p:nvPr/>
        </p:nvSpPr>
        <p:spPr>
          <a:xfrm>
            <a:off x="366387" y="1820434"/>
            <a:ext cx="6100588" cy="400110"/>
          </a:xfrm>
          <a:prstGeom prst="rect">
            <a:avLst/>
          </a:prstGeom>
          <a:noFill/>
        </p:spPr>
        <p:txBody>
          <a:bodyPr wrap="square" rtlCol="0">
            <a:spAutoFit/>
          </a:bodyPr>
          <a:lstStyle/>
          <a:p>
            <a:r>
              <a:rPr lang="zh-CN" altLang="zh-CN" sz="2000" b="1" dirty="0">
                <a:solidFill>
                  <a:srgbClr val="FF0000"/>
                </a:solidFill>
                <a:latin typeface="微软雅黑" panose="020B0503020204020204" pitchFamily="34" charset="-122"/>
                <a:ea typeface="微软雅黑" panose="020B0503020204020204" pitchFamily="34" charset="-122"/>
              </a:rPr>
              <a:t>学生有下列情况之一的，应予休学或可申请休学</a:t>
            </a:r>
            <a:r>
              <a:rPr lang="zh-CN" altLang="zh-CN" sz="2000" b="1" dirty="0" smtClean="0">
                <a:solidFill>
                  <a:srgbClr val="FF0000"/>
                </a:solidFill>
                <a:latin typeface="微软雅黑" panose="020B0503020204020204" pitchFamily="34" charset="-122"/>
                <a:ea typeface="微软雅黑" panose="020B0503020204020204" pitchFamily="34" charset="-122"/>
              </a:rPr>
              <a:t>：</a:t>
            </a:r>
            <a:endParaRPr lang="zh-CN" altLang="zh-CN" sz="2000" b="1" dirty="0">
              <a:solidFill>
                <a:srgbClr val="FF0000"/>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957907" y="3212976"/>
            <a:ext cx="1800225" cy="2736304"/>
            <a:chOff x="957907" y="3212976"/>
            <a:chExt cx="1800225" cy="2736304"/>
          </a:xfrm>
        </p:grpSpPr>
        <p:sp>
          <p:nvSpPr>
            <p:cNvPr id="27" name="AutoShape 11"/>
            <p:cNvSpPr>
              <a:spLocks noChangeArrowheads="1"/>
            </p:cNvSpPr>
            <p:nvPr/>
          </p:nvSpPr>
          <p:spPr bwMode="gray">
            <a:xfrm>
              <a:off x="957907" y="3212976"/>
              <a:ext cx="1800225" cy="2736304"/>
            </a:xfrm>
            <a:prstGeom prst="roundRect">
              <a:avLst>
                <a:gd name="adj" fmla="val 5028"/>
              </a:avLst>
            </a:prstGeom>
            <a:solidFill>
              <a:schemeClr val="bg1">
                <a:alpha val="39999"/>
              </a:schemeClr>
            </a:solidFill>
            <a:ln w="12700" algn="ctr">
              <a:solidFill>
                <a:schemeClr val="bg1">
                  <a:lumMod val="65000"/>
                </a:schemeClr>
              </a:solidFill>
              <a:round/>
              <a:headEnd/>
              <a:tailEnd/>
            </a:ln>
          </p:spPr>
          <p:txBody>
            <a:bodyPr anchor="ctr"/>
            <a:lstStyle/>
            <a:p>
              <a:pPr algn="ctr" eaLnBrk="0" hangingPunct="0">
                <a:lnSpc>
                  <a:spcPct val="140000"/>
                </a:lnSpc>
                <a:buClr>
                  <a:schemeClr val="bg1"/>
                </a:buClr>
              </a:pPr>
              <a:endParaRPr lang="zh-CN" altLang="zh-CN">
                <a:solidFill>
                  <a:srgbClr val="FFFFFF"/>
                </a:solidFill>
              </a:endParaRPr>
            </a:p>
          </p:txBody>
        </p:sp>
        <p:sp>
          <p:nvSpPr>
            <p:cNvPr id="42" name="TextBox 41"/>
            <p:cNvSpPr txBox="1"/>
            <p:nvPr/>
          </p:nvSpPr>
          <p:spPr>
            <a:xfrm>
              <a:off x="1071012" y="3296135"/>
              <a:ext cx="1642516" cy="2585323"/>
            </a:xfrm>
            <a:prstGeom prst="rect">
              <a:avLst/>
            </a:prstGeom>
            <a:noFill/>
          </p:spPr>
          <p:txBody>
            <a:bodyPr wrap="square" rtlCol="0">
              <a:spAutoFit/>
            </a:bodyPr>
            <a:lstStyle/>
            <a:p>
              <a:r>
                <a:rPr lang="zh-CN" altLang="zh-CN" b="1" dirty="0">
                  <a:solidFill>
                    <a:srgbClr val="0000CC"/>
                  </a:solidFill>
                  <a:latin typeface="微软雅黑" panose="020B0503020204020204" pitchFamily="34" charset="-122"/>
                  <a:ea typeface="微软雅黑" panose="020B0503020204020204" pitchFamily="34" charset="-122"/>
                </a:rPr>
                <a:t>因伤、因病，经学校指定医院诊断，需停课治疗、休养的时间达到或超过一个学期教学周数三分之一的，应予休学</a:t>
              </a:r>
              <a:endParaRPr lang="zh-CN" altLang="en-US" b="1" dirty="0">
                <a:solidFill>
                  <a:srgbClr val="0000CC"/>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2864494" y="3212976"/>
            <a:ext cx="1800225" cy="2736304"/>
            <a:chOff x="2864494" y="3212976"/>
            <a:chExt cx="1800225" cy="2736304"/>
          </a:xfrm>
        </p:grpSpPr>
        <p:sp>
          <p:nvSpPr>
            <p:cNvPr id="17" name="AutoShape 19"/>
            <p:cNvSpPr>
              <a:spLocks noChangeArrowheads="1"/>
            </p:cNvSpPr>
            <p:nvPr/>
          </p:nvSpPr>
          <p:spPr bwMode="gray">
            <a:xfrm>
              <a:off x="2864494" y="3212976"/>
              <a:ext cx="1800225" cy="2736304"/>
            </a:xfrm>
            <a:prstGeom prst="roundRect">
              <a:avLst>
                <a:gd name="adj" fmla="val 4319"/>
              </a:avLst>
            </a:prstGeom>
            <a:solidFill>
              <a:schemeClr val="bg1">
                <a:alpha val="39999"/>
              </a:schemeClr>
            </a:solidFill>
            <a:ln w="12700" algn="ctr">
              <a:solidFill>
                <a:schemeClr val="bg1">
                  <a:lumMod val="65000"/>
                </a:schemeClr>
              </a:solidFill>
              <a:round/>
              <a:headEnd/>
              <a:tailEnd/>
            </a:ln>
          </p:spPr>
          <p:txBody>
            <a:bodyPr anchor="ctr"/>
            <a:lstStyle/>
            <a:p>
              <a:pPr algn="ctr" eaLnBrk="0" hangingPunct="0">
                <a:lnSpc>
                  <a:spcPct val="140000"/>
                </a:lnSpc>
                <a:buClr>
                  <a:schemeClr val="bg1"/>
                </a:buClr>
              </a:pPr>
              <a:endParaRPr lang="zh-CN" altLang="zh-CN">
                <a:solidFill>
                  <a:srgbClr val="FFFFFF"/>
                </a:solidFill>
              </a:endParaRPr>
            </a:p>
          </p:txBody>
        </p:sp>
        <p:sp>
          <p:nvSpPr>
            <p:cNvPr id="43" name="TextBox 42"/>
            <p:cNvSpPr txBox="1"/>
            <p:nvPr/>
          </p:nvSpPr>
          <p:spPr>
            <a:xfrm>
              <a:off x="2965664" y="3490804"/>
              <a:ext cx="1642516" cy="2031325"/>
            </a:xfrm>
            <a:prstGeom prst="rect">
              <a:avLst/>
            </a:prstGeom>
            <a:noFill/>
          </p:spPr>
          <p:txBody>
            <a:bodyPr wrap="square" rtlCol="0">
              <a:spAutoFit/>
            </a:bodyPr>
            <a:lstStyle/>
            <a:p>
              <a:r>
                <a:rPr lang="zh-CN" altLang="en-US" b="1" dirty="0">
                  <a:solidFill>
                    <a:srgbClr val="0000CC"/>
                  </a:solidFill>
                  <a:latin typeface="微软雅黑" panose="020B0503020204020204" pitchFamily="34" charset="-122"/>
                  <a:ea typeface="微软雅黑" panose="020B0503020204020204" pitchFamily="34" charset="-122"/>
                </a:rPr>
                <a:t>一个学期请病假、事假或病事假累计达到或超过一个学期教学周数三分之一的，应予休学</a:t>
              </a:r>
            </a:p>
          </p:txBody>
        </p:sp>
      </p:grpSp>
      <p:grpSp>
        <p:nvGrpSpPr>
          <p:cNvPr id="52" name="组合 51"/>
          <p:cNvGrpSpPr/>
          <p:nvPr/>
        </p:nvGrpSpPr>
        <p:grpSpPr>
          <a:xfrm>
            <a:off x="4767907" y="3212976"/>
            <a:ext cx="1803075" cy="2736304"/>
            <a:chOff x="4767907" y="3212976"/>
            <a:chExt cx="1803075" cy="2736304"/>
          </a:xfrm>
        </p:grpSpPr>
        <p:sp>
          <p:nvSpPr>
            <p:cNvPr id="13" name="AutoShape 11"/>
            <p:cNvSpPr>
              <a:spLocks noChangeArrowheads="1"/>
            </p:cNvSpPr>
            <p:nvPr/>
          </p:nvSpPr>
          <p:spPr bwMode="gray">
            <a:xfrm>
              <a:off x="4767907" y="3212976"/>
              <a:ext cx="1800225" cy="2736304"/>
            </a:xfrm>
            <a:prstGeom prst="roundRect">
              <a:avLst>
                <a:gd name="adj" fmla="val 5028"/>
              </a:avLst>
            </a:prstGeom>
            <a:solidFill>
              <a:schemeClr val="bg1">
                <a:alpha val="39999"/>
              </a:schemeClr>
            </a:solidFill>
            <a:ln w="12700" algn="ctr">
              <a:solidFill>
                <a:schemeClr val="bg1">
                  <a:lumMod val="65000"/>
                </a:schemeClr>
              </a:solidFill>
              <a:round/>
              <a:headEnd/>
              <a:tailEnd/>
            </a:ln>
          </p:spPr>
          <p:txBody>
            <a:bodyPr anchor="ctr"/>
            <a:lstStyle/>
            <a:p>
              <a:pPr algn="ctr" eaLnBrk="0" hangingPunct="0">
                <a:lnSpc>
                  <a:spcPct val="140000"/>
                </a:lnSpc>
                <a:buClr>
                  <a:schemeClr val="bg1"/>
                </a:buClr>
              </a:pPr>
              <a:endParaRPr lang="zh-CN" altLang="zh-CN">
                <a:solidFill>
                  <a:srgbClr val="FFFFFF"/>
                </a:solidFill>
              </a:endParaRPr>
            </a:p>
          </p:txBody>
        </p:sp>
        <p:sp>
          <p:nvSpPr>
            <p:cNvPr id="44" name="TextBox 43"/>
            <p:cNvSpPr txBox="1"/>
            <p:nvPr/>
          </p:nvSpPr>
          <p:spPr>
            <a:xfrm>
              <a:off x="4928466" y="3490804"/>
              <a:ext cx="1642516" cy="1705403"/>
            </a:xfrm>
            <a:prstGeom prst="rect">
              <a:avLst/>
            </a:prstGeom>
            <a:noFill/>
          </p:spPr>
          <p:txBody>
            <a:bodyPr wrap="square" rtlCol="0">
              <a:spAutoFit/>
            </a:bodyPr>
            <a:lstStyle/>
            <a:p>
              <a:pPr>
                <a:lnSpc>
                  <a:spcPct val="150000"/>
                </a:lnSpc>
              </a:pPr>
              <a:r>
                <a:rPr lang="zh-CN" altLang="en-US" b="1" dirty="0">
                  <a:solidFill>
                    <a:srgbClr val="0000CC"/>
                  </a:solidFill>
                  <a:latin typeface="微软雅黑" panose="020B0503020204020204" pitchFamily="34" charset="-122"/>
                  <a:ea typeface="微软雅黑" panose="020B0503020204020204" pitchFamily="34" charset="-122"/>
                </a:rPr>
                <a:t>因特殊原因或特殊困难，需要中断学业的，可申请休学</a:t>
              </a:r>
            </a:p>
          </p:txBody>
        </p:sp>
      </p:grpSp>
      <p:grpSp>
        <p:nvGrpSpPr>
          <p:cNvPr id="53" name="组合 52"/>
          <p:cNvGrpSpPr/>
          <p:nvPr/>
        </p:nvGrpSpPr>
        <p:grpSpPr>
          <a:xfrm>
            <a:off x="6660207" y="3212976"/>
            <a:ext cx="1800225" cy="2736304"/>
            <a:chOff x="6660207" y="3212976"/>
            <a:chExt cx="1800225" cy="2736304"/>
          </a:xfrm>
        </p:grpSpPr>
        <p:sp>
          <p:nvSpPr>
            <p:cNvPr id="9" name="AutoShape 19"/>
            <p:cNvSpPr>
              <a:spLocks noChangeArrowheads="1"/>
            </p:cNvSpPr>
            <p:nvPr/>
          </p:nvSpPr>
          <p:spPr bwMode="gray">
            <a:xfrm>
              <a:off x="6660207" y="3212976"/>
              <a:ext cx="1800225" cy="2736304"/>
            </a:xfrm>
            <a:prstGeom prst="roundRect">
              <a:avLst>
                <a:gd name="adj" fmla="val 4319"/>
              </a:avLst>
            </a:prstGeom>
            <a:solidFill>
              <a:schemeClr val="bg1">
                <a:alpha val="39999"/>
              </a:schemeClr>
            </a:solidFill>
            <a:ln w="12700" algn="ctr">
              <a:solidFill>
                <a:schemeClr val="bg1">
                  <a:lumMod val="65000"/>
                </a:schemeClr>
              </a:solidFill>
              <a:round/>
              <a:headEnd/>
              <a:tailEnd/>
            </a:ln>
          </p:spPr>
          <p:txBody>
            <a:bodyPr anchor="ctr"/>
            <a:lstStyle/>
            <a:p>
              <a:pPr algn="ctr" eaLnBrk="0" hangingPunct="0">
                <a:lnSpc>
                  <a:spcPct val="140000"/>
                </a:lnSpc>
                <a:buClr>
                  <a:schemeClr val="bg1"/>
                </a:buClr>
              </a:pPr>
              <a:endParaRPr lang="zh-CN" altLang="zh-CN">
                <a:solidFill>
                  <a:srgbClr val="FFFFFF"/>
                </a:solidFill>
              </a:endParaRPr>
            </a:p>
          </p:txBody>
        </p:sp>
        <p:sp>
          <p:nvSpPr>
            <p:cNvPr id="45" name="TextBox 44"/>
            <p:cNvSpPr txBox="1"/>
            <p:nvPr/>
          </p:nvSpPr>
          <p:spPr>
            <a:xfrm>
              <a:off x="6762161" y="3513106"/>
              <a:ext cx="1642516" cy="1705403"/>
            </a:xfrm>
            <a:prstGeom prst="rect">
              <a:avLst/>
            </a:prstGeom>
            <a:noFill/>
          </p:spPr>
          <p:txBody>
            <a:bodyPr wrap="square" rtlCol="0">
              <a:spAutoFit/>
            </a:bodyPr>
            <a:lstStyle/>
            <a:p>
              <a:pPr>
                <a:lnSpc>
                  <a:spcPct val="150000"/>
                </a:lnSpc>
              </a:pPr>
              <a:r>
                <a:rPr lang="zh-CN" altLang="en-US" b="1" dirty="0">
                  <a:solidFill>
                    <a:srgbClr val="0000CC"/>
                  </a:solidFill>
                  <a:latin typeface="微软雅黑" panose="020B0503020204020204" pitchFamily="34" charset="-122"/>
                  <a:ea typeface="微软雅黑" panose="020B0503020204020204" pitchFamily="34" charset="-122"/>
                </a:rPr>
                <a:t>参加学校与国（境）外交流学习的学生应予休学</a:t>
              </a:r>
            </a:p>
          </p:txBody>
        </p:sp>
      </p:grpSp>
    </p:spTree>
    <p:extLst>
      <p:ext uri="{BB962C8B-B14F-4D97-AF65-F5344CB8AC3E}">
        <p14:creationId xmlns="" xmlns:p14="http://schemas.microsoft.com/office/powerpoint/2010/main" val="14329700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left)">
                                      <p:cBhvr>
                                        <p:cTn id="20" dur="500"/>
                                        <p:tgtEl>
                                          <p:spTgt spid="41"/>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500" fill="hold"/>
                                        <p:tgtEl>
                                          <p:spTgt spid="46"/>
                                        </p:tgtEl>
                                        <p:attrNameLst>
                                          <p:attrName>ppt_w</p:attrName>
                                        </p:attrNameLst>
                                      </p:cBhvr>
                                      <p:tavLst>
                                        <p:tav tm="0">
                                          <p:val>
                                            <p:fltVal val="0"/>
                                          </p:val>
                                        </p:tav>
                                        <p:tav tm="100000">
                                          <p:val>
                                            <p:strVal val="#ppt_w"/>
                                          </p:val>
                                        </p:tav>
                                      </p:tavLst>
                                    </p:anim>
                                    <p:anim calcmode="lin" valueType="num">
                                      <p:cBhvr>
                                        <p:cTn id="26" dur="500" fill="hold"/>
                                        <p:tgtEl>
                                          <p:spTgt spid="46"/>
                                        </p:tgtEl>
                                        <p:attrNameLst>
                                          <p:attrName>ppt_h</p:attrName>
                                        </p:attrNameLst>
                                      </p:cBhvr>
                                      <p:tavLst>
                                        <p:tav tm="0">
                                          <p:val>
                                            <p:fltVal val="0"/>
                                          </p:val>
                                        </p:tav>
                                        <p:tav tm="100000">
                                          <p:val>
                                            <p:strVal val="#ppt_h"/>
                                          </p:val>
                                        </p:tav>
                                      </p:tavLst>
                                    </p:anim>
                                    <p:animEffect transition="in" filter="fade">
                                      <p:cBhvr>
                                        <p:cTn id="27" dur="500"/>
                                        <p:tgtEl>
                                          <p:spTgt spid="46"/>
                                        </p:tgtEl>
                                      </p:cBhvr>
                                    </p:animEffect>
                                  </p:childTnLst>
                                </p:cTn>
                              </p:par>
                            </p:childTnLst>
                          </p:cTn>
                        </p:par>
                        <p:par>
                          <p:cTn id="28" fill="hold">
                            <p:stCondLst>
                              <p:cond delay="500"/>
                            </p:stCondLst>
                            <p:childTnLst>
                              <p:par>
                                <p:cTn id="29" presetID="22" presetClass="entr" presetSubtype="1"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up)">
                                      <p:cBhvr>
                                        <p:cTn id="31" dur="500"/>
                                        <p:tgtEl>
                                          <p:spTgt spid="5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p:cTn id="36" dur="500" fill="hold"/>
                                        <p:tgtEl>
                                          <p:spTgt spid="47"/>
                                        </p:tgtEl>
                                        <p:attrNameLst>
                                          <p:attrName>ppt_w</p:attrName>
                                        </p:attrNameLst>
                                      </p:cBhvr>
                                      <p:tavLst>
                                        <p:tav tm="0">
                                          <p:val>
                                            <p:fltVal val="0"/>
                                          </p:val>
                                        </p:tav>
                                        <p:tav tm="100000">
                                          <p:val>
                                            <p:strVal val="#ppt_w"/>
                                          </p:val>
                                        </p:tav>
                                      </p:tavLst>
                                    </p:anim>
                                    <p:anim calcmode="lin" valueType="num">
                                      <p:cBhvr>
                                        <p:cTn id="37" dur="500" fill="hold"/>
                                        <p:tgtEl>
                                          <p:spTgt spid="47"/>
                                        </p:tgtEl>
                                        <p:attrNameLst>
                                          <p:attrName>ppt_h</p:attrName>
                                        </p:attrNameLst>
                                      </p:cBhvr>
                                      <p:tavLst>
                                        <p:tav tm="0">
                                          <p:val>
                                            <p:fltVal val="0"/>
                                          </p:val>
                                        </p:tav>
                                        <p:tav tm="100000">
                                          <p:val>
                                            <p:strVal val="#ppt_h"/>
                                          </p:val>
                                        </p:tav>
                                      </p:tavLst>
                                    </p:anim>
                                    <p:animEffect transition="in" filter="fade">
                                      <p:cBhvr>
                                        <p:cTn id="38" dur="500"/>
                                        <p:tgtEl>
                                          <p:spTgt spid="47"/>
                                        </p:tgtEl>
                                      </p:cBhvr>
                                    </p:animEffect>
                                  </p:childTnLst>
                                </p:cTn>
                              </p:par>
                            </p:childTnLst>
                          </p:cTn>
                        </p:par>
                        <p:par>
                          <p:cTn id="39" fill="hold">
                            <p:stCondLst>
                              <p:cond delay="500"/>
                            </p:stCondLst>
                            <p:childTnLst>
                              <p:par>
                                <p:cTn id="40" presetID="22" presetClass="entr" presetSubtype="1"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up)">
                                      <p:cBhvr>
                                        <p:cTn id="42" dur="500"/>
                                        <p:tgtEl>
                                          <p:spTgt spid="51"/>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Effect transition="in" filter="fade">
                                      <p:cBhvr>
                                        <p:cTn id="49" dur="500"/>
                                        <p:tgtEl>
                                          <p:spTgt spid="48"/>
                                        </p:tgtEl>
                                      </p:cBhvr>
                                    </p:animEffect>
                                  </p:childTnLst>
                                </p:cTn>
                              </p:par>
                            </p:childTnLst>
                          </p:cTn>
                        </p:par>
                        <p:par>
                          <p:cTn id="50" fill="hold">
                            <p:stCondLst>
                              <p:cond delay="500"/>
                            </p:stCondLst>
                            <p:childTnLst>
                              <p:par>
                                <p:cTn id="51" presetID="22" presetClass="entr" presetSubtype="1" fill="hold" nodeType="after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wipe(up)">
                                      <p:cBhvr>
                                        <p:cTn id="53" dur="500"/>
                                        <p:tgtEl>
                                          <p:spTgt spid="52"/>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49"/>
                                        </p:tgtEl>
                                        <p:attrNameLst>
                                          <p:attrName>style.visibility</p:attrName>
                                        </p:attrNameLst>
                                      </p:cBhvr>
                                      <p:to>
                                        <p:strVal val="visible"/>
                                      </p:to>
                                    </p:set>
                                    <p:anim calcmode="lin" valueType="num">
                                      <p:cBhvr>
                                        <p:cTn id="58" dur="500" fill="hold"/>
                                        <p:tgtEl>
                                          <p:spTgt spid="49"/>
                                        </p:tgtEl>
                                        <p:attrNameLst>
                                          <p:attrName>ppt_w</p:attrName>
                                        </p:attrNameLst>
                                      </p:cBhvr>
                                      <p:tavLst>
                                        <p:tav tm="0">
                                          <p:val>
                                            <p:fltVal val="0"/>
                                          </p:val>
                                        </p:tav>
                                        <p:tav tm="100000">
                                          <p:val>
                                            <p:strVal val="#ppt_w"/>
                                          </p:val>
                                        </p:tav>
                                      </p:tavLst>
                                    </p:anim>
                                    <p:anim calcmode="lin" valueType="num">
                                      <p:cBhvr>
                                        <p:cTn id="59" dur="500" fill="hold"/>
                                        <p:tgtEl>
                                          <p:spTgt spid="49"/>
                                        </p:tgtEl>
                                        <p:attrNameLst>
                                          <p:attrName>ppt_h</p:attrName>
                                        </p:attrNameLst>
                                      </p:cBhvr>
                                      <p:tavLst>
                                        <p:tav tm="0">
                                          <p:val>
                                            <p:fltVal val="0"/>
                                          </p:val>
                                        </p:tav>
                                        <p:tav tm="100000">
                                          <p:val>
                                            <p:strVal val="#ppt_h"/>
                                          </p:val>
                                        </p:tav>
                                      </p:tavLst>
                                    </p:anim>
                                    <p:animEffect transition="in" filter="fade">
                                      <p:cBhvr>
                                        <p:cTn id="60" dur="500"/>
                                        <p:tgtEl>
                                          <p:spTgt spid="49"/>
                                        </p:tgtEl>
                                      </p:cBhvr>
                                    </p:animEffect>
                                  </p:childTnLst>
                                </p:cTn>
                              </p:par>
                            </p:childTnLst>
                          </p:cTn>
                        </p:par>
                        <p:par>
                          <p:cTn id="61" fill="hold">
                            <p:stCondLst>
                              <p:cond delay="500"/>
                            </p:stCondLst>
                            <p:childTnLst>
                              <p:par>
                                <p:cTn id="62" presetID="22" presetClass="entr" presetSubtype="1" fill="hold"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wipe(up)">
                                      <p:cBhvr>
                                        <p:cTn id="6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1"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第九章 休学与复学</a:t>
            </a:r>
          </a:p>
        </p:txBody>
      </p:sp>
      <p:grpSp>
        <p:nvGrpSpPr>
          <p:cNvPr id="3" name="Group 62"/>
          <p:cNvGrpSpPr>
            <a:grpSpLocks/>
          </p:cNvGrpSpPr>
          <p:nvPr/>
        </p:nvGrpSpPr>
        <p:grpSpPr bwMode="auto">
          <a:xfrm>
            <a:off x="3037530" y="906814"/>
            <a:ext cx="5930947" cy="611188"/>
            <a:chOff x="3708" y="1775"/>
            <a:chExt cx="1542" cy="385"/>
          </a:xfrm>
        </p:grpSpPr>
        <p:sp>
          <p:nvSpPr>
            <p:cNvPr id="5"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6"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7"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第三十八条  休学</a:t>
              </a:r>
            </a:p>
          </p:txBody>
        </p:sp>
        <p:sp>
          <p:nvSpPr>
            <p:cNvPr id="8"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nvGrpSpPr>
          <p:cNvPr id="9" name="Group 62"/>
          <p:cNvGrpSpPr>
            <a:grpSpLocks/>
          </p:cNvGrpSpPr>
          <p:nvPr/>
        </p:nvGrpSpPr>
        <p:grpSpPr bwMode="auto">
          <a:xfrm>
            <a:off x="3037530" y="906814"/>
            <a:ext cx="5930947" cy="611188"/>
            <a:chOff x="3708" y="1775"/>
            <a:chExt cx="1542" cy="385"/>
          </a:xfrm>
        </p:grpSpPr>
        <p:sp>
          <p:nvSpPr>
            <p:cNvPr id="10"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11"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12"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第三十九条  休学次数与休学期限</a:t>
              </a:r>
            </a:p>
          </p:txBody>
        </p:sp>
        <p:sp>
          <p:nvSpPr>
            <p:cNvPr id="13"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nvGrpSpPr>
          <p:cNvPr id="14" name="Group 4605"/>
          <p:cNvGrpSpPr>
            <a:grpSpLocks/>
          </p:cNvGrpSpPr>
          <p:nvPr/>
        </p:nvGrpSpPr>
        <p:grpSpPr bwMode="auto">
          <a:xfrm>
            <a:off x="3205163" y="2228491"/>
            <a:ext cx="2732087" cy="1200150"/>
            <a:chOff x="1792" y="1343"/>
            <a:chExt cx="2170" cy="952"/>
          </a:xfrm>
        </p:grpSpPr>
        <p:sp>
          <p:nvSpPr>
            <p:cNvPr id="15" name="Line 33"/>
            <p:cNvSpPr>
              <a:spLocks noChangeShapeType="1"/>
            </p:cNvSpPr>
            <p:nvPr/>
          </p:nvSpPr>
          <p:spPr bwMode="auto">
            <a:xfrm flipH="1">
              <a:off x="1792" y="1556"/>
              <a:ext cx="311" cy="0"/>
            </a:xfrm>
            <a:prstGeom prst="line">
              <a:avLst/>
            </a:prstGeom>
            <a:noFill/>
            <a:ln w="50800">
              <a:solidFill>
                <a:schemeClr val="bg1">
                  <a:lumMod val="50000"/>
                  <a:alpha val="79999"/>
                </a:schemeClr>
              </a:solidFill>
              <a:round/>
              <a:headEnd/>
              <a:tailEnd/>
            </a:ln>
          </p:spPr>
          <p:txBody>
            <a:bodyPr wrap="none" anchor="ctr"/>
            <a:lstStyle/>
            <a:p>
              <a:endParaRPr lang="zh-CN" altLang="en-US"/>
            </a:p>
          </p:txBody>
        </p:sp>
        <p:sp>
          <p:nvSpPr>
            <p:cNvPr id="16" name="Arc 32"/>
            <p:cNvSpPr>
              <a:spLocks/>
            </p:cNvSpPr>
            <p:nvPr/>
          </p:nvSpPr>
          <p:spPr bwMode="auto">
            <a:xfrm rot="5400000">
              <a:off x="2469" y="961"/>
              <a:ext cx="818" cy="1582"/>
            </a:xfrm>
            <a:custGeom>
              <a:avLst/>
              <a:gdLst>
                <a:gd name="T0" fmla="*/ 18 w 21600"/>
                <a:gd name="T1" fmla="*/ 0 h 41807"/>
                <a:gd name="T2" fmla="*/ 18 w 21600"/>
                <a:gd name="T3" fmla="*/ 136 h 41807"/>
                <a:gd name="T4" fmla="*/ 0 w 21600"/>
                <a:gd name="T5" fmla="*/ 68 h 41807"/>
                <a:gd name="T6" fmla="*/ 0 60000 65536"/>
                <a:gd name="T7" fmla="*/ 0 60000 65536"/>
                <a:gd name="T8" fmla="*/ 0 60000 65536"/>
                <a:gd name="T9" fmla="*/ 0 w 21600"/>
                <a:gd name="T10" fmla="*/ 0 h 41807"/>
                <a:gd name="T11" fmla="*/ 21600 w 21600"/>
                <a:gd name="T12" fmla="*/ 41807 h 41807"/>
              </a:gdLst>
              <a:ahLst/>
              <a:cxnLst>
                <a:cxn ang="T6">
                  <a:pos x="T0" y="T1"/>
                </a:cxn>
                <a:cxn ang="T7">
                  <a:pos x="T2" y="T3"/>
                </a:cxn>
                <a:cxn ang="T8">
                  <a:pos x="T4" y="T5"/>
                </a:cxn>
              </a:cxnLst>
              <a:rect l="T9" t="T10" r="T11" b="T12"/>
              <a:pathLst>
                <a:path w="21600" h="41807" fill="none" extrusionOk="0">
                  <a:moveTo>
                    <a:pt x="5419" y="-1"/>
                  </a:moveTo>
                  <a:cubicBezTo>
                    <a:pt x="14946" y="2469"/>
                    <a:pt x="21600" y="11066"/>
                    <a:pt x="21600" y="20909"/>
                  </a:cubicBezTo>
                  <a:cubicBezTo>
                    <a:pt x="21600" y="30734"/>
                    <a:pt x="14968" y="39322"/>
                    <a:pt x="5462" y="41807"/>
                  </a:cubicBezTo>
                </a:path>
                <a:path w="21600" h="41807" stroke="0" extrusionOk="0">
                  <a:moveTo>
                    <a:pt x="5419" y="-1"/>
                  </a:moveTo>
                  <a:cubicBezTo>
                    <a:pt x="14946" y="2469"/>
                    <a:pt x="21600" y="11066"/>
                    <a:pt x="21600" y="20909"/>
                  </a:cubicBezTo>
                  <a:cubicBezTo>
                    <a:pt x="21600" y="30734"/>
                    <a:pt x="14968" y="39322"/>
                    <a:pt x="5462" y="41807"/>
                  </a:cubicBezTo>
                  <a:lnTo>
                    <a:pt x="0" y="20909"/>
                  </a:lnTo>
                  <a:close/>
                </a:path>
              </a:pathLst>
            </a:custGeom>
            <a:noFill/>
            <a:ln w="50800">
              <a:solidFill>
                <a:schemeClr val="bg1">
                  <a:lumMod val="50000"/>
                  <a:alpha val="79999"/>
                </a:schemeClr>
              </a:solidFill>
              <a:round/>
              <a:headEnd/>
              <a:tailEnd/>
            </a:ln>
          </p:spPr>
          <p:txBody>
            <a:bodyPr wrap="none" anchor="ctr"/>
            <a:lstStyle/>
            <a:p>
              <a:pPr algn="ctr"/>
              <a:endParaRPr lang="zh-CN" altLang="en-US"/>
            </a:p>
          </p:txBody>
        </p:sp>
        <p:sp>
          <p:nvSpPr>
            <p:cNvPr id="17" name="Line 33"/>
            <p:cNvSpPr>
              <a:spLocks noChangeShapeType="1"/>
            </p:cNvSpPr>
            <p:nvPr/>
          </p:nvSpPr>
          <p:spPr bwMode="auto">
            <a:xfrm>
              <a:off x="2898" y="2166"/>
              <a:ext cx="0" cy="129"/>
            </a:xfrm>
            <a:prstGeom prst="line">
              <a:avLst/>
            </a:prstGeom>
            <a:noFill/>
            <a:ln w="50800">
              <a:solidFill>
                <a:schemeClr val="bg1">
                  <a:lumMod val="50000"/>
                  <a:alpha val="79999"/>
                </a:schemeClr>
              </a:solidFill>
              <a:round/>
              <a:headEnd/>
              <a:tailEnd/>
            </a:ln>
          </p:spPr>
          <p:txBody>
            <a:bodyPr wrap="none" anchor="ctr"/>
            <a:lstStyle/>
            <a:p>
              <a:endParaRPr lang="zh-CN" altLang="en-US"/>
            </a:p>
          </p:txBody>
        </p:sp>
        <p:sp>
          <p:nvSpPr>
            <p:cNvPr id="18" name="Line 33"/>
            <p:cNvSpPr>
              <a:spLocks noChangeShapeType="1"/>
            </p:cNvSpPr>
            <p:nvPr/>
          </p:nvSpPr>
          <p:spPr bwMode="auto">
            <a:xfrm flipH="1">
              <a:off x="3651" y="1556"/>
              <a:ext cx="311" cy="0"/>
            </a:xfrm>
            <a:prstGeom prst="line">
              <a:avLst/>
            </a:prstGeom>
            <a:noFill/>
            <a:ln w="50800">
              <a:solidFill>
                <a:schemeClr val="bg1">
                  <a:lumMod val="50000"/>
                  <a:alpha val="79999"/>
                </a:schemeClr>
              </a:solidFill>
              <a:round/>
              <a:headEnd/>
              <a:tailEnd/>
            </a:ln>
          </p:spPr>
          <p:txBody>
            <a:bodyPr wrap="none" anchor="ctr"/>
            <a:lstStyle/>
            <a:p>
              <a:endParaRPr lang="zh-CN" altLang="en-US"/>
            </a:p>
          </p:txBody>
        </p:sp>
      </p:grpSp>
      <p:grpSp>
        <p:nvGrpSpPr>
          <p:cNvPr id="45" name="组合 44"/>
          <p:cNvGrpSpPr/>
          <p:nvPr/>
        </p:nvGrpSpPr>
        <p:grpSpPr>
          <a:xfrm>
            <a:off x="4079065" y="1988840"/>
            <a:ext cx="959774" cy="958850"/>
            <a:chOff x="3762375" y="1908323"/>
            <a:chExt cx="1649413" cy="1647825"/>
          </a:xfrm>
        </p:grpSpPr>
        <p:grpSp>
          <p:nvGrpSpPr>
            <p:cNvPr id="40" name="组合 87"/>
            <p:cNvGrpSpPr>
              <a:grpSpLocks/>
            </p:cNvGrpSpPr>
            <p:nvPr/>
          </p:nvGrpSpPr>
          <p:grpSpPr bwMode="auto">
            <a:xfrm>
              <a:off x="3830638" y="1949598"/>
              <a:ext cx="1511300" cy="1490663"/>
              <a:chOff x="3740150" y="544512"/>
              <a:chExt cx="1511300" cy="1490663"/>
            </a:xfrm>
          </p:grpSpPr>
          <p:sp>
            <p:nvSpPr>
              <p:cNvPr id="41" name="Oval 5"/>
              <p:cNvSpPr>
                <a:spLocks noChangeArrowheads="1"/>
              </p:cNvSpPr>
              <p:nvPr/>
            </p:nvSpPr>
            <p:spPr bwMode="gray">
              <a:xfrm>
                <a:off x="3781425" y="609600"/>
                <a:ext cx="1439863" cy="1425575"/>
              </a:xfrm>
              <a:prstGeom prst="ellipse">
                <a:avLst/>
              </a:prstGeom>
              <a:gradFill rotWithShape="1">
                <a:gsLst>
                  <a:gs pos="0">
                    <a:srgbClr val="FF0000"/>
                  </a:gs>
                  <a:gs pos="100000">
                    <a:srgbClr val="7A0000"/>
                  </a:gs>
                </a:gsLst>
                <a:lin ang="5400000" scaled="1"/>
              </a:gradFill>
              <a:ln w="38100" algn="ctr">
                <a:solidFill>
                  <a:srgbClr val="F8F8F8">
                    <a:alpha val="79999"/>
                  </a:srgbClr>
                </a:solidFill>
                <a:round/>
                <a:headEnd/>
                <a:tailEnd/>
              </a:ln>
            </p:spPr>
            <p:txBody>
              <a:bodyPr wrap="none" anchor="ctr"/>
              <a:lstStyle/>
              <a:p>
                <a:pPr algn="ctr"/>
                <a:endParaRPr lang="zh-CN" altLang="zh-CN"/>
              </a:p>
            </p:txBody>
          </p:sp>
          <p:pic>
            <p:nvPicPr>
              <p:cNvPr id="42" name="Picture 6" descr="cir_lighteffect0"/>
              <p:cNvPicPr>
                <a:picLocks noChangeAspect="1" noChangeArrowheads="1"/>
              </p:cNvPicPr>
              <p:nvPr/>
            </p:nvPicPr>
            <p:blipFill>
              <a:blip r:embed="rId2" cstate="print">
                <a:lum bright="18000" contrast="-12000"/>
              </a:blip>
              <a:srcRect/>
              <a:stretch>
                <a:fillRect/>
              </a:stretch>
            </p:blipFill>
            <p:spPr bwMode="gray">
              <a:xfrm>
                <a:off x="3740150" y="544512"/>
                <a:ext cx="1511300" cy="1295400"/>
              </a:xfrm>
              <a:prstGeom prst="rect">
                <a:avLst/>
              </a:prstGeom>
              <a:noFill/>
              <a:ln w="9525">
                <a:noFill/>
                <a:miter lim="800000"/>
                <a:headEnd/>
                <a:tailEnd/>
              </a:ln>
            </p:spPr>
          </p:pic>
        </p:grpSp>
        <p:sp>
          <p:nvSpPr>
            <p:cNvPr id="44" name="Oval 8"/>
            <p:cNvSpPr>
              <a:spLocks noChangeArrowheads="1"/>
            </p:cNvSpPr>
            <p:nvPr/>
          </p:nvSpPr>
          <p:spPr bwMode="gray">
            <a:xfrm>
              <a:off x="3762375" y="1908323"/>
              <a:ext cx="1649413" cy="1647825"/>
            </a:xfrm>
            <a:prstGeom prst="ellipse">
              <a:avLst/>
            </a:prstGeom>
            <a:noFill/>
            <a:ln w="127000">
              <a:solidFill>
                <a:schemeClr val="bg1">
                  <a:lumMod val="65000"/>
                  <a:alpha val="79999"/>
                </a:schemeClr>
              </a:solidFill>
              <a:round/>
              <a:headEnd/>
              <a:tailEnd/>
            </a:ln>
          </p:spPr>
          <p:txBody>
            <a:bodyPr wrap="none" anchor="ctr"/>
            <a:lstStyle/>
            <a:p>
              <a:pPr algn="ctr"/>
              <a:endParaRPr lang="zh-CN" altLang="zh-CN"/>
            </a:p>
          </p:txBody>
        </p:sp>
      </p:grpSp>
      <p:grpSp>
        <p:nvGrpSpPr>
          <p:cNvPr id="49" name="组合 48"/>
          <p:cNvGrpSpPr/>
          <p:nvPr/>
        </p:nvGrpSpPr>
        <p:grpSpPr>
          <a:xfrm>
            <a:off x="1249363" y="2298341"/>
            <a:ext cx="1998662" cy="2414587"/>
            <a:chOff x="1249363" y="2298341"/>
            <a:chExt cx="1998662" cy="2414587"/>
          </a:xfrm>
        </p:grpSpPr>
        <p:sp>
          <p:nvSpPr>
            <p:cNvPr id="19" name="AutoShape 17"/>
            <p:cNvSpPr>
              <a:spLocks noChangeAspect="1" noChangeArrowheads="1"/>
            </p:cNvSpPr>
            <p:nvPr/>
          </p:nvSpPr>
          <p:spPr bwMode="auto">
            <a:xfrm>
              <a:off x="1249363" y="2299928"/>
              <a:ext cx="1998662" cy="2413000"/>
            </a:xfrm>
            <a:prstGeom prst="roundRect">
              <a:avLst>
                <a:gd name="adj" fmla="val 3843"/>
              </a:avLst>
            </a:prstGeom>
            <a:gradFill rotWithShape="1">
              <a:gsLst>
                <a:gs pos="0">
                  <a:srgbClr val="92D050"/>
                </a:gs>
                <a:gs pos="100000">
                  <a:srgbClr val="24370F"/>
                </a:gs>
              </a:gsLst>
              <a:path path="shape">
                <a:fillToRect l="50000" t="50000" r="50000" b="50000"/>
              </a:path>
            </a:gradFill>
            <a:ln w="9525" algn="ctr">
              <a:noFill/>
              <a:round/>
              <a:headEnd/>
              <a:tailEnd/>
            </a:ln>
          </p:spPr>
          <p:txBody>
            <a:bodyPr wrap="none" anchor="ctr"/>
            <a:lstStyle/>
            <a:p>
              <a:pPr algn="ctr"/>
              <a:endParaRPr lang="zh-CN" altLang="en-US"/>
            </a:p>
          </p:txBody>
        </p:sp>
        <p:sp>
          <p:nvSpPr>
            <p:cNvPr id="20" name="AutoShape 18"/>
            <p:cNvSpPr>
              <a:spLocks noChangeArrowheads="1"/>
            </p:cNvSpPr>
            <p:nvPr/>
          </p:nvSpPr>
          <p:spPr bwMode="auto">
            <a:xfrm>
              <a:off x="1271588" y="2865078"/>
              <a:ext cx="1955800" cy="1820863"/>
            </a:xfrm>
            <a:prstGeom prst="roundRect">
              <a:avLst>
                <a:gd name="adj" fmla="val 2074"/>
              </a:avLst>
            </a:prstGeom>
            <a:solidFill>
              <a:schemeClr val="bg1">
                <a:alpha val="74901"/>
              </a:schemeClr>
            </a:solidFill>
            <a:ln w="9525" algn="ctr">
              <a:noFill/>
              <a:round/>
              <a:headEnd/>
              <a:tailEnd/>
            </a:ln>
          </p:spPr>
          <p:txBody>
            <a:bodyPr anchor="ctr"/>
            <a:lstStyle/>
            <a:p>
              <a:pPr algn="ctr"/>
              <a:endParaRPr lang="zh-CN" altLang="en-US"/>
            </a:p>
          </p:txBody>
        </p:sp>
        <p:sp>
          <p:nvSpPr>
            <p:cNvPr id="25" name="AutoShape 19"/>
            <p:cNvSpPr>
              <a:spLocks noChangeArrowheads="1"/>
            </p:cNvSpPr>
            <p:nvPr/>
          </p:nvSpPr>
          <p:spPr bwMode="auto">
            <a:xfrm>
              <a:off x="1276350" y="2298341"/>
              <a:ext cx="1944688" cy="496887"/>
            </a:xfrm>
            <a:prstGeom prst="roundRect">
              <a:avLst>
                <a:gd name="adj" fmla="val 16667"/>
              </a:avLst>
            </a:prstGeom>
            <a:gradFill rotWithShape="1">
              <a:gsLst>
                <a:gs pos="0">
                  <a:schemeClr val="bg1">
                    <a:alpha val="50000"/>
                  </a:schemeClr>
                </a:gs>
                <a:gs pos="100000">
                  <a:srgbClr val="FFFFFF">
                    <a:alpha val="0"/>
                  </a:srgbClr>
                </a:gs>
              </a:gsLst>
              <a:lin ang="5400000" scaled="1"/>
            </a:gradFill>
            <a:ln w="9525" algn="ctr">
              <a:noFill/>
              <a:round/>
              <a:headEnd/>
              <a:tailEnd/>
            </a:ln>
          </p:spPr>
          <p:txBody>
            <a:bodyPr anchor="ctr"/>
            <a:lstStyle/>
            <a:p>
              <a:pPr algn="ctr"/>
              <a:endParaRPr lang="zh-CN" altLang="en-US"/>
            </a:p>
          </p:txBody>
        </p:sp>
        <p:sp>
          <p:nvSpPr>
            <p:cNvPr id="27" name="Text Box 4642"/>
            <p:cNvSpPr txBox="1">
              <a:spLocks noChangeArrowheads="1"/>
            </p:cNvSpPr>
            <p:nvPr/>
          </p:nvSpPr>
          <p:spPr bwMode="auto">
            <a:xfrm>
              <a:off x="1810907" y="2382478"/>
              <a:ext cx="877163" cy="369332"/>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a:defRPr/>
              </a:pPr>
              <a:r>
                <a:rPr lang="zh-CN" altLang="en-US" b="1" dirty="0" smtClean="0">
                  <a:solidFill>
                    <a:schemeClr val="bg1"/>
                  </a:solidFill>
                  <a:ea typeface="微软雅黑" pitchFamily="34" charset="-122"/>
                </a:rPr>
                <a:t>（一）</a:t>
              </a:r>
              <a:endParaRPr lang="zh-CN" altLang="en-US" b="1" dirty="0">
                <a:solidFill>
                  <a:schemeClr val="bg1"/>
                </a:solidFill>
                <a:ea typeface="微软雅黑" pitchFamily="34" charset="-122"/>
              </a:endParaRPr>
            </a:p>
          </p:txBody>
        </p:sp>
        <p:sp>
          <p:nvSpPr>
            <p:cNvPr id="46" name="TextBox 45"/>
            <p:cNvSpPr txBox="1"/>
            <p:nvPr/>
          </p:nvSpPr>
          <p:spPr>
            <a:xfrm>
              <a:off x="1331640" y="3140968"/>
              <a:ext cx="1836663" cy="1156855"/>
            </a:xfrm>
            <a:prstGeom prst="rect">
              <a:avLst/>
            </a:prstGeom>
            <a:noFill/>
          </p:spPr>
          <p:txBody>
            <a:bodyPr wrap="square" rtlCol="0">
              <a:spAutoFit/>
            </a:bodyPr>
            <a:lstStyle/>
            <a:p>
              <a:pPr>
                <a:lnSpc>
                  <a:spcPct val="150000"/>
                </a:lnSpc>
              </a:pPr>
              <a:r>
                <a:rPr lang="zh-CN" altLang="zh-CN" sz="1600" b="1" dirty="0">
                  <a:solidFill>
                    <a:srgbClr val="0000CC"/>
                  </a:solidFill>
                  <a:latin typeface="微软雅黑" panose="020B0503020204020204" pitchFamily="34" charset="-122"/>
                  <a:ea typeface="微软雅黑" panose="020B0503020204020204" pitchFamily="34" charset="-122"/>
                </a:rPr>
                <a:t>学生在学校取得学籍后累计休学不超过两</a:t>
              </a:r>
              <a:r>
                <a:rPr lang="zh-CN" altLang="zh-CN" sz="1600" b="1" dirty="0" smtClean="0">
                  <a:solidFill>
                    <a:srgbClr val="0000CC"/>
                  </a:solidFill>
                  <a:latin typeface="微软雅黑" panose="020B0503020204020204" pitchFamily="34" charset="-122"/>
                  <a:ea typeface="微软雅黑" panose="020B0503020204020204" pitchFamily="34" charset="-122"/>
                </a:rPr>
                <a:t>次</a:t>
              </a:r>
              <a:r>
                <a:rPr lang="zh-CN" altLang="en-US" sz="1600" b="1" dirty="0" smtClean="0">
                  <a:solidFill>
                    <a:srgbClr val="0000CC"/>
                  </a:solidFill>
                  <a:latin typeface="微软雅黑" panose="020B0503020204020204" pitchFamily="34" charset="-122"/>
                  <a:ea typeface="微软雅黑" panose="020B0503020204020204" pitchFamily="34" charset="-122"/>
                </a:rPr>
                <a:t>。</a:t>
              </a:r>
              <a:endParaRPr lang="zh-CN" altLang="en-US" sz="1600" b="1" dirty="0">
                <a:solidFill>
                  <a:srgbClr val="0000CC"/>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5849938" y="2285641"/>
            <a:ext cx="1998662" cy="2413000"/>
            <a:chOff x="5849938" y="2285641"/>
            <a:chExt cx="1998662" cy="2413000"/>
          </a:xfrm>
        </p:grpSpPr>
        <p:sp>
          <p:nvSpPr>
            <p:cNvPr id="21" name="AutoShape 34"/>
            <p:cNvSpPr>
              <a:spLocks noChangeAspect="1" noChangeArrowheads="1"/>
            </p:cNvSpPr>
            <p:nvPr/>
          </p:nvSpPr>
          <p:spPr bwMode="auto">
            <a:xfrm>
              <a:off x="5849938" y="2285641"/>
              <a:ext cx="1998662" cy="2413000"/>
            </a:xfrm>
            <a:prstGeom prst="roundRect">
              <a:avLst>
                <a:gd name="adj" fmla="val 3843"/>
              </a:avLst>
            </a:prstGeom>
            <a:gradFill rotWithShape="1">
              <a:gsLst>
                <a:gs pos="0">
                  <a:srgbClr val="00B0F0"/>
                </a:gs>
                <a:gs pos="100000">
                  <a:srgbClr val="002E3E"/>
                </a:gs>
              </a:gsLst>
              <a:path path="shape">
                <a:fillToRect l="50000" t="50000" r="50000" b="50000"/>
              </a:path>
            </a:gradFill>
            <a:ln w="9525" algn="ctr">
              <a:noFill/>
              <a:round/>
              <a:headEnd/>
              <a:tailEnd/>
            </a:ln>
          </p:spPr>
          <p:txBody>
            <a:bodyPr wrap="none" anchor="ctr"/>
            <a:lstStyle/>
            <a:p>
              <a:pPr algn="ctr"/>
              <a:endParaRPr lang="zh-CN" altLang="en-US"/>
            </a:p>
          </p:txBody>
        </p:sp>
        <p:sp>
          <p:nvSpPr>
            <p:cNvPr id="22" name="AutoShape 35"/>
            <p:cNvSpPr>
              <a:spLocks noChangeArrowheads="1"/>
            </p:cNvSpPr>
            <p:nvPr/>
          </p:nvSpPr>
          <p:spPr bwMode="auto">
            <a:xfrm>
              <a:off x="5872163" y="2850791"/>
              <a:ext cx="1955800" cy="1820862"/>
            </a:xfrm>
            <a:prstGeom prst="roundRect">
              <a:avLst>
                <a:gd name="adj" fmla="val 2074"/>
              </a:avLst>
            </a:prstGeom>
            <a:solidFill>
              <a:schemeClr val="bg1">
                <a:alpha val="74901"/>
              </a:schemeClr>
            </a:solidFill>
            <a:ln w="9525" algn="ctr">
              <a:noFill/>
              <a:round/>
              <a:headEnd/>
              <a:tailEnd/>
            </a:ln>
          </p:spPr>
          <p:txBody>
            <a:bodyPr anchor="ctr"/>
            <a:lstStyle/>
            <a:p>
              <a:pPr algn="ctr"/>
              <a:endParaRPr lang="zh-CN" altLang="en-US"/>
            </a:p>
          </p:txBody>
        </p:sp>
        <p:sp>
          <p:nvSpPr>
            <p:cNvPr id="26" name="AutoShape 36"/>
            <p:cNvSpPr>
              <a:spLocks noChangeArrowheads="1"/>
            </p:cNvSpPr>
            <p:nvPr/>
          </p:nvSpPr>
          <p:spPr bwMode="auto">
            <a:xfrm>
              <a:off x="5876925" y="2298341"/>
              <a:ext cx="1944688" cy="496887"/>
            </a:xfrm>
            <a:prstGeom prst="roundRect">
              <a:avLst>
                <a:gd name="adj" fmla="val 16667"/>
              </a:avLst>
            </a:prstGeom>
            <a:gradFill rotWithShape="1">
              <a:gsLst>
                <a:gs pos="0">
                  <a:schemeClr val="bg1">
                    <a:alpha val="50000"/>
                  </a:schemeClr>
                </a:gs>
                <a:gs pos="100000">
                  <a:srgbClr val="FFFFFF">
                    <a:alpha val="0"/>
                  </a:srgbClr>
                </a:gs>
              </a:gsLst>
              <a:lin ang="5400000" scaled="1"/>
            </a:gradFill>
            <a:ln w="9525" algn="ctr">
              <a:noFill/>
              <a:round/>
              <a:headEnd/>
              <a:tailEnd/>
            </a:ln>
          </p:spPr>
          <p:txBody>
            <a:bodyPr anchor="ctr"/>
            <a:lstStyle/>
            <a:p>
              <a:pPr algn="ctr"/>
              <a:endParaRPr lang="zh-CN" altLang="en-US"/>
            </a:p>
          </p:txBody>
        </p:sp>
        <p:sp>
          <p:nvSpPr>
            <p:cNvPr id="28" name="Text Box 4643"/>
            <p:cNvSpPr txBox="1">
              <a:spLocks noChangeArrowheads="1"/>
            </p:cNvSpPr>
            <p:nvPr/>
          </p:nvSpPr>
          <p:spPr bwMode="auto">
            <a:xfrm>
              <a:off x="6411482" y="2384066"/>
              <a:ext cx="877163" cy="369332"/>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a:defRPr/>
              </a:pPr>
              <a:r>
                <a:rPr lang="zh-CN" altLang="en-US" b="1" dirty="0" smtClean="0">
                  <a:solidFill>
                    <a:schemeClr val="bg1"/>
                  </a:solidFill>
                  <a:ea typeface="微软雅黑" pitchFamily="34" charset="-122"/>
                </a:rPr>
                <a:t>（二）</a:t>
              </a:r>
              <a:endParaRPr lang="zh-CN" altLang="en-US" b="1" dirty="0">
                <a:solidFill>
                  <a:schemeClr val="bg1"/>
                </a:solidFill>
                <a:ea typeface="微软雅黑" pitchFamily="34" charset="-122"/>
              </a:endParaRPr>
            </a:p>
          </p:txBody>
        </p:sp>
        <p:sp>
          <p:nvSpPr>
            <p:cNvPr id="47" name="TextBox 46"/>
            <p:cNvSpPr txBox="1"/>
            <p:nvPr/>
          </p:nvSpPr>
          <p:spPr>
            <a:xfrm>
              <a:off x="5954347" y="2978796"/>
              <a:ext cx="1836663" cy="1569660"/>
            </a:xfrm>
            <a:prstGeom prst="rect">
              <a:avLst/>
            </a:prstGeom>
            <a:noFill/>
          </p:spPr>
          <p:txBody>
            <a:bodyPr wrap="square" rtlCol="0">
              <a:spAutoFit/>
            </a:bodyPr>
            <a:lstStyle/>
            <a:p>
              <a:pPr>
                <a:lnSpc>
                  <a:spcPct val="150000"/>
                </a:lnSpc>
              </a:pPr>
              <a:r>
                <a:rPr lang="zh-CN" altLang="en-US" sz="1600" b="1" dirty="0">
                  <a:solidFill>
                    <a:srgbClr val="0000CC"/>
                  </a:solidFill>
                  <a:latin typeface="微软雅黑" panose="020B0503020204020204" pitchFamily="34" charset="-122"/>
                  <a:ea typeface="微软雅黑" panose="020B0503020204020204" pitchFamily="34" charset="-122"/>
                </a:rPr>
                <a:t>学生每次休学的期限不超过一年。在学期中办理休学的，该学期计为休学</a:t>
              </a:r>
              <a:r>
                <a:rPr lang="zh-CN" altLang="en-US" sz="1600" b="1" dirty="0" smtClean="0">
                  <a:solidFill>
                    <a:srgbClr val="0000CC"/>
                  </a:solidFill>
                  <a:latin typeface="微软雅黑" panose="020B0503020204020204" pitchFamily="34" charset="-122"/>
                  <a:ea typeface="微软雅黑" panose="020B0503020204020204" pitchFamily="34" charset="-122"/>
                </a:rPr>
                <a:t>期。</a:t>
              </a:r>
              <a:endParaRPr lang="zh-CN" altLang="en-US" sz="1600" b="1" dirty="0">
                <a:solidFill>
                  <a:srgbClr val="0000CC"/>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3578225" y="3408003"/>
            <a:ext cx="1998663" cy="3045333"/>
            <a:chOff x="3578225" y="3408003"/>
            <a:chExt cx="1998663" cy="3045333"/>
          </a:xfrm>
        </p:grpSpPr>
        <p:sp>
          <p:nvSpPr>
            <p:cNvPr id="23" name="AutoShape 48"/>
            <p:cNvSpPr>
              <a:spLocks noChangeArrowheads="1"/>
            </p:cNvSpPr>
            <p:nvPr/>
          </p:nvSpPr>
          <p:spPr bwMode="auto">
            <a:xfrm>
              <a:off x="3578225" y="3408003"/>
              <a:ext cx="1998663" cy="3045333"/>
            </a:xfrm>
            <a:prstGeom prst="roundRect">
              <a:avLst>
                <a:gd name="adj" fmla="val 3843"/>
              </a:avLst>
            </a:prstGeom>
            <a:gradFill rotWithShape="1">
              <a:gsLst>
                <a:gs pos="0">
                  <a:srgbClr val="FFC000"/>
                </a:gs>
                <a:gs pos="100000">
                  <a:srgbClr val="362900"/>
                </a:gs>
              </a:gsLst>
              <a:path path="shape">
                <a:fillToRect l="50000" t="50000" r="50000" b="50000"/>
              </a:path>
            </a:gradFill>
            <a:ln w="9525" algn="ctr">
              <a:noFill/>
              <a:round/>
              <a:headEnd/>
              <a:tailEnd/>
            </a:ln>
          </p:spPr>
          <p:txBody>
            <a:bodyPr wrap="none" anchor="ctr"/>
            <a:lstStyle/>
            <a:p>
              <a:pPr algn="ctr"/>
              <a:endParaRPr lang="zh-CN" altLang="en-US"/>
            </a:p>
          </p:txBody>
        </p:sp>
        <p:sp>
          <p:nvSpPr>
            <p:cNvPr id="24" name="AutoShape 49"/>
            <p:cNvSpPr>
              <a:spLocks noChangeArrowheads="1"/>
            </p:cNvSpPr>
            <p:nvPr/>
          </p:nvSpPr>
          <p:spPr bwMode="auto">
            <a:xfrm>
              <a:off x="3600450" y="3992319"/>
              <a:ext cx="1955800" cy="2422462"/>
            </a:xfrm>
            <a:prstGeom prst="roundRect">
              <a:avLst>
                <a:gd name="adj" fmla="val 2074"/>
              </a:avLst>
            </a:prstGeom>
            <a:solidFill>
              <a:schemeClr val="bg1">
                <a:alpha val="74901"/>
              </a:schemeClr>
            </a:solidFill>
            <a:ln w="9525" algn="ctr">
              <a:noFill/>
              <a:round/>
              <a:headEnd/>
              <a:tailEnd/>
            </a:ln>
          </p:spPr>
          <p:txBody>
            <a:bodyPr anchor="ctr"/>
            <a:lstStyle/>
            <a:p>
              <a:pPr algn="ctr"/>
              <a:endParaRPr lang="zh-CN" altLang="en-US"/>
            </a:p>
          </p:txBody>
        </p:sp>
        <p:sp>
          <p:nvSpPr>
            <p:cNvPr id="29" name="AutoShape 36"/>
            <p:cNvSpPr>
              <a:spLocks noChangeArrowheads="1"/>
            </p:cNvSpPr>
            <p:nvPr/>
          </p:nvSpPr>
          <p:spPr bwMode="auto">
            <a:xfrm>
              <a:off x="3605213" y="3420703"/>
              <a:ext cx="1944687" cy="495300"/>
            </a:xfrm>
            <a:prstGeom prst="roundRect">
              <a:avLst>
                <a:gd name="adj" fmla="val 16667"/>
              </a:avLst>
            </a:prstGeom>
            <a:gradFill rotWithShape="1">
              <a:gsLst>
                <a:gs pos="0">
                  <a:schemeClr val="bg1">
                    <a:alpha val="50000"/>
                  </a:schemeClr>
                </a:gs>
                <a:gs pos="100000">
                  <a:srgbClr val="FFFFFF">
                    <a:alpha val="0"/>
                  </a:srgbClr>
                </a:gs>
              </a:gsLst>
              <a:lin ang="5400000" scaled="1"/>
            </a:gradFill>
            <a:ln w="9525" algn="ctr">
              <a:noFill/>
              <a:round/>
              <a:headEnd/>
              <a:tailEnd/>
            </a:ln>
          </p:spPr>
          <p:txBody>
            <a:bodyPr anchor="ctr"/>
            <a:lstStyle/>
            <a:p>
              <a:pPr algn="ctr"/>
              <a:endParaRPr lang="zh-CN" altLang="en-US"/>
            </a:p>
          </p:txBody>
        </p:sp>
        <p:sp>
          <p:nvSpPr>
            <p:cNvPr id="30" name="Text Box 4645"/>
            <p:cNvSpPr txBox="1">
              <a:spLocks noChangeArrowheads="1"/>
            </p:cNvSpPr>
            <p:nvPr/>
          </p:nvSpPr>
          <p:spPr bwMode="auto">
            <a:xfrm>
              <a:off x="4139770" y="3496903"/>
              <a:ext cx="877163" cy="369332"/>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a:spAutoFit/>
            </a:bodyPr>
            <a:lstStyle/>
            <a:p>
              <a:pPr algn="ctr">
                <a:defRPr/>
              </a:pPr>
              <a:r>
                <a:rPr lang="zh-CN" altLang="en-US" b="1" dirty="0" smtClean="0">
                  <a:solidFill>
                    <a:schemeClr val="bg1"/>
                  </a:solidFill>
                  <a:ea typeface="微软雅黑" pitchFamily="34" charset="-122"/>
                </a:rPr>
                <a:t>（三）</a:t>
              </a:r>
              <a:endParaRPr lang="zh-CN" altLang="en-US" b="1" dirty="0">
                <a:solidFill>
                  <a:schemeClr val="bg1"/>
                </a:solidFill>
                <a:ea typeface="微软雅黑" pitchFamily="34" charset="-122"/>
              </a:endParaRPr>
            </a:p>
          </p:txBody>
        </p:sp>
        <p:sp>
          <p:nvSpPr>
            <p:cNvPr id="48" name="TextBox 47"/>
            <p:cNvSpPr txBox="1"/>
            <p:nvPr/>
          </p:nvSpPr>
          <p:spPr>
            <a:xfrm>
              <a:off x="3679480" y="4143978"/>
              <a:ext cx="1836663" cy="2062103"/>
            </a:xfrm>
            <a:prstGeom prst="rect">
              <a:avLst/>
            </a:prstGeom>
            <a:noFill/>
          </p:spPr>
          <p:txBody>
            <a:bodyPr wrap="square" rtlCol="0">
              <a:spAutoFit/>
            </a:bodyPr>
            <a:lstStyle/>
            <a:p>
              <a:r>
                <a:rPr lang="zh-CN" altLang="en-US" sz="1600" b="1" dirty="0">
                  <a:solidFill>
                    <a:srgbClr val="0000CC"/>
                  </a:solidFill>
                  <a:latin typeface="微软雅黑" panose="020B0503020204020204" pitchFamily="34" charset="-122"/>
                  <a:ea typeface="微软雅黑" panose="020B0503020204020204" pitchFamily="34" charset="-122"/>
                </a:rPr>
                <a:t>参加学校与国（境）外交流学习的休学学生，按照交流项目要求，在不超过最长修业年限的前提下，每次或累计休学期限不超过三</a:t>
              </a:r>
              <a:r>
                <a:rPr lang="zh-CN" altLang="en-US" sz="1600" b="1" dirty="0" smtClean="0">
                  <a:solidFill>
                    <a:srgbClr val="0000CC"/>
                  </a:solidFill>
                  <a:latin typeface="微软雅黑" panose="020B0503020204020204" pitchFamily="34" charset="-122"/>
                  <a:ea typeface="微软雅黑" panose="020B0503020204020204" pitchFamily="34" charset="-122"/>
                </a:rPr>
                <a:t>学年。</a:t>
              </a:r>
              <a:endParaRPr lang="zh-CN" altLang="en-US" sz="1600" b="1" dirty="0">
                <a:solidFill>
                  <a:srgbClr val="0000CC"/>
                </a:solidFill>
                <a:latin typeface="微软雅黑" panose="020B0503020204020204" pitchFamily="34" charset="-122"/>
                <a:ea typeface="微软雅黑" panose="020B0503020204020204" pitchFamily="34" charset="-122"/>
              </a:endParaRPr>
            </a:p>
          </p:txBody>
        </p:sp>
      </p:grpSp>
    </p:spTree>
    <p:extLst>
      <p:ext uri="{BB962C8B-B14F-4D97-AF65-F5344CB8AC3E}">
        <p14:creationId xmlns="" xmlns:p14="http://schemas.microsoft.com/office/powerpoint/2010/main" val="48294423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xit" presetSubtype="1" fill="hold" nodeType="withEffect">
                                  <p:stCondLst>
                                    <p:cond delay="0"/>
                                  </p:stCondLst>
                                  <p:childTnLst>
                                    <p:anim calcmode="lin" valueType="num">
                                      <p:cBhvr additive="base">
                                        <p:cTn id="6" dur="500"/>
                                        <p:tgtEl>
                                          <p:spTgt spid="3"/>
                                        </p:tgtEl>
                                        <p:attrNameLst>
                                          <p:attrName>ppt_y</p:attrName>
                                        </p:attrNameLst>
                                      </p:cBhvr>
                                      <p:tavLst>
                                        <p:tav tm="0">
                                          <p:val>
                                            <p:strVal val="#ppt_y"/>
                                          </p:val>
                                        </p:tav>
                                        <p:tav tm="100000">
                                          <p:val>
                                            <p:strVal val="#ppt_y-#ppt_h*1.125000"/>
                                          </p:val>
                                        </p:tav>
                                      </p:tavLst>
                                    </p:anim>
                                    <p:animEffect transition="out" filter="wipe(up)">
                                      <p:cBhvr>
                                        <p:cTn id="7" dur="500"/>
                                        <p:tgtEl>
                                          <p:spTgt spid="3"/>
                                        </p:tgtEl>
                                      </p:cBhvr>
                                    </p:animEffect>
                                    <p:set>
                                      <p:cBhvr>
                                        <p:cTn id="8" dur="1" fill="hold">
                                          <p:stCondLst>
                                            <p:cond delay="499"/>
                                          </p:stCondLst>
                                        </p:cTn>
                                        <p:tgtEl>
                                          <p:spTgt spid="3"/>
                                        </p:tgtEl>
                                        <p:attrNameLst>
                                          <p:attrName>style.visibility</p:attrName>
                                        </p:attrNameLst>
                                      </p:cBhvr>
                                      <p:to>
                                        <p:strVal val="hidden"/>
                                      </p:to>
                                    </p:set>
                                  </p:childTnLst>
                                </p:cTn>
                              </p:par>
                              <p:par>
                                <p:cTn id="9" presetID="1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ppt_w</p:attrName>
                                        </p:attrNameLst>
                                      </p:cBhvr>
                                      <p:tavLst>
                                        <p:tav tm="0">
                                          <p:val>
                                            <p:fltVal val="0"/>
                                          </p:val>
                                        </p:tav>
                                        <p:tav tm="100000">
                                          <p:val>
                                            <p:strVal val="#ppt_w"/>
                                          </p:val>
                                        </p:tav>
                                      </p:tavLst>
                                    </p:anim>
                                    <p:anim calcmode="lin" valueType="num">
                                      <p:cBhvr>
                                        <p:cTn id="18" dur="500" fill="hold"/>
                                        <p:tgtEl>
                                          <p:spTgt spid="45"/>
                                        </p:tgtEl>
                                        <p:attrNameLst>
                                          <p:attrName>ppt_h</p:attrName>
                                        </p:attrNameLst>
                                      </p:cBhvr>
                                      <p:tavLst>
                                        <p:tav tm="0">
                                          <p:val>
                                            <p:fltVal val="0"/>
                                          </p:val>
                                        </p:tav>
                                        <p:tav tm="100000">
                                          <p:val>
                                            <p:strVal val="#ppt_h"/>
                                          </p:val>
                                        </p:tav>
                                      </p:tavLst>
                                    </p:anim>
                                    <p:animEffect transition="in" filter="fade">
                                      <p:cBhvr>
                                        <p:cTn id="19" dur="500"/>
                                        <p:tgtEl>
                                          <p:spTgt spid="45"/>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1000"/>
                            </p:stCondLst>
                            <p:childTnLst>
                              <p:par>
                                <p:cTn id="25" presetID="22" presetClass="entr" presetSubtype="2"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ipe(right)">
                                      <p:cBhvr>
                                        <p:cTn id="27" dur="5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left)">
                                      <p:cBhvr>
                                        <p:cTn id="32" dur="500"/>
                                        <p:tgtEl>
                                          <p:spTgt spid="5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wipe(up)">
                                      <p:cBhvr>
                                        <p:cTn id="3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第二章  入学与注册</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sp>
        <p:nvSpPr>
          <p:cNvPr id="5" name="TextBox 4"/>
          <p:cNvSpPr txBox="1"/>
          <p:nvPr/>
        </p:nvSpPr>
        <p:spPr>
          <a:xfrm>
            <a:off x="0" y="836712"/>
            <a:ext cx="9144000" cy="523220"/>
          </a:xfrm>
          <a:prstGeom prst="rect">
            <a:avLst/>
          </a:prstGeom>
          <a:noFill/>
        </p:spPr>
        <p:txBody>
          <a:bodyPr wrap="square" rtlCol="0">
            <a:spAutoFit/>
          </a:bodyPr>
          <a:lstStyle/>
          <a:p>
            <a:pPr algn="ct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第四条</a:t>
            </a:r>
            <a:r>
              <a:rPr lang="en-US"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  </a:t>
            </a: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新生入学、注册与取得</a:t>
            </a:r>
            <a:r>
              <a:rPr lang="zh-CN" altLang="zh-CN" sz="28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学籍</a:t>
            </a:r>
            <a:endPar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endParaRPr>
          </a:p>
        </p:txBody>
      </p:sp>
      <p:grpSp>
        <p:nvGrpSpPr>
          <p:cNvPr id="6" name="组合 45"/>
          <p:cNvGrpSpPr>
            <a:grpSpLocks/>
          </p:cNvGrpSpPr>
          <p:nvPr/>
        </p:nvGrpSpPr>
        <p:grpSpPr bwMode="auto">
          <a:xfrm>
            <a:off x="279284" y="2420887"/>
            <a:ext cx="785812" cy="2214560"/>
            <a:chOff x="1071539" y="3500435"/>
            <a:chExt cx="785817" cy="2357456"/>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1539" y="3500435"/>
              <a:ext cx="785817" cy="23574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44"/>
            <p:cNvSpPr txBox="1">
              <a:spLocks noChangeArrowheads="1"/>
            </p:cNvSpPr>
            <p:nvPr/>
          </p:nvSpPr>
          <p:spPr bwMode="auto">
            <a:xfrm>
              <a:off x="1251740" y="3654757"/>
              <a:ext cx="455822" cy="20641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b="1" dirty="0">
                  <a:solidFill>
                    <a:schemeClr val="bg1"/>
                  </a:solidFill>
                  <a:latin typeface="微软雅黑" pitchFamily="34" charset="-122"/>
                  <a:ea typeface="微软雅黑" pitchFamily="34" charset="-122"/>
                </a:rPr>
                <a:t>保留入学资格</a:t>
              </a:r>
            </a:p>
          </p:txBody>
        </p:sp>
      </p:grpSp>
      <p:sp>
        <p:nvSpPr>
          <p:cNvPr id="17" name="TextBox 16"/>
          <p:cNvSpPr txBox="1"/>
          <p:nvPr/>
        </p:nvSpPr>
        <p:spPr>
          <a:xfrm>
            <a:off x="1691680" y="2276872"/>
            <a:ext cx="6696744" cy="2092368"/>
          </a:xfrm>
          <a:prstGeom prst="rect">
            <a:avLst/>
          </a:prstGeom>
          <a:noFill/>
        </p:spPr>
        <p:txBody>
          <a:bodyPr wrap="square" rtlCol="0">
            <a:spAutoFit/>
          </a:bodyPr>
          <a:lstStyle/>
          <a:p>
            <a:pPr>
              <a:lnSpc>
                <a:spcPct val="200000"/>
              </a:lnSpc>
            </a:pPr>
            <a:r>
              <a:rPr lang="en-US" altLang="zh-CN" sz="2800" b="1" dirty="0" smtClean="0">
                <a:solidFill>
                  <a:srgbClr val="FF0000"/>
                </a:solidFill>
                <a:latin typeface="微软雅黑" panose="020B0503020204020204" pitchFamily="34" charset="-122"/>
                <a:ea typeface="微软雅黑" panose="020B0503020204020204" pitchFamily="34" charset="-122"/>
              </a:rPr>
              <a:t>1</a:t>
            </a:r>
            <a:r>
              <a:rPr lang="en-US" altLang="zh-CN" sz="2800" b="1" dirty="0">
                <a:solidFill>
                  <a:srgbClr val="FF0000"/>
                </a:solidFill>
                <a:latin typeface="微软雅黑" panose="020B0503020204020204" pitchFamily="34" charset="-122"/>
                <a:ea typeface="微软雅黑" panose="020B0503020204020204" pitchFamily="34" charset="-122"/>
              </a:rPr>
              <a:t>.</a:t>
            </a:r>
            <a:r>
              <a:rPr lang="zh-CN" altLang="zh-CN" sz="2000" b="1" dirty="0">
                <a:solidFill>
                  <a:srgbClr val="0000CC"/>
                </a:solidFill>
                <a:latin typeface="微软雅黑" panose="020B0503020204020204" pitchFamily="34" charset="-122"/>
                <a:ea typeface="微软雅黑" panose="020B0503020204020204" pitchFamily="34" charset="-122"/>
              </a:rPr>
              <a:t>对患有疾病的新生，经学校指定的二级甲等以上医院（以下简称学校指定医院）诊断不宜在校学习的，可以保留入学资格一年。</a:t>
            </a:r>
            <a:endParaRPr lang="zh-CN" altLang="en-US" sz="2000" b="1" dirty="0">
              <a:solidFill>
                <a:srgbClr val="0000CC"/>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74775219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slide(fromLeft)">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2"/>
          <p:cNvGrpSpPr>
            <a:grpSpLocks/>
          </p:cNvGrpSpPr>
          <p:nvPr/>
        </p:nvGrpSpPr>
        <p:grpSpPr bwMode="auto">
          <a:xfrm>
            <a:off x="3037530" y="906814"/>
            <a:ext cx="5930947" cy="611188"/>
            <a:chOff x="3708" y="1775"/>
            <a:chExt cx="1542" cy="385"/>
          </a:xfrm>
        </p:grpSpPr>
        <p:sp>
          <p:nvSpPr>
            <p:cNvPr id="5"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6"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7"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第三十九条  休学次数与休学期限</a:t>
              </a:r>
            </a:p>
          </p:txBody>
        </p:sp>
        <p:sp>
          <p:nvSpPr>
            <p:cNvPr id="8"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nvGrpSpPr>
          <p:cNvPr id="9" name="Group 62"/>
          <p:cNvGrpSpPr>
            <a:grpSpLocks/>
          </p:cNvGrpSpPr>
          <p:nvPr/>
        </p:nvGrpSpPr>
        <p:grpSpPr bwMode="auto">
          <a:xfrm>
            <a:off x="3037530" y="906814"/>
            <a:ext cx="5930947" cy="611188"/>
            <a:chOff x="3708" y="1775"/>
            <a:chExt cx="1542" cy="385"/>
          </a:xfrm>
        </p:grpSpPr>
        <p:sp>
          <p:nvSpPr>
            <p:cNvPr id="10"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11"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12"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第四十条  学生休学期间的学籍与待遇</a:t>
              </a:r>
            </a:p>
          </p:txBody>
        </p:sp>
        <p:sp>
          <p:nvSpPr>
            <p:cNvPr id="13"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第九章 休学与复学</a:t>
            </a:r>
          </a:p>
        </p:txBody>
      </p:sp>
      <p:grpSp>
        <p:nvGrpSpPr>
          <p:cNvPr id="43" name="组合 47"/>
          <p:cNvGrpSpPr>
            <a:grpSpLocks/>
          </p:cNvGrpSpPr>
          <p:nvPr/>
        </p:nvGrpSpPr>
        <p:grpSpPr bwMode="auto">
          <a:xfrm>
            <a:off x="983804" y="2371084"/>
            <a:ext cx="7488832" cy="1174720"/>
            <a:chOff x="1882248" y="2411818"/>
            <a:chExt cx="6643734" cy="1357322"/>
          </a:xfrm>
        </p:grpSpPr>
        <p:sp>
          <p:nvSpPr>
            <p:cNvPr id="52" name="AutoShape 11"/>
            <p:cNvSpPr>
              <a:spLocks noChangeArrowheads="1"/>
            </p:cNvSpPr>
            <p:nvPr/>
          </p:nvSpPr>
          <p:spPr bwMode="gray">
            <a:xfrm>
              <a:off x="1882248" y="2411818"/>
              <a:ext cx="6643734" cy="1357322"/>
            </a:xfrm>
            <a:prstGeom prst="roundRect">
              <a:avLst>
                <a:gd name="adj" fmla="val 5028"/>
              </a:avLst>
            </a:prstGeom>
            <a:solidFill>
              <a:schemeClr val="bg1">
                <a:alpha val="39999"/>
              </a:schemeClr>
            </a:solidFill>
            <a:ln w="12700" algn="ctr">
              <a:solidFill>
                <a:schemeClr val="bg1">
                  <a:lumMod val="65000"/>
                </a:schemeClr>
              </a:solidFill>
              <a:round/>
              <a:headEnd/>
              <a:tailEnd/>
            </a:ln>
          </p:spPr>
          <p:txBody>
            <a:bodyPr anchor="ctr"/>
            <a:lstStyle/>
            <a:p>
              <a:pPr algn="ctr" eaLnBrk="0" hangingPunct="0">
                <a:lnSpc>
                  <a:spcPct val="140000"/>
                </a:lnSpc>
                <a:buClr>
                  <a:schemeClr val="bg1"/>
                </a:buClr>
                <a:defRPr/>
              </a:pPr>
              <a:endParaRPr lang="zh-CN" altLang="zh-CN">
                <a:solidFill>
                  <a:srgbClr val="FFFFFF"/>
                </a:solidFill>
                <a:latin typeface="Arial" pitchFamily="34" charset="0"/>
                <a:ea typeface="宋体" pitchFamily="2" charset="-122"/>
              </a:endParaRPr>
            </a:p>
          </p:txBody>
        </p:sp>
        <p:sp>
          <p:nvSpPr>
            <p:cNvPr id="53" name="TextBox 46"/>
            <p:cNvSpPr txBox="1">
              <a:spLocks noChangeArrowheads="1"/>
            </p:cNvSpPr>
            <p:nvPr/>
          </p:nvSpPr>
          <p:spPr bwMode="auto">
            <a:xfrm>
              <a:off x="2071670" y="2609555"/>
              <a:ext cx="6286544" cy="1066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b="1" dirty="0">
                  <a:latin typeface="微软雅黑" pitchFamily="34" charset="-122"/>
                  <a:ea typeface="微软雅黑" pitchFamily="34" charset="-122"/>
                </a:rPr>
                <a:t>（一）</a:t>
              </a:r>
              <a:r>
                <a:rPr lang="zh-CN" altLang="en-US" b="1" dirty="0">
                  <a:solidFill>
                    <a:srgbClr val="FF0000"/>
                  </a:solidFill>
                  <a:latin typeface="微软雅黑" pitchFamily="34" charset="-122"/>
                  <a:ea typeface="微软雅黑" pitchFamily="34" charset="-122"/>
                </a:rPr>
                <a:t>学校保留休学学生的学籍，不承担学生休学期间的管理责任。学生休学期间，不享受学校在校学生待遇。</a:t>
              </a:r>
            </a:p>
          </p:txBody>
        </p:sp>
      </p:grpSp>
      <p:grpSp>
        <p:nvGrpSpPr>
          <p:cNvPr id="54" name="组合 47"/>
          <p:cNvGrpSpPr>
            <a:grpSpLocks/>
          </p:cNvGrpSpPr>
          <p:nvPr/>
        </p:nvGrpSpPr>
        <p:grpSpPr bwMode="auto">
          <a:xfrm>
            <a:off x="983804" y="4164903"/>
            <a:ext cx="7488832" cy="1174720"/>
            <a:chOff x="1882248" y="2411818"/>
            <a:chExt cx="6643734" cy="1357322"/>
          </a:xfrm>
        </p:grpSpPr>
        <p:sp>
          <p:nvSpPr>
            <p:cNvPr id="55" name="AutoShape 11"/>
            <p:cNvSpPr>
              <a:spLocks noChangeArrowheads="1"/>
            </p:cNvSpPr>
            <p:nvPr/>
          </p:nvSpPr>
          <p:spPr bwMode="gray">
            <a:xfrm>
              <a:off x="1882248" y="2411818"/>
              <a:ext cx="6643734" cy="1357322"/>
            </a:xfrm>
            <a:prstGeom prst="roundRect">
              <a:avLst>
                <a:gd name="adj" fmla="val 5028"/>
              </a:avLst>
            </a:prstGeom>
            <a:solidFill>
              <a:schemeClr val="bg1">
                <a:alpha val="39999"/>
              </a:schemeClr>
            </a:solidFill>
            <a:ln w="12700" algn="ctr">
              <a:solidFill>
                <a:schemeClr val="bg1">
                  <a:lumMod val="65000"/>
                </a:schemeClr>
              </a:solidFill>
              <a:round/>
              <a:headEnd/>
              <a:tailEnd/>
            </a:ln>
          </p:spPr>
          <p:txBody>
            <a:bodyPr anchor="ctr"/>
            <a:lstStyle/>
            <a:p>
              <a:pPr algn="ctr" eaLnBrk="0" hangingPunct="0">
                <a:lnSpc>
                  <a:spcPct val="140000"/>
                </a:lnSpc>
                <a:buClr>
                  <a:schemeClr val="bg1"/>
                </a:buClr>
                <a:defRPr/>
              </a:pPr>
              <a:endParaRPr lang="zh-CN" altLang="zh-CN">
                <a:solidFill>
                  <a:srgbClr val="FFFFFF"/>
                </a:solidFill>
                <a:latin typeface="Arial" pitchFamily="34" charset="0"/>
                <a:ea typeface="宋体" pitchFamily="2" charset="-122"/>
              </a:endParaRPr>
            </a:p>
          </p:txBody>
        </p:sp>
        <p:sp>
          <p:nvSpPr>
            <p:cNvPr id="56" name="TextBox 46"/>
            <p:cNvSpPr txBox="1">
              <a:spLocks noChangeArrowheads="1"/>
            </p:cNvSpPr>
            <p:nvPr/>
          </p:nvSpPr>
          <p:spPr bwMode="auto">
            <a:xfrm>
              <a:off x="2071670" y="2609555"/>
              <a:ext cx="6286544" cy="1066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b="1" dirty="0">
                  <a:latin typeface="微软雅黑" pitchFamily="34" charset="-122"/>
                  <a:ea typeface="微软雅黑" pitchFamily="34" charset="-122"/>
                </a:rPr>
                <a:t>（二）</a:t>
              </a:r>
              <a:r>
                <a:rPr lang="zh-CN" altLang="en-US" b="1" dirty="0">
                  <a:solidFill>
                    <a:srgbClr val="FF0000"/>
                  </a:solidFill>
                  <a:latin typeface="微软雅黑" pitchFamily="34" charset="-122"/>
                  <a:ea typeface="微软雅黑" pitchFamily="34" charset="-122"/>
                </a:rPr>
                <a:t>休学学生患病，有关医疗费用事宜按学校公费医疗管理有关规定执行。</a:t>
              </a:r>
            </a:p>
          </p:txBody>
        </p:sp>
      </p:grpSp>
    </p:spTree>
    <p:extLst>
      <p:ext uri="{BB962C8B-B14F-4D97-AF65-F5344CB8AC3E}">
        <p14:creationId xmlns="" xmlns:p14="http://schemas.microsoft.com/office/powerpoint/2010/main" val="1761257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xit" presetSubtype="1" fill="hold" nodeType="withEffect">
                                  <p:stCondLst>
                                    <p:cond delay="0"/>
                                  </p:stCondLst>
                                  <p:childTnLst>
                                    <p:anim calcmode="lin" valueType="num">
                                      <p:cBhvr additive="base">
                                        <p:cTn id="6" dur="500"/>
                                        <p:tgtEl>
                                          <p:spTgt spid="3"/>
                                        </p:tgtEl>
                                        <p:attrNameLst>
                                          <p:attrName>ppt_y</p:attrName>
                                        </p:attrNameLst>
                                      </p:cBhvr>
                                      <p:tavLst>
                                        <p:tav tm="0">
                                          <p:val>
                                            <p:strVal val="#ppt_y"/>
                                          </p:val>
                                        </p:tav>
                                        <p:tav tm="100000">
                                          <p:val>
                                            <p:strVal val="#ppt_y-#ppt_h*1.125000"/>
                                          </p:val>
                                        </p:tav>
                                      </p:tavLst>
                                    </p:anim>
                                    <p:animEffect transition="out" filter="wipe(up)">
                                      <p:cBhvr>
                                        <p:cTn id="7" dur="500"/>
                                        <p:tgtEl>
                                          <p:spTgt spid="3"/>
                                        </p:tgtEl>
                                      </p:cBhvr>
                                    </p:animEffect>
                                    <p:set>
                                      <p:cBhvr>
                                        <p:cTn id="8" dur="1" fill="hold">
                                          <p:stCondLst>
                                            <p:cond delay="499"/>
                                          </p:stCondLst>
                                        </p:cTn>
                                        <p:tgtEl>
                                          <p:spTgt spid="3"/>
                                        </p:tgtEl>
                                        <p:attrNameLst>
                                          <p:attrName>style.visibility</p:attrName>
                                        </p:attrNameLst>
                                      </p:cBhvr>
                                      <p:to>
                                        <p:strVal val="hidden"/>
                                      </p:to>
                                    </p:set>
                                  </p:childTnLst>
                                </p:cTn>
                              </p:par>
                              <p:par>
                                <p:cTn id="9" presetID="1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slide(fromLeft)">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slide(fromLeft)">
                                      <p:cBhvr>
                                        <p:cTn id="2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2"/>
          <p:cNvGrpSpPr>
            <a:grpSpLocks/>
          </p:cNvGrpSpPr>
          <p:nvPr/>
        </p:nvGrpSpPr>
        <p:grpSpPr bwMode="auto">
          <a:xfrm>
            <a:off x="3037530" y="906814"/>
            <a:ext cx="5930947" cy="611188"/>
            <a:chOff x="3708" y="1775"/>
            <a:chExt cx="1542" cy="385"/>
          </a:xfrm>
        </p:grpSpPr>
        <p:sp>
          <p:nvSpPr>
            <p:cNvPr id="5"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6"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7"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第四十条  学生休学期间的学籍与待遇</a:t>
              </a:r>
            </a:p>
          </p:txBody>
        </p:sp>
        <p:sp>
          <p:nvSpPr>
            <p:cNvPr id="8"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nvGrpSpPr>
          <p:cNvPr id="9" name="Group 62"/>
          <p:cNvGrpSpPr>
            <a:grpSpLocks/>
          </p:cNvGrpSpPr>
          <p:nvPr/>
        </p:nvGrpSpPr>
        <p:grpSpPr bwMode="auto">
          <a:xfrm>
            <a:off x="3037530" y="906814"/>
            <a:ext cx="5930947" cy="611188"/>
            <a:chOff x="3708" y="1775"/>
            <a:chExt cx="1542" cy="385"/>
          </a:xfrm>
        </p:grpSpPr>
        <p:sp>
          <p:nvSpPr>
            <p:cNvPr id="10"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11"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12"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第四十一条  休学的办理</a:t>
              </a:r>
            </a:p>
          </p:txBody>
        </p:sp>
        <p:sp>
          <p:nvSpPr>
            <p:cNvPr id="13"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第九章 休学与复学</a:t>
            </a:r>
          </a:p>
        </p:txBody>
      </p:sp>
      <p:sp>
        <p:nvSpPr>
          <p:cNvPr id="21" name="矩形 20"/>
          <p:cNvSpPr/>
          <p:nvPr/>
        </p:nvSpPr>
        <p:spPr>
          <a:xfrm>
            <a:off x="4643438" y="4242768"/>
            <a:ext cx="4000528" cy="2571768"/>
          </a:xfrm>
          <a:prstGeom prst="rect">
            <a:avLst/>
          </a:prstGeom>
          <a:gradFill flip="none" rotWithShape="1">
            <a:gsLst>
              <a:gs pos="44000">
                <a:srgbClr val="00B0F0">
                  <a:alpha val="0"/>
                </a:srgbClr>
              </a:gs>
              <a:gs pos="95000">
                <a:srgbClr val="00B0F0">
                  <a:alpha val="42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矩形 21"/>
          <p:cNvSpPr/>
          <p:nvPr/>
        </p:nvSpPr>
        <p:spPr>
          <a:xfrm>
            <a:off x="4643438" y="1671000"/>
            <a:ext cx="4000528" cy="2571768"/>
          </a:xfrm>
          <a:prstGeom prst="rect">
            <a:avLst/>
          </a:prstGeom>
          <a:gradFill flip="none" rotWithShape="1">
            <a:gsLst>
              <a:gs pos="44000">
                <a:srgbClr val="00B0F0">
                  <a:alpha val="0"/>
                </a:srgbClr>
              </a:gs>
              <a:gs pos="95000">
                <a:srgbClr val="00B0F0">
                  <a:alpha val="42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矩形 22"/>
          <p:cNvSpPr/>
          <p:nvPr/>
        </p:nvSpPr>
        <p:spPr>
          <a:xfrm>
            <a:off x="571472" y="4242768"/>
            <a:ext cx="4000528" cy="2571768"/>
          </a:xfrm>
          <a:prstGeom prst="rect">
            <a:avLst/>
          </a:prstGeom>
          <a:gradFill flip="none" rotWithShape="1">
            <a:gsLst>
              <a:gs pos="44000">
                <a:srgbClr val="00B0F0">
                  <a:alpha val="0"/>
                </a:srgbClr>
              </a:gs>
              <a:gs pos="95000">
                <a:srgbClr val="00B0F0">
                  <a:alpha val="42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矩形 23"/>
          <p:cNvSpPr/>
          <p:nvPr/>
        </p:nvSpPr>
        <p:spPr>
          <a:xfrm>
            <a:off x="571472" y="1671000"/>
            <a:ext cx="4000528" cy="2571768"/>
          </a:xfrm>
          <a:prstGeom prst="rect">
            <a:avLst/>
          </a:prstGeom>
          <a:gradFill flip="none" rotWithShape="1">
            <a:gsLst>
              <a:gs pos="44000">
                <a:srgbClr val="00B0F0">
                  <a:alpha val="0"/>
                </a:srgbClr>
              </a:gs>
              <a:gs pos="95000">
                <a:srgbClr val="00B0F0">
                  <a:alpha val="42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矩形 24"/>
          <p:cNvSpPr/>
          <p:nvPr/>
        </p:nvSpPr>
        <p:spPr>
          <a:xfrm>
            <a:off x="4572000" y="1617350"/>
            <a:ext cx="90488" cy="5040000"/>
          </a:xfrm>
          <a:prstGeom prst="rect">
            <a:avLst/>
          </a:prstGeom>
          <a:gradFill flip="none" rotWithShape="1">
            <a:gsLst>
              <a:gs pos="44000">
                <a:srgbClr val="DF0B0B"/>
              </a:gs>
              <a:gs pos="95000">
                <a:srgbClr val="820000"/>
              </a:gs>
            </a:gsLst>
            <a:lin ang="18900000" scaled="1"/>
            <a:tileRect/>
          </a:gradFill>
          <a:ln w="31750">
            <a:solidFill>
              <a:schemeClr val="bg1">
                <a:lumMod val="95000"/>
              </a:schemeClr>
            </a:solidFill>
          </a:ln>
        </p:spPr>
        <p:style>
          <a:lnRef idx="1">
            <a:schemeClr val="accent2"/>
          </a:lnRef>
          <a:fillRef idx="3">
            <a:schemeClr val="accent2"/>
          </a:fillRef>
          <a:effectRef idx="2">
            <a:schemeClr val="accent2"/>
          </a:effectRef>
          <a:fontRef idx="minor">
            <a:schemeClr val="lt1"/>
          </a:fontRef>
        </p:style>
        <p:txBody>
          <a:bodyPr anchor="ctr"/>
          <a:lstStyle/>
          <a:p>
            <a:pPr algn="ctr" eaLnBrk="0" fontAlgn="auto" hangingPunct="0">
              <a:spcBef>
                <a:spcPts val="0"/>
              </a:spcBef>
              <a:spcAft>
                <a:spcPts val="0"/>
              </a:spcAft>
              <a:defRPr/>
            </a:pPr>
            <a:endParaRPr lang="zh-CN" altLang="en-US" dirty="0"/>
          </a:p>
        </p:txBody>
      </p:sp>
      <p:sp>
        <p:nvSpPr>
          <p:cNvPr id="26" name="矩形 25"/>
          <p:cNvSpPr/>
          <p:nvPr/>
        </p:nvSpPr>
        <p:spPr>
          <a:xfrm rot="5400000" flipH="1">
            <a:off x="4598194" y="144636"/>
            <a:ext cx="90487" cy="8143875"/>
          </a:xfrm>
          <a:prstGeom prst="rect">
            <a:avLst/>
          </a:prstGeom>
          <a:gradFill flip="none" rotWithShape="1">
            <a:gsLst>
              <a:gs pos="44000">
                <a:srgbClr val="00B0F0"/>
              </a:gs>
              <a:gs pos="95000">
                <a:srgbClr val="002060"/>
              </a:gs>
            </a:gsLst>
            <a:lin ang="18900000" scaled="1"/>
            <a:tileRect/>
          </a:gradFill>
          <a:ln w="31750">
            <a:solidFill>
              <a:schemeClr val="bg1">
                <a:lumMod val="95000"/>
              </a:schemeClr>
            </a:solidFill>
          </a:ln>
        </p:spPr>
        <p:style>
          <a:lnRef idx="1">
            <a:schemeClr val="accent2"/>
          </a:lnRef>
          <a:fillRef idx="3">
            <a:schemeClr val="accent2"/>
          </a:fillRef>
          <a:effectRef idx="2">
            <a:schemeClr val="accent2"/>
          </a:effectRef>
          <a:fontRef idx="minor">
            <a:schemeClr val="lt1"/>
          </a:fontRef>
        </p:style>
        <p:txBody>
          <a:bodyPr anchor="ctr"/>
          <a:lstStyle/>
          <a:p>
            <a:pPr algn="ctr" eaLnBrk="0" fontAlgn="auto" hangingPunct="0">
              <a:spcBef>
                <a:spcPts val="0"/>
              </a:spcBef>
              <a:spcAft>
                <a:spcPts val="0"/>
              </a:spcAft>
              <a:defRPr/>
            </a:pPr>
            <a:endParaRPr lang="zh-CN" altLang="en-US" dirty="0"/>
          </a:p>
        </p:txBody>
      </p:sp>
      <p:grpSp>
        <p:nvGrpSpPr>
          <p:cNvPr id="28" name="组合 19"/>
          <p:cNvGrpSpPr>
            <a:grpSpLocks/>
          </p:cNvGrpSpPr>
          <p:nvPr/>
        </p:nvGrpSpPr>
        <p:grpSpPr bwMode="auto">
          <a:xfrm>
            <a:off x="3775075" y="3363293"/>
            <a:ext cx="1593850" cy="1593850"/>
            <a:chOff x="5576894" y="433374"/>
            <a:chExt cx="1285745" cy="1285886"/>
          </a:xfrm>
        </p:grpSpPr>
        <p:sp>
          <p:nvSpPr>
            <p:cNvPr id="30" name="椭圆 29"/>
            <p:cNvSpPr/>
            <p:nvPr/>
          </p:nvSpPr>
          <p:spPr>
            <a:xfrm rot="2899493">
              <a:off x="5576824" y="433444"/>
              <a:ext cx="1285886" cy="1285745"/>
            </a:xfrm>
            <a:prstGeom prst="ellipse">
              <a:avLst/>
            </a:prstGeom>
            <a:gradFill>
              <a:gsLst>
                <a:gs pos="0">
                  <a:schemeClr val="tx1">
                    <a:lumMod val="85000"/>
                    <a:lumOff val="15000"/>
                  </a:schemeClr>
                </a:gs>
                <a:gs pos="74000">
                  <a:schemeClr val="bg1">
                    <a:lumMod val="95000"/>
                  </a:schemeClr>
                </a:gs>
                <a:gs pos="94000">
                  <a:srgbClr val="5E5E5E"/>
                </a:gs>
                <a:gs pos="43000">
                  <a:schemeClr val="bg1">
                    <a:lumMod val="65000"/>
                  </a:schemeClr>
                </a:gs>
                <a:gs pos="0">
                  <a:schemeClr val="bg1">
                    <a:lumMod val="85000"/>
                  </a:schemeClr>
                </a:gs>
              </a:gsLst>
              <a:lin ang="108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t>z</a:t>
              </a:r>
              <a:endParaRPr lang="zh-CN" altLang="en-US" dirty="0"/>
            </a:p>
          </p:txBody>
        </p:sp>
        <p:sp>
          <p:nvSpPr>
            <p:cNvPr id="31" name="椭圆 30"/>
            <p:cNvSpPr/>
            <p:nvPr/>
          </p:nvSpPr>
          <p:spPr>
            <a:xfrm>
              <a:off x="5628119" y="484604"/>
              <a:ext cx="1183295" cy="1183425"/>
            </a:xfrm>
            <a:prstGeom prst="ellipse">
              <a:avLst/>
            </a:prstGeom>
            <a:gradFill>
              <a:gsLst>
                <a:gs pos="0">
                  <a:schemeClr val="bg1">
                    <a:lumMod val="75000"/>
                  </a:schemeClr>
                </a:gs>
                <a:gs pos="39000">
                  <a:schemeClr val="bg1">
                    <a:lumMod val="95000"/>
                  </a:schemeClr>
                </a:gs>
                <a:gs pos="65000">
                  <a:schemeClr val="bg1">
                    <a:lumMod val="65000"/>
                  </a:schemeClr>
                </a:gs>
                <a:gs pos="87000">
                  <a:schemeClr val="bg1">
                    <a:lumMod val="85000"/>
                  </a:schemeClr>
                </a:gs>
                <a:gs pos="100000">
                  <a:schemeClr val="bg1">
                    <a:lumMod val="65000"/>
                  </a:schemeClr>
                </a:gs>
              </a:gsLst>
              <a:lin ang="10800000" scaled="1"/>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DB3C03"/>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5" name="TextBox 14"/>
          <p:cNvSpPr txBox="1"/>
          <p:nvPr/>
        </p:nvSpPr>
        <p:spPr>
          <a:xfrm>
            <a:off x="827584" y="1871971"/>
            <a:ext cx="3240360" cy="2169825"/>
          </a:xfrm>
          <a:prstGeom prst="rect">
            <a:avLst/>
          </a:prstGeom>
          <a:noFill/>
        </p:spPr>
        <p:txBody>
          <a:bodyPr wrap="square" rtlCol="0">
            <a:spAutoFit/>
          </a:bodyPr>
          <a:lstStyle/>
          <a:p>
            <a:pPr>
              <a:lnSpc>
                <a:spcPct val="150000"/>
              </a:lnSpc>
            </a:pPr>
            <a:r>
              <a:rPr lang="zh-CN" altLang="zh-CN" b="1" dirty="0">
                <a:solidFill>
                  <a:srgbClr val="FF0000"/>
                </a:solidFill>
                <a:latin typeface="微软雅黑" panose="020B0503020204020204" pitchFamily="34" charset="-122"/>
                <a:ea typeface="微软雅黑" panose="020B0503020204020204" pitchFamily="34" charset="-122"/>
              </a:rPr>
              <a:t>（一）</a:t>
            </a:r>
            <a:r>
              <a:rPr lang="zh-CN" altLang="zh-CN" b="1" dirty="0">
                <a:latin typeface="微软雅黑" panose="020B0503020204020204" pitchFamily="34" charset="-122"/>
                <a:ea typeface="微软雅黑" panose="020B0503020204020204" pitchFamily="34" charset="-122"/>
              </a:rPr>
              <a:t>学生因治疗伤病需要休学的，应提供学校指定医院出具的诊断证明，经学生所在学院审核、教务处批准后，办理休学手续。</a:t>
            </a:r>
            <a:endParaRPr lang="zh-CN" altLang="en-US" b="1" dirty="0">
              <a:latin typeface="微软雅黑" panose="020B0503020204020204" pitchFamily="34" charset="-122"/>
              <a:ea typeface="微软雅黑" panose="020B0503020204020204" pitchFamily="34" charset="-122"/>
            </a:endParaRPr>
          </a:p>
        </p:txBody>
      </p:sp>
      <p:sp>
        <p:nvSpPr>
          <p:cNvPr id="49" name="TextBox 48"/>
          <p:cNvSpPr txBox="1"/>
          <p:nvPr/>
        </p:nvSpPr>
        <p:spPr>
          <a:xfrm>
            <a:off x="5298129" y="1871971"/>
            <a:ext cx="3240360" cy="2169825"/>
          </a:xfrm>
          <a:prstGeom prst="rect">
            <a:avLst/>
          </a:prstGeom>
          <a:noFill/>
        </p:spPr>
        <p:txBody>
          <a:bodyPr wrap="square" rtlCol="0">
            <a:sp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（二）</a:t>
            </a:r>
            <a:r>
              <a:rPr lang="zh-CN" altLang="en-US" b="1" dirty="0">
                <a:latin typeface="微软雅黑" panose="020B0503020204020204" pitchFamily="34" charset="-122"/>
                <a:ea typeface="微软雅黑" panose="020B0503020204020204" pitchFamily="34" charset="-122"/>
              </a:rPr>
              <a:t>学生因特殊原因或特殊困难需要休学的，应提交有本人及家长签名的休学申请，经学生所在学院审核同意、教务处批准后，办理休学手续。</a:t>
            </a:r>
          </a:p>
        </p:txBody>
      </p:sp>
      <p:sp>
        <p:nvSpPr>
          <p:cNvPr id="51" name="TextBox 50"/>
          <p:cNvSpPr txBox="1"/>
          <p:nvPr/>
        </p:nvSpPr>
        <p:spPr>
          <a:xfrm>
            <a:off x="827584" y="4497498"/>
            <a:ext cx="3240360" cy="1754326"/>
          </a:xfrm>
          <a:prstGeom prst="rect">
            <a:avLst/>
          </a:prstGeom>
          <a:noFill/>
        </p:spPr>
        <p:txBody>
          <a:bodyPr wrap="square" rtlCol="0">
            <a:sp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（三）</a:t>
            </a:r>
            <a:r>
              <a:rPr lang="zh-CN" altLang="en-US" b="1" dirty="0">
                <a:latin typeface="微软雅黑" panose="020B0503020204020204" pitchFamily="34" charset="-122"/>
                <a:ea typeface="微软雅黑" panose="020B0503020204020204" pitchFamily="34" charset="-122"/>
              </a:rPr>
              <a:t>参加学校与国（境）外交流学习的学生，由学校国际交流合作处提供学生名单，经教务处批准后，统一办理。</a:t>
            </a:r>
          </a:p>
        </p:txBody>
      </p:sp>
      <p:sp>
        <p:nvSpPr>
          <p:cNvPr id="57" name="TextBox 56"/>
          <p:cNvSpPr txBox="1"/>
          <p:nvPr/>
        </p:nvSpPr>
        <p:spPr>
          <a:xfrm>
            <a:off x="5298129" y="4497498"/>
            <a:ext cx="3240360" cy="1338828"/>
          </a:xfrm>
          <a:prstGeom prst="rect">
            <a:avLst/>
          </a:prstGeom>
          <a:noFill/>
        </p:spPr>
        <p:txBody>
          <a:bodyPr wrap="square" rtlCol="0">
            <a:sp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（四）</a:t>
            </a:r>
            <a:r>
              <a:rPr lang="zh-CN" altLang="en-US" b="1" dirty="0">
                <a:latin typeface="微软雅黑" panose="020B0503020204020204" pitchFamily="34" charset="-122"/>
                <a:ea typeface="微软雅黑" panose="020B0503020204020204" pitchFamily="34" charset="-122"/>
              </a:rPr>
              <a:t>经教务处批准休学的学生，应在批准后两周内办理休学手续并离校。</a:t>
            </a:r>
          </a:p>
        </p:txBody>
      </p:sp>
    </p:spTree>
    <p:extLst>
      <p:ext uri="{BB962C8B-B14F-4D97-AF65-F5344CB8AC3E}">
        <p14:creationId xmlns="" xmlns:p14="http://schemas.microsoft.com/office/powerpoint/2010/main" val="282285945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xit" presetSubtype="1" fill="hold" nodeType="withEffect">
                                  <p:stCondLst>
                                    <p:cond delay="0"/>
                                  </p:stCondLst>
                                  <p:childTnLst>
                                    <p:anim calcmode="lin" valueType="num">
                                      <p:cBhvr additive="base">
                                        <p:cTn id="6" dur="500"/>
                                        <p:tgtEl>
                                          <p:spTgt spid="3"/>
                                        </p:tgtEl>
                                        <p:attrNameLst>
                                          <p:attrName>ppt_y</p:attrName>
                                        </p:attrNameLst>
                                      </p:cBhvr>
                                      <p:tavLst>
                                        <p:tav tm="0">
                                          <p:val>
                                            <p:strVal val="#ppt_y"/>
                                          </p:val>
                                        </p:tav>
                                        <p:tav tm="100000">
                                          <p:val>
                                            <p:strVal val="#ppt_y-#ppt_h*1.125000"/>
                                          </p:val>
                                        </p:tav>
                                      </p:tavLst>
                                    </p:anim>
                                    <p:animEffect transition="out" filter="wipe(up)">
                                      <p:cBhvr>
                                        <p:cTn id="7" dur="500"/>
                                        <p:tgtEl>
                                          <p:spTgt spid="3"/>
                                        </p:tgtEl>
                                      </p:cBhvr>
                                    </p:animEffect>
                                    <p:set>
                                      <p:cBhvr>
                                        <p:cTn id="8" dur="1" fill="hold">
                                          <p:stCondLst>
                                            <p:cond delay="499"/>
                                          </p:stCondLst>
                                        </p:cTn>
                                        <p:tgtEl>
                                          <p:spTgt spid="3"/>
                                        </p:tgtEl>
                                        <p:attrNameLst>
                                          <p:attrName>style.visibility</p:attrName>
                                        </p:attrNameLst>
                                      </p:cBhvr>
                                      <p:to>
                                        <p:strVal val="hidden"/>
                                      </p:to>
                                    </p:set>
                                  </p:childTnLst>
                                </p:cTn>
                              </p:par>
                              <p:par>
                                <p:cTn id="9" presetID="1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childTnLst>
                          </p:cTn>
                        </p:par>
                        <p:par>
                          <p:cTn id="20" fill="hold">
                            <p:stCondLst>
                              <p:cond delay="500"/>
                            </p:stCondLst>
                            <p:childTnLst>
                              <p:par>
                                <p:cTn id="21" presetID="49" presetClass="entr" presetSubtype="0" decel="10000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 calcmode="lin" valueType="num">
                                      <p:cBhvr>
                                        <p:cTn id="25" dur="500" fill="hold"/>
                                        <p:tgtEl>
                                          <p:spTgt spid="25"/>
                                        </p:tgtEl>
                                        <p:attrNameLst>
                                          <p:attrName>style.rotation</p:attrName>
                                        </p:attrNameLst>
                                      </p:cBhvr>
                                      <p:tavLst>
                                        <p:tav tm="0">
                                          <p:val>
                                            <p:fltVal val="360"/>
                                          </p:val>
                                        </p:tav>
                                        <p:tav tm="100000">
                                          <p:val>
                                            <p:fltVal val="0"/>
                                          </p:val>
                                        </p:tav>
                                      </p:tavLst>
                                    </p:anim>
                                    <p:animEffect transition="in" filter="fade">
                                      <p:cBhvr>
                                        <p:cTn id="26" dur="500"/>
                                        <p:tgtEl>
                                          <p:spTgt spid="25"/>
                                        </p:tgtEl>
                                      </p:cBhvr>
                                    </p:animEffect>
                                  </p:childTnLst>
                                </p:cTn>
                              </p:par>
                              <p:par>
                                <p:cTn id="27" presetID="49" presetClass="entr" presetSubtype="0" decel="10000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 calcmode="lin" valueType="num">
                                      <p:cBhvr>
                                        <p:cTn id="31" dur="500" fill="hold"/>
                                        <p:tgtEl>
                                          <p:spTgt spid="26"/>
                                        </p:tgtEl>
                                        <p:attrNameLst>
                                          <p:attrName>style.rotation</p:attrName>
                                        </p:attrNameLst>
                                      </p:cBhvr>
                                      <p:tavLst>
                                        <p:tav tm="0">
                                          <p:val>
                                            <p:fltVal val="360"/>
                                          </p:val>
                                        </p:tav>
                                        <p:tav tm="100000">
                                          <p:val>
                                            <p:fltVal val="0"/>
                                          </p:val>
                                        </p:tav>
                                      </p:tavLst>
                                    </p:anim>
                                    <p:animEffect transition="in" filter="fade">
                                      <p:cBhvr>
                                        <p:cTn id="32" dur="500"/>
                                        <p:tgtEl>
                                          <p:spTgt spid="26"/>
                                        </p:tgtEl>
                                      </p:cBhvr>
                                    </p:animEffect>
                                  </p:childTnLst>
                                </p:cTn>
                              </p:par>
                            </p:childTnLst>
                          </p:cTn>
                        </p:par>
                        <p:par>
                          <p:cTn id="33" fill="hold">
                            <p:stCondLst>
                              <p:cond delay="1000"/>
                            </p:stCondLst>
                            <p:childTnLst>
                              <p:par>
                                <p:cTn id="34" presetID="10"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10" presetClass="entr" presetSubtype="0"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par>
                                <p:cTn id="43" presetID="10"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500" fill="hold"/>
                                        <p:tgtEl>
                                          <p:spTgt spid="49"/>
                                        </p:tgtEl>
                                        <p:attrNameLst>
                                          <p:attrName>ppt_w</p:attrName>
                                        </p:attrNameLst>
                                      </p:cBhvr>
                                      <p:tavLst>
                                        <p:tav tm="0">
                                          <p:val>
                                            <p:fltVal val="0"/>
                                          </p:val>
                                        </p:tav>
                                        <p:tav tm="100000">
                                          <p:val>
                                            <p:strVal val="#ppt_w"/>
                                          </p:val>
                                        </p:tav>
                                      </p:tavLst>
                                    </p:anim>
                                    <p:anim calcmode="lin" valueType="num">
                                      <p:cBhvr>
                                        <p:cTn id="58" dur="500" fill="hold"/>
                                        <p:tgtEl>
                                          <p:spTgt spid="49"/>
                                        </p:tgtEl>
                                        <p:attrNameLst>
                                          <p:attrName>ppt_h</p:attrName>
                                        </p:attrNameLst>
                                      </p:cBhvr>
                                      <p:tavLst>
                                        <p:tav tm="0">
                                          <p:val>
                                            <p:fltVal val="0"/>
                                          </p:val>
                                        </p:tav>
                                        <p:tav tm="100000">
                                          <p:val>
                                            <p:strVal val="#ppt_h"/>
                                          </p:val>
                                        </p:tav>
                                      </p:tavLst>
                                    </p:anim>
                                    <p:animEffect transition="in" filter="fade">
                                      <p:cBhvr>
                                        <p:cTn id="59" dur="500"/>
                                        <p:tgtEl>
                                          <p:spTgt spid="49"/>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51"/>
                                        </p:tgtEl>
                                        <p:attrNameLst>
                                          <p:attrName>style.visibility</p:attrName>
                                        </p:attrNameLst>
                                      </p:cBhvr>
                                      <p:to>
                                        <p:strVal val="visible"/>
                                      </p:to>
                                    </p:set>
                                    <p:anim calcmode="lin" valueType="num">
                                      <p:cBhvr>
                                        <p:cTn id="64" dur="500" fill="hold"/>
                                        <p:tgtEl>
                                          <p:spTgt spid="51"/>
                                        </p:tgtEl>
                                        <p:attrNameLst>
                                          <p:attrName>ppt_w</p:attrName>
                                        </p:attrNameLst>
                                      </p:cBhvr>
                                      <p:tavLst>
                                        <p:tav tm="0">
                                          <p:val>
                                            <p:fltVal val="0"/>
                                          </p:val>
                                        </p:tav>
                                        <p:tav tm="100000">
                                          <p:val>
                                            <p:strVal val="#ppt_w"/>
                                          </p:val>
                                        </p:tav>
                                      </p:tavLst>
                                    </p:anim>
                                    <p:anim calcmode="lin" valueType="num">
                                      <p:cBhvr>
                                        <p:cTn id="65" dur="500" fill="hold"/>
                                        <p:tgtEl>
                                          <p:spTgt spid="51"/>
                                        </p:tgtEl>
                                        <p:attrNameLst>
                                          <p:attrName>ppt_h</p:attrName>
                                        </p:attrNameLst>
                                      </p:cBhvr>
                                      <p:tavLst>
                                        <p:tav tm="0">
                                          <p:val>
                                            <p:fltVal val="0"/>
                                          </p:val>
                                        </p:tav>
                                        <p:tav tm="100000">
                                          <p:val>
                                            <p:strVal val="#ppt_h"/>
                                          </p:val>
                                        </p:tav>
                                      </p:tavLst>
                                    </p:anim>
                                    <p:animEffect transition="in" filter="fade">
                                      <p:cBhvr>
                                        <p:cTn id="66" dur="500"/>
                                        <p:tgtEl>
                                          <p:spTgt spid="51"/>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57"/>
                                        </p:tgtEl>
                                        <p:attrNameLst>
                                          <p:attrName>style.visibility</p:attrName>
                                        </p:attrNameLst>
                                      </p:cBhvr>
                                      <p:to>
                                        <p:strVal val="visible"/>
                                      </p:to>
                                    </p:set>
                                    <p:anim calcmode="lin" valueType="num">
                                      <p:cBhvr>
                                        <p:cTn id="71" dur="500" fill="hold"/>
                                        <p:tgtEl>
                                          <p:spTgt spid="57"/>
                                        </p:tgtEl>
                                        <p:attrNameLst>
                                          <p:attrName>ppt_w</p:attrName>
                                        </p:attrNameLst>
                                      </p:cBhvr>
                                      <p:tavLst>
                                        <p:tav tm="0">
                                          <p:val>
                                            <p:fltVal val="0"/>
                                          </p:val>
                                        </p:tav>
                                        <p:tav tm="100000">
                                          <p:val>
                                            <p:strVal val="#ppt_w"/>
                                          </p:val>
                                        </p:tav>
                                      </p:tavLst>
                                    </p:anim>
                                    <p:anim calcmode="lin" valueType="num">
                                      <p:cBhvr>
                                        <p:cTn id="72" dur="500" fill="hold"/>
                                        <p:tgtEl>
                                          <p:spTgt spid="57"/>
                                        </p:tgtEl>
                                        <p:attrNameLst>
                                          <p:attrName>ppt_h</p:attrName>
                                        </p:attrNameLst>
                                      </p:cBhvr>
                                      <p:tavLst>
                                        <p:tav tm="0">
                                          <p:val>
                                            <p:fltVal val="0"/>
                                          </p:val>
                                        </p:tav>
                                        <p:tav tm="100000">
                                          <p:val>
                                            <p:strVal val="#ppt_h"/>
                                          </p:val>
                                        </p:tav>
                                      </p:tavLst>
                                    </p:anim>
                                    <p:animEffect transition="in" filter="fade">
                                      <p:cBhvr>
                                        <p:cTn id="7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5" grpId="0"/>
      <p:bldP spid="49" grpId="0"/>
      <p:bldP spid="51" grpId="0"/>
      <p:bldP spid="57"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2"/>
          <p:cNvGrpSpPr>
            <a:grpSpLocks/>
          </p:cNvGrpSpPr>
          <p:nvPr/>
        </p:nvGrpSpPr>
        <p:grpSpPr bwMode="auto">
          <a:xfrm>
            <a:off x="3037530" y="906814"/>
            <a:ext cx="5930947" cy="611188"/>
            <a:chOff x="3708" y="1775"/>
            <a:chExt cx="1542" cy="385"/>
          </a:xfrm>
        </p:grpSpPr>
        <p:sp>
          <p:nvSpPr>
            <p:cNvPr id="5"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6"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7"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第四十一条  休学的办理</a:t>
              </a:r>
            </a:p>
          </p:txBody>
        </p:sp>
        <p:sp>
          <p:nvSpPr>
            <p:cNvPr id="8"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nvGrpSpPr>
          <p:cNvPr id="9" name="Group 62"/>
          <p:cNvGrpSpPr>
            <a:grpSpLocks/>
          </p:cNvGrpSpPr>
          <p:nvPr/>
        </p:nvGrpSpPr>
        <p:grpSpPr bwMode="auto">
          <a:xfrm>
            <a:off x="3037530" y="906814"/>
            <a:ext cx="5930947" cy="611188"/>
            <a:chOff x="3708" y="1775"/>
            <a:chExt cx="1542" cy="385"/>
          </a:xfrm>
        </p:grpSpPr>
        <p:sp>
          <p:nvSpPr>
            <p:cNvPr id="10"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11"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12"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第四十二条  终止休学</a:t>
              </a:r>
            </a:p>
          </p:txBody>
        </p:sp>
        <p:sp>
          <p:nvSpPr>
            <p:cNvPr id="13"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第九章 休学与复学</a:t>
            </a:r>
          </a:p>
        </p:txBody>
      </p:sp>
      <p:grpSp>
        <p:nvGrpSpPr>
          <p:cNvPr id="29" name="组合 32"/>
          <p:cNvGrpSpPr>
            <a:grpSpLocks/>
          </p:cNvGrpSpPr>
          <p:nvPr/>
        </p:nvGrpSpPr>
        <p:grpSpPr bwMode="auto">
          <a:xfrm>
            <a:off x="1064148" y="2182563"/>
            <a:ext cx="7488832" cy="1030414"/>
            <a:chOff x="5786446" y="2277998"/>
            <a:chExt cx="3071834" cy="665684"/>
          </a:xfrm>
        </p:grpSpPr>
        <p:pic>
          <p:nvPicPr>
            <p:cNvPr id="3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86446" y="2291219"/>
              <a:ext cx="3071834" cy="652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3" name="TextBox 27"/>
            <p:cNvSpPr txBox="1">
              <a:spLocks noChangeArrowheads="1"/>
            </p:cNvSpPr>
            <p:nvPr/>
          </p:nvSpPr>
          <p:spPr bwMode="auto">
            <a:xfrm>
              <a:off x="5857884" y="2277998"/>
              <a:ext cx="2928958" cy="5965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fontAlgn="ctr">
                <a:lnSpc>
                  <a:spcPct val="150000"/>
                </a:lnSpc>
                <a:buClr>
                  <a:srgbClr val="FF0000"/>
                </a:buClr>
                <a:buSzPct val="70000"/>
              </a:pPr>
              <a:r>
                <a:rPr lang="zh-CN" altLang="en-US" b="1" dirty="0">
                  <a:solidFill>
                    <a:schemeClr val="bg1"/>
                  </a:solidFill>
                  <a:latin typeface="微软雅黑" pitchFamily="34" charset="-122"/>
                  <a:ea typeface="微软雅黑" pitchFamily="34" charset="-122"/>
                </a:rPr>
                <a:t>（一）休学期间，学生如要报考其他高校，应先向教务处提出退学申请并办理退学手续，终止休学。</a:t>
              </a:r>
            </a:p>
          </p:txBody>
        </p:sp>
      </p:grpSp>
      <p:grpSp>
        <p:nvGrpSpPr>
          <p:cNvPr id="37" name="组合 32"/>
          <p:cNvGrpSpPr>
            <a:grpSpLocks/>
          </p:cNvGrpSpPr>
          <p:nvPr/>
        </p:nvGrpSpPr>
        <p:grpSpPr bwMode="auto">
          <a:xfrm>
            <a:off x="1064148" y="3861045"/>
            <a:ext cx="7488832" cy="1009948"/>
            <a:chOff x="5786446" y="2291219"/>
            <a:chExt cx="3071834" cy="652463"/>
          </a:xfrm>
        </p:grpSpPr>
        <p:pic>
          <p:nvPicPr>
            <p:cNvPr id="3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86446" y="2291219"/>
              <a:ext cx="3071834" cy="652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9" name="TextBox 27"/>
            <p:cNvSpPr txBox="1">
              <a:spLocks noChangeArrowheads="1"/>
            </p:cNvSpPr>
            <p:nvPr/>
          </p:nvSpPr>
          <p:spPr bwMode="auto">
            <a:xfrm>
              <a:off x="5857884" y="2301720"/>
              <a:ext cx="2928958" cy="5965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fontAlgn="ctr">
                <a:lnSpc>
                  <a:spcPct val="150000"/>
                </a:lnSpc>
                <a:buClr>
                  <a:srgbClr val="FF0000"/>
                </a:buClr>
                <a:buSzPct val="70000"/>
              </a:pPr>
              <a:r>
                <a:rPr lang="zh-CN" altLang="en-US" b="1" dirty="0">
                  <a:solidFill>
                    <a:schemeClr val="bg1"/>
                  </a:solidFill>
                  <a:latin typeface="微软雅黑" pitchFamily="34" charset="-122"/>
                  <a:ea typeface="微软雅黑" pitchFamily="34" charset="-122"/>
                </a:rPr>
                <a:t>（二）休学期间，学生如自愿退学的，可向教务处提交有本人及家长签名的退学申请并办理退学手续，终止休学。</a:t>
              </a:r>
            </a:p>
          </p:txBody>
        </p:sp>
      </p:grpSp>
    </p:spTree>
    <p:extLst>
      <p:ext uri="{BB962C8B-B14F-4D97-AF65-F5344CB8AC3E}">
        <p14:creationId xmlns="" xmlns:p14="http://schemas.microsoft.com/office/powerpoint/2010/main" val="184611693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xit" presetSubtype="1" fill="hold" nodeType="withEffect">
                                  <p:stCondLst>
                                    <p:cond delay="0"/>
                                  </p:stCondLst>
                                  <p:childTnLst>
                                    <p:anim calcmode="lin" valueType="num">
                                      <p:cBhvr additive="base">
                                        <p:cTn id="6" dur="500"/>
                                        <p:tgtEl>
                                          <p:spTgt spid="3"/>
                                        </p:tgtEl>
                                        <p:attrNameLst>
                                          <p:attrName>ppt_y</p:attrName>
                                        </p:attrNameLst>
                                      </p:cBhvr>
                                      <p:tavLst>
                                        <p:tav tm="0">
                                          <p:val>
                                            <p:strVal val="#ppt_y"/>
                                          </p:val>
                                        </p:tav>
                                        <p:tav tm="100000">
                                          <p:val>
                                            <p:strVal val="#ppt_y-#ppt_h*1.125000"/>
                                          </p:val>
                                        </p:tav>
                                      </p:tavLst>
                                    </p:anim>
                                    <p:animEffect transition="out" filter="wipe(up)">
                                      <p:cBhvr>
                                        <p:cTn id="7" dur="500"/>
                                        <p:tgtEl>
                                          <p:spTgt spid="3"/>
                                        </p:tgtEl>
                                      </p:cBhvr>
                                    </p:animEffect>
                                    <p:set>
                                      <p:cBhvr>
                                        <p:cTn id="8" dur="1" fill="hold">
                                          <p:stCondLst>
                                            <p:cond delay="499"/>
                                          </p:stCondLst>
                                        </p:cTn>
                                        <p:tgtEl>
                                          <p:spTgt spid="3"/>
                                        </p:tgtEl>
                                        <p:attrNameLst>
                                          <p:attrName>style.visibility</p:attrName>
                                        </p:attrNameLst>
                                      </p:cBhvr>
                                      <p:to>
                                        <p:strVal val="hidden"/>
                                      </p:to>
                                    </p:set>
                                  </p:childTnLst>
                                </p:cTn>
                              </p:par>
                              <p:par>
                                <p:cTn id="9" presetID="1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p:tgtEl>
                                          <p:spTgt spid="29"/>
                                        </p:tgtEl>
                                        <p:attrNameLst>
                                          <p:attrName>ppt_y</p:attrName>
                                        </p:attrNameLst>
                                      </p:cBhvr>
                                      <p:tavLst>
                                        <p:tav tm="0">
                                          <p:val>
                                            <p:strVal val="#ppt_y+#ppt_h*1.125000"/>
                                          </p:val>
                                        </p:tav>
                                        <p:tav tm="100000">
                                          <p:val>
                                            <p:strVal val="#ppt_y"/>
                                          </p:val>
                                        </p:tav>
                                      </p:tavLst>
                                    </p:anim>
                                    <p:animEffect transition="in" filter="wipe(up)">
                                      <p:cBhvr>
                                        <p:cTn id="18" dur="500"/>
                                        <p:tgtEl>
                                          <p:spTgt spid="29"/>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p:tgtEl>
                                          <p:spTgt spid="37"/>
                                        </p:tgtEl>
                                        <p:attrNameLst>
                                          <p:attrName>ppt_y</p:attrName>
                                        </p:attrNameLst>
                                      </p:cBhvr>
                                      <p:tavLst>
                                        <p:tav tm="0">
                                          <p:val>
                                            <p:strVal val="#ppt_y+#ppt_h*1.125000"/>
                                          </p:val>
                                        </p:tav>
                                        <p:tav tm="100000">
                                          <p:val>
                                            <p:strVal val="#ppt_y"/>
                                          </p:val>
                                        </p:tav>
                                      </p:tavLst>
                                    </p:anim>
                                    <p:animEffect transition="in" filter="wipe(up)">
                                      <p:cBhvr>
                                        <p:cTn id="2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2"/>
          <p:cNvGrpSpPr>
            <a:grpSpLocks/>
          </p:cNvGrpSpPr>
          <p:nvPr/>
        </p:nvGrpSpPr>
        <p:grpSpPr bwMode="auto">
          <a:xfrm>
            <a:off x="3037530" y="906814"/>
            <a:ext cx="5930947" cy="611188"/>
            <a:chOff x="3708" y="1775"/>
            <a:chExt cx="1542" cy="385"/>
          </a:xfrm>
        </p:grpSpPr>
        <p:sp>
          <p:nvSpPr>
            <p:cNvPr id="5"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6"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7"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第四十二条  终止休学</a:t>
              </a:r>
            </a:p>
          </p:txBody>
        </p:sp>
        <p:sp>
          <p:nvSpPr>
            <p:cNvPr id="8"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nvGrpSpPr>
          <p:cNvPr id="9" name="Group 62"/>
          <p:cNvGrpSpPr>
            <a:grpSpLocks/>
          </p:cNvGrpSpPr>
          <p:nvPr/>
        </p:nvGrpSpPr>
        <p:grpSpPr bwMode="auto">
          <a:xfrm>
            <a:off x="3037530" y="906814"/>
            <a:ext cx="5930947" cy="611188"/>
            <a:chOff x="3708" y="1775"/>
            <a:chExt cx="1542" cy="385"/>
          </a:xfrm>
        </p:grpSpPr>
        <p:sp>
          <p:nvSpPr>
            <p:cNvPr id="10"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11"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12"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第四十三条  复学</a:t>
              </a:r>
            </a:p>
          </p:txBody>
        </p:sp>
        <p:sp>
          <p:nvSpPr>
            <p:cNvPr id="13"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第九章 休学与复学</a:t>
            </a:r>
          </a:p>
        </p:txBody>
      </p:sp>
      <p:grpSp>
        <p:nvGrpSpPr>
          <p:cNvPr id="18" name="组合 17"/>
          <p:cNvGrpSpPr/>
          <p:nvPr/>
        </p:nvGrpSpPr>
        <p:grpSpPr>
          <a:xfrm>
            <a:off x="3531150" y="3312247"/>
            <a:ext cx="2321148" cy="2271313"/>
            <a:chOff x="2398713" y="1824508"/>
            <a:chExt cx="4362450" cy="4268788"/>
          </a:xfrm>
        </p:grpSpPr>
        <p:sp>
          <p:nvSpPr>
            <p:cNvPr id="21" name="Oval 30"/>
            <p:cNvSpPr>
              <a:spLocks noChangeArrowheads="1"/>
            </p:cNvSpPr>
            <p:nvPr/>
          </p:nvSpPr>
          <p:spPr bwMode="gray">
            <a:xfrm>
              <a:off x="2771775" y="2349971"/>
              <a:ext cx="3743325" cy="3743325"/>
            </a:xfrm>
            <a:prstGeom prst="ellipse">
              <a:avLst/>
            </a:prstGeom>
            <a:gradFill rotWithShape="1">
              <a:gsLst>
                <a:gs pos="0">
                  <a:schemeClr val="bg2"/>
                </a:gs>
                <a:gs pos="50000">
                  <a:schemeClr val="bg2">
                    <a:gamma/>
                    <a:tint val="27451"/>
                    <a:invGamma/>
                  </a:schemeClr>
                </a:gs>
                <a:gs pos="100000">
                  <a:schemeClr val="bg2"/>
                </a:gs>
              </a:gsLst>
              <a:lin ang="2700000" scaled="1"/>
            </a:gradFill>
            <a:ln w="9525">
              <a:noFill/>
              <a:round/>
              <a:headEnd/>
              <a:tailEnd/>
            </a:ln>
          </p:spPr>
          <p:txBody>
            <a:bodyPr wrap="none" anchor="ctr"/>
            <a:lstStyle/>
            <a:p>
              <a:endParaRPr lang="zh-CN" altLang="en-US"/>
            </a:p>
          </p:txBody>
        </p:sp>
        <p:sp>
          <p:nvSpPr>
            <p:cNvPr id="22" name="Oval 31"/>
            <p:cNvSpPr>
              <a:spLocks noChangeArrowheads="1"/>
            </p:cNvSpPr>
            <p:nvPr/>
          </p:nvSpPr>
          <p:spPr bwMode="gray">
            <a:xfrm>
              <a:off x="3265488" y="2829396"/>
              <a:ext cx="2749550" cy="2746375"/>
            </a:xfrm>
            <a:prstGeom prst="ellipse">
              <a:avLst/>
            </a:prstGeom>
            <a:gradFill rotWithShape="1">
              <a:gsLst>
                <a:gs pos="0">
                  <a:schemeClr val="bg1">
                    <a:gamma/>
                    <a:shade val="46275"/>
                    <a:invGamma/>
                  </a:schemeClr>
                </a:gs>
                <a:gs pos="50000">
                  <a:schemeClr val="bg1"/>
                </a:gs>
                <a:gs pos="100000">
                  <a:schemeClr val="bg1">
                    <a:gamma/>
                    <a:shade val="46275"/>
                    <a:invGamma/>
                  </a:schemeClr>
                </a:gs>
              </a:gsLst>
              <a:lin ang="2700000" scaled="1"/>
            </a:gradFill>
            <a:ln w="9525">
              <a:noFill/>
              <a:round/>
              <a:headEnd/>
              <a:tailEnd/>
            </a:ln>
            <a:effectLst>
              <a:prstShdw prst="shdw17" dist="17961" dir="2700000">
                <a:srgbClr val="999999"/>
              </a:prstShdw>
            </a:effectLst>
          </p:spPr>
          <p:txBody>
            <a:bodyPr wrap="none" anchor="ctr"/>
            <a:lstStyle/>
            <a:p>
              <a:endParaRPr lang="zh-CN" altLang="en-US"/>
            </a:p>
          </p:txBody>
        </p:sp>
        <p:grpSp>
          <p:nvGrpSpPr>
            <p:cNvPr id="15" name="组合 14"/>
            <p:cNvGrpSpPr/>
            <p:nvPr/>
          </p:nvGrpSpPr>
          <p:grpSpPr>
            <a:xfrm>
              <a:off x="3808413" y="1824508"/>
              <a:ext cx="1631950" cy="1612900"/>
              <a:chOff x="3808413" y="1824508"/>
              <a:chExt cx="1631950" cy="1612900"/>
            </a:xfrm>
          </p:grpSpPr>
          <p:grpSp>
            <p:nvGrpSpPr>
              <p:cNvPr id="25" name="Group 36"/>
              <p:cNvGrpSpPr>
                <a:grpSpLocks/>
              </p:cNvGrpSpPr>
              <p:nvPr/>
            </p:nvGrpSpPr>
            <p:grpSpPr bwMode="auto">
              <a:xfrm>
                <a:off x="3808413" y="1824508"/>
                <a:ext cx="1631950" cy="1612900"/>
                <a:chOff x="437" y="1700"/>
                <a:chExt cx="1110" cy="1096"/>
              </a:xfrm>
            </p:grpSpPr>
            <p:grpSp>
              <p:nvGrpSpPr>
                <p:cNvPr id="26" name="Group 37"/>
                <p:cNvGrpSpPr>
                  <a:grpSpLocks/>
                </p:cNvGrpSpPr>
                <p:nvPr/>
              </p:nvGrpSpPr>
              <p:grpSpPr bwMode="auto">
                <a:xfrm>
                  <a:off x="437" y="1700"/>
                  <a:ext cx="1110" cy="1096"/>
                  <a:chOff x="437" y="1700"/>
                  <a:chExt cx="1110" cy="1096"/>
                </a:xfrm>
              </p:grpSpPr>
              <p:sp>
                <p:nvSpPr>
                  <p:cNvPr id="31" name="Oval 38"/>
                  <p:cNvSpPr>
                    <a:spLocks noChangeArrowheads="1"/>
                  </p:cNvSpPr>
                  <p:nvPr/>
                </p:nvSpPr>
                <p:spPr bwMode="gray">
                  <a:xfrm>
                    <a:off x="437" y="1700"/>
                    <a:ext cx="1110" cy="1096"/>
                  </a:xfrm>
                  <a:prstGeom prst="ellipse">
                    <a:avLst/>
                  </a:prstGeom>
                  <a:solidFill>
                    <a:srgbClr val="3333CC">
                      <a:alpha val="10196"/>
                    </a:srgbClr>
                  </a:solidFill>
                  <a:ln w="57150">
                    <a:noFill/>
                    <a:round/>
                    <a:headEnd/>
                    <a:tailEnd/>
                  </a:ln>
                </p:spPr>
                <p:txBody>
                  <a:bodyPr wrap="none" anchor="ctr"/>
                  <a:lstStyle/>
                  <a:p>
                    <a:endParaRPr lang="zh-CN" altLang="en-US"/>
                  </a:p>
                </p:txBody>
              </p:sp>
              <p:sp>
                <p:nvSpPr>
                  <p:cNvPr id="34" name="Oval 39"/>
                  <p:cNvSpPr>
                    <a:spLocks noChangeArrowheads="1"/>
                  </p:cNvSpPr>
                  <p:nvPr/>
                </p:nvSpPr>
                <p:spPr bwMode="gray">
                  <a:xfrm>
                    <a:off x="462" y="1725"/>
                    <a:ext cx="1062" cy="1048"/>
                  </a:xfrm>
                  <a:prstGeom prst="ellipse">
                    <a:avLst/>
                  </a:prstGeom>
                  <a:solidFill>
                    <a:schemeClr val="accent1">
                      <a:alpha val="10196"/>
                    </a:schemeClr>
                  </a:solidFill>
                  <a:ln w="57150">
                    <a:noFill/>
                    <a:round/>
                    <a:headEnd/>
                    <a:tailEnd/>
                  </a:ln>
                </p:spPr>
                <p:txBody>
                  <a:bodyPr wrap="none" anchor="ctr"/>
                  <a:lstStyle/>
                  <a:p>
                    <a:endParaRPr lang="zh-CN" altLang="en-US"/>
                  </a:p>
                </p:txBody>
              </p:sp>
            </p:grpSp>
            <p:grpSp>
              <p:nvGrpSpPr>
                <p:cNvPr id="27" name="Group 40"/>
                <p:cNvGrpSpPr>
                  <a:grpSpLocks/>
                </p:cNvGrpSpPr>
                <p:nvPr/>
              </p:nvGrpSpPr>
              <p:grpSpPr bwMode="auto">
                <a:xfrm>
                  <a:off x="486" y="1748"/>
                  <a:ext cx="1026" cy="1014"/>
                  <a:chOff x="437" y="1700"/>
                  <a:chExt cx="1110" cy="1096"/>
                </a:xfrm>
              </p:grpSpPr>
              <p:sp>
                <p:nvSpPr>
                  <p:cNvPr id="28" name="Oval 41"/>
                  <p:cNvSpPr>
                    <a:spLocks noChangeArrowheads="1"/>
                  </p:cNvSpPr>
                  <p:nvPr/>
                </p:nvSpPr>
                <p:spPr bwMode="gray">
                  <a:xfrm>
                    <a:off x="437" y="1700"/>
                    <a:ext cx="1110" cy="1096"/>
                  </a:xfrm>
                  <a:prstGeom prst="ellipse">
                    <a:avLst/>
                  </a:prstGeom>
                  <a:solidFill>
                    <a:schemeClr val="accent1">
                      <a:alpha val="10196"/>
                    </a:schemeClr>
                  </a:solidFill>
                  <a:ln w="57150">
                    <a:noFill/>
                    <a:round/>
                    <a:headEnd/>
                    <a:tailEnd/>
                  </a:ln>
                </p:spPr>
                <p:txBody>
                  <a:bodyPr wrap="none" anchor="ctr"/>
                  <a:lstStyle/>
                  <a:p>
                    <a:endParaRPr lang="zh-CN" altLang="en-US"/>
                  </a:p>
                </p:txBody>
              </p:sp>
              <p:sp>
                <p:nvSpPr>
                  <p:cNvPr id="30" name="Oval 42"/>
                  <p:cNvSpPr>
                    <a:spLocks noChangeArrowheads="1"/>
                  </p:cNvSpPr>
                  <p:nvPr/>
                </p:nvSpPr>
                <p:spPr bwMode="gray">
                  <a:xfrm>
                    <a:off x="462" y="1725"/>
                    <a:ext cx="1062" cy="1048"/>
                  </a:xfrm>
                  <a:prstGeom prst="ellipse">
                    <a:avLst/>
                  </a:prstGeom>
                  <a:solidFill>
                    <a:srgbClr val="3333CC">
                      <a:alpha val="10196"/>
                    </a:srgbClr>
                  </a:solidFill>
                  <a:ln w="57150">
                    <a:noFill/>
                    <a:round/>
                    <a:headEnd/>
                    <a:tailEnd/>
                  </a:ln>
                </p:spPr>
                <p:txBody>
                  <a:bodyPr wrap="none" anchor="ctr"/>
                  <a:lstStyle/>
                  <a:p>
                    <a:endParaRPr lang="zh-CN" altLang="en-US"/>
                  </a:p>
                </p:txBody>
              </p:sp>
            </p:grpSp>
          </p:grpSp>
          <p:sp>
            <p:nvSpPr>
              <p:cNvPr id="52" name="Oval 58"/>
              <p:cNvSpPr>
                <a:spLocks noChangeArrowheads="1"/>
              </p:cNvSpPr>
              <p:nvPr/>
            </p:nvSpPr>
            <p:spPr bwMode="gray">
              <a:xfrm>
                <a:off x="3922713" y="1937221"/>
                <a:ext cx="1398587" cy="1385887"/>
              </a:xfrm>
              <a:prstGeom prst="ellipse">
                <a:avLst/>
              </a:prstGeom>
              <a:gradFill rotWithShape="1">
                <a:gsLst>
                  <a:gs pos="0">
                    <a:schemeClr val="accent1"/>
                  </a:gs>
                  <a:gs pos="100000">
                    <a:schemeClr val="accent1">
                      <a:gamma/>
                      <a:shade val="6275"/>
                      <a:invGamma/>
                    </a:schemeClr>
                  </a:gs>
                </a:gsLst>
                <a:lin ang="5400000" scaled="1"/>
              </a:gradFill>
              <a:ln w="38100" algn="ctr">
                <a:solidFill>
                  <a:srgbClr val="F8F8F8">
                    <a:alpha val="79999"/>
                  </a:srgbClr>
                </a:solidFill>
                <a:round/>
                <a:headEnd/>
                <a:tailEnd/>
              </a:ln>
            </p:spPr>
            <p:txBody>
              <a:bodyPr wrap="none" anchor="ctr"/>
              <a:lstStyle/>
              <a:p>
                <a:endParaRPr lang="zh-CN" altLang="en-US"/>
              </a:p>
            </p:txBody>
          </p:sp>
          <p:pic>
            <p:nvPicPr>
              <p:cNvPr id="53" name="Picture 59" descr="cir_lighteffect0"/>
              <p:cNvPicPr>
                <a:picLocks noChangeAspect="1" noChangeArrowheads="1"/>
              </p:cNvPicPr>
              <p:nvPr/>
            </p:nvPicPr>
            <p:blipFill>
              <a:blip r:embed="rId2" cstate="print">
                <a:lum bright="18000" contrast="-12000"/>
              </a:blip>
              <a:srcRect/>
              <a:stretch>
                <a:fillRect/>
              </a:stretch>
            </p:blipFill>
            <p:spPr bwMode="gray">
              <a:xfrm>
                <a:off x="3883025" y="1875308"/>
                <a:ext cx="1466850" cy="1258888"/>
              </a:xfrm>
              <a:prstGeom prst="rect">
                <a:avLst/>
              </a:prstGeom>
              <a:noFill/>
              <a:ln w="9525">
                <a:noFill/>
                <a:miter lim="800000"/>
                <a:headEnd/>
                <a:tailEnd/>
              </a:ln>
            </p:spPr>
          </p:pic>
        </p:grpSp>
        <p:grpSp>
          <p:nvGrpSpPr>
            <p:cNvPr id="17" name="组合 16"/>
            <p:cNvGrpSpPr/>
            <p:nvPr/>
          </p:nvGrpSpPr>
          <p:grpSpPr>
            <a:xfrm>
              <a:off x="2398713" y="4227983"/>
              <a:ext cx="1631950" cy="1612900"/>
              <a:chOff x="2398713" y="4227983"/>
              <a:chExt cx="1631950" cy="1612900"/>
            </a:xfrm>
          </p:grpSpPr>
          <p:grpSp>
            <p:nvGrpSpPr>
              <p:cNvPr id="35" name="Group 43"/>
              <p:cNvGrpSpPr>
                <a:grpSpLocks/>
              </p:cNvGrpSpPr>
              <p:nvPr/>
            </p:nvGrpSpPr>
            <p:grpSpPr bwMode="auto">
              <a:xfrm>
                <a:off x="2398713" y="4227983"/>
                <a:ext cx="1631950" cy="1612900"/>
                <a:chOff x="437" y="1700"/>
                <a:chExt cx="1110" cy="1096"/>
              </a:xfrm>
            </p:grpSpPr>
            <p:grpSp>
              <p:nvGrpSpPr>
                <p:cNvPr id="36" name="Group 44"/>
                <p:cNvGrpSpPr>
                  <a:grpSpLocks/>
                </p:cNvGrpSpPr>
                <p:nvPr/>
              </p:nvGrpSpPr>
              <p:grpSpPr bwMode="auto">
                <a:xfrm>
                  <a:off x="437" y="1700"/>
                  <a:ext cx="1110" cy="1096"/>
                  <a:chOff x="437" y="1700"/>
                  <a:chExt cx="1110" cy="1096"/>
                </a:xfrm>
              </p:grpSpPr>
              <p:sp>
                <p:nvSpPr>
                  <p:cNvPr id="43" name="Oval 45"/>
                  <p:cNvSpPr>
                    <a:spLocks noChangeArrowheads="1"/>
                  </p:cNvSpPr>
                  <p:nvPr/>
                </p:nvSpPr>
                <p:spPr bwMode="gray">
                  <a:xfrm>
                    <a:off x="437" y="1700"/>
                    <a:ext cx="1110" cy="1096"/>
                  </a:xfrm>
                  <a:prstGeom prst="ellipse">
                    <a:avLst/>
                  </a:prstGeom>
                  <a:solidFill>
                    <a:schemeClr val="accent2">
                      <a:alpha val="10196"/>
                    </a:schemeClr>
                  </a:solidFill>
                  <a:ln w="57150">
                    <a:noFill/>
                    <a:round/>
                    <a:headEnd/>
                    <a:tailEnd/>
                  </a:ln>
                </p:spPr>
                <p:txBody>
                  <a:bodyPr wrap="none" anchor="ctr"/>
                  <a:lstStyle/>
                  <a:p>
                    <a:endParaRPr lang="zh-CN" altLang="en-US"/>
                  </a:p>
                </p:txBody>
              </p:sp>
              <p:sp>
                <p:nvSpPr>
                  <p:cNvPr id="44" name="Oval 46"/>
                  <p:cNvSpPr>
                    <a:spLocks noChangeArrowheads="1"/>
                  </p:cNvSpPr>
                  <p:nvPr/>
                </p:nvSpPr>
                <p:spPr bwMode="gray">
                  <a:xfrm>
                    <a:off x="462" y="1725"/>
                    <a:ext cx="1062" cy="1048"/>
                  </a:xfrm>
                  <a:prstGeom prst="ellipse">
                    <a:avLst/>
                  </a:prstGeom>
                  <a:solidFill>
                    <a:schemeClr val="accent2">
                      <a:alpha val="10196"/>
                    </a:schemeClr>
                  </a:solidFill>
                  <a:ln w="57150">
                    <a:noFill/>
                    <a:round/>
                    <a:headEnd/>
                    <a:tailEnd/>
                  </a:ln>
                </p:spPr>
                <p:txBody>
                  <a:bodyPr wrap="none" anchor="ctr"/>
                  <a:lstStyle/>
                  <a:p>
                    <a:endParaRPr lang="zh-CN" altLang="en-US"/>
                  </a:p>
                </p:txBody>
              </p:sp>
            </p:grpSp>
            <p:grpSp>
              <p:nvGrpSpPr>
                <p:cNvPr id="40" name="Group 47"/>
                <p:cNvGrpSpPr>
                  <a:grpSpLocks/>
                </p:cNvGrpSpPr>
                <p:nvPr/>
              </p:nvGrpSpPr>
              <p:grpSpPr bwMode="auto">
                <a:xfrm>
                  <a:off x="486" y="1748"/>
                  <a:ext cx="1026" cy="1014"/>
                  <a:chOff x="437" y="1700"/>
                  <a:chExt cx="1110" cy="1096"/>
                </a:xfrm>
              </p:grpSpPr>
              <p:sp>
                <p:nvSpPr>
                  <p:cNvPr id="41" name="Oval 48"/>
                  <p:cNvSpPr>
                    <a:spLocks noChangeArrowheads="1"/>
                  </p:cNvSpPr>
                  <p:nvPr/>
                </p:nvSpPr>
                <p:spPr bwMode="gray">
                  <a:xfrm>
                    <a:off x="437" y="1700"/>
                    <a:ext cx="1110" cy="1096"/>
                  </a:xfrm>
                  <a:prstGeom prst="ellipse">
                    <a:avLst/>
                  </a:prstGeom>
                  <a:solidFill>
                    <a:schemeClr val="accent2">
                      <a:alpha val="10196"/>
                    </a:schemeClr>
                  </a:solidFill>
                  <a:ln w="57150">
                    <a:noFill/>
                    <a:round/>
                    <a:headEnd/>
                    <a:tailEnd/>
                  </a:ln>
                </p:spPr>
                <p:txBody>
                  <a:bodyPr wrap="none" anchor="ctr"/>
                  <a:lstStyle/>
                  <a:p>
                    <a:endParaRPr lang="zh-CN" altLang="en-US"/>
                  </a:p>
                </p:txBody>
              </p:sp>
              <p:sp>
                <p:nvSpPr>
                  <p:cNvPr id="42" name="Oval 49"/>
                  <p:cNvSpPr>
                    <a:spLocks noChangeArrowheads="1"/>
                  </p:cNvSpPr>
                  <p:nvPr/>
                </p:nvSpPr>
                <p:spPr bwMode="gray">
                  <a:xfrm>
                    <a:off x="462" y="1725"/>
                    <a:ext cx="1062" cy="1048"/>
                  </a:xfrm>
                  <a:prstGeom prst="ellipse">
                    <a:avLst/>
                  </a:prstGeom>
                  <a:solidFill>
                    <a:schemeClr val="accent2">
                      <a:alpha val="10196"/>
                    </a:schemeClr>
                  </a:solidFill>
                  <a:ln w="57150">
                    <a:noFill/>
                    <a:round/>
                    <a:headEnd/>
                    <a:tailEnd/>
                  </a:ln>
                </p:spPr>
                <p:txBody>
                  <a:bodyPr wrap="none" anchor="ctr"/>
                  <a:lstStyle/>
                  <a:p>
                    <a:endParaRPr lang="zh-CN" altLang="en-US"/>
                  </a:p>
                </p:txBody>
              </p:sp>
            </p:grpSp>
          </p:grpSp>
          <p:sp>
            <p:nvSpPr>
              <p:cNvPr id="55" name="Oval 62"/>
              <p:cNvSpPr>
                <a:spLocks noChangeArrowheads="1"/>
              </p:cNvSpPr>
              <p:nvPr/>
            </p:nvSpPr>
            <p:spPr bwMode="gray">
              <a:xfrm>
                <a:off x="2509838" y="4351808"/>
                <a:ext cx="1398587" cy="1385888"/>
              </a:xfrm>
              <a:prstGeom prst="ellipse">
                <a:avLst/>
              </a:prstGeom>
              <a:gradFill rotWithShape="1">
                <a:gsLst>
                  <a:gs pos="0">
                    <a:schemeClr val="accent2"/>
                  </a:gs>
                  <a:gs pos="100000">
                    <a:schemeClr val="accent2">
                      <a:gamma/>
                      <a:shade val="6275"/>
                      <a:invGamma/>
                    </a:schemeClr>
                  </a:gs>
                </a:gsLst>
                <a:lin ang="5400000" scaled="1"/>
              </a:gradFill>
              <a:ln w="38100" algn="ctr">
                <a:solidFill>
                  <a:srgbClr val="F8F8F8">
                    <a:alpha val="79999"/>
                  </a:srgbClr>
                </a:solidFill>
                <a:round/>
                <a:headEnd/>
                <a:tailEnd/>
              </a:ln>
            </p:spPr>
            <p:txBody>
              <a:bodyPr wrap="none" anchor="ctr"/>
              <a:lstStyle/>
              <a:p>
                <a:endParaRPr lang="zh-CN" altLang="en-US"/>
              </a:p>
            </p:txBody>
          </p:sp>
          <p:pic>
            <p:nvPicPr>
              <p:cNvPr id="56" name="Picture 63" descr="cir_lighteffect0"/>
              <p:cNvPicPr>
                <a:picLocks noChangeAspect="1" noChangeArrowheads="1"/>
              </p:cNvPicPr>
              <p:nvPr/>
            </p:nvPicPr>
            <p:blipFill>
              <a:blip r:embed="rId2" cstate="print">
                <a:lum bright="18000" contrast="-12000"/>
              </a:blip>
              <a:srcRect/>
              <a:stretch>
                <a:fillRect/>
              </a:stretch>
            </p:blipFill>
            <p:spPr bwMode="gray">
              <a:xfrm>
                <a:off x="2470150" y="4289896"/>
                <a:ext cx="1466850" cy="1258887"/>
              </a:xfrm>
              <a:prstGeom prst="rect">
                <a:avLst/>
              </a:prstGeom>
              <a:noFill/>
              <a:ln w="9525">
                <a:noFill/>
                <a:miter lim="800000"/>
                <a:headEnd/>
                <a:tailEnd/>
              </a:ln>
            </p:spPr>
          </p:pic>
        </p:grpSp>
        <p:grpSp>
          <p:nvGrpSpPr>
            <p:cNvPr id="16" name="组合 15"/>
            <p:cNvGrpSpPr/>
            <p:nvPr/>
          </p:nvGrpSpPr>
          <p:grpSpPr>
            <a:xfrm>
              <a:off x="5129213" y="4227983"/>
              <a:ext cx="1631950" cy="1612900"/>
              <a:chOff x="5129213" y="4227983"/>
              <a:chExt cx="1631950" cy="1612900"/>
            </a:xfrm>
          </p:grpSpPr>
          <p:grpSp>
            <p:nvGrpSpPr>
              <p:cNvPr id="45" name="Group 50"/>
              <p:cNvGrpSpPr>
                <a:grpSpLocks/>
              </p:cNvGrpSpPr>
              <p:nvPr/>
            </p:nvGrpSpPr>
            <p:grpSpPr bwMode="auto">
              <a:xfrm>
                <a:off x="5129213" y="4227983"/>
                <a:ext cx="1631950" cy="1612900"/>
                <a:chOff x="437" y="1700"/>
                <a:chExt cx="1110" cy="1096"/>
              </a:xfrm>
            </p:grpSpPr>
            <p:grpSp>
              <p:nvGrpSpPr>
                <p:cNvPr id="46" name="Group 51"/>
                <p:cNvGrpSpPr>
                  <a:grpSpLocks/>
                </p:cNvGrpSpPr>
                <p:nvPr/>
              </p:nvGrpSpPr>
              <p:grpSpPr bwMode="auto">
                <a:xfrm>
                  <a:off x="437" y="1700"/>
                  <a:ext cx="1110" cy="1096"/>
                  <a:chOff x="437" y="1700"/>
                  <a:chExt cx="1110" cy="1096"/>
                </a:xfrm>
              </p:grpSpPr>
              <p:sp>
                <p:nvSpPr>
                  <p:cNvPr id="50" name="Oval 52"/>
                  <p:cNvSpPr>
                    <a:spLocks noChangeArrowheads="1"/>
                  </p:cNvSpPr>
                  <p:nvPr/>
                </p:nvSpPr>
                <p:spPr bwMode="gray">
                  <a:xfrm>
                    <a:off x="437" y="1700"/>
                    <a:ext cx="1110" cy="1096"/>
                  </a:xfrm>
                  <a:prstGeom prst="ellipse">
                    <a:avLst/>
                  </a:prstGeom>
                  <a:solidFill>
                    <a:schemeClr val="hlink">
                      <a:alpha val="10196"/>
                    </a:schemeClr>
                  </a:solidFill>
                  <a:ln w="57150">
                    <a:noFill/>
                    <a:round/>
                    <a:headEnd/>
                    <a:tailEnd/>
                  </a:ln>
                </p:spPr>
                <p:txBody>
                  <a:bodyPr wrap="none" anchor="ctr"/>
                  <a:lstStyle/>
                  <a:p>
                    <a:endParaRPr lang="zh-CN" altLang="en-US"/>
                  </a:p>
                </p:txBody>
              </p:sp>
              <p:sp>
                <p:nvSpPr>
                  <p:cNvPr id="51" name="Oval 53"/>
                  <p:cNvSpPr>
                    <a:spLocks noChangeArrowheads="1"/>
                  </p:cNvSpPr>
                  <p:nvPr/>
                </p:nvSpPr>
                <p:spPr bwMode="gray">
                  <a:xfrm>
                    <a:off x="462" y="1725"/>
                    <a:ext cx="1062" cy="1048"/>
                  </a:xfrm>
                  <a:prstGeom prst="ellipse">
                    <a:avLst/>
                  </a:prstGeom>
                  <a:solidFill>
                    <a:srgbClr val="817E00">
                      <a:alpha val="10196"/>
                    </a:srgbClr>
                  </a:solidFill>
                  <a:ln w="57150">
                    <a:noFill/>
                    <a:round/>
                    <a:headEnd/>
                    <a:tailEnd/>
                  </a:ln>
                </p:spPr>
                <p:txBody>
                  <a:bodyPr wrap="none" anchor="ctr"/>
                  <a:lstStyle/>
                  <a:p>
                    <a:endParaRPr lang="zh-CN" altLang="en-US"/>
                  </a:p>
                </p:txBody>
              </p:sp>
            </p:grpSp>
            <p:grpSp>
              <p:nvGrpSpPr>
                <p:cNvPr id="47" name="Group 54"/>
                <p:cNvGrpSpPr>
                  <a:grpSpLocks/>
                </p:cNvGrpSpPr>
                <p:nvPr/>
              </p:nvGrpSpPr>
              <p:grpSpPr bwMode="auto">
                <a:xfrm>
                  <a:off x="486" y="1748"/>
                  <a:ext cx="1026" cy="1014"/>
                  <a:chOff x="437" y="1700"/>
                  <a:chExt cx="1110" cy="1096"/>
                </a:xfrm>
              </p:grpSpPr>
              <p:sp>
                <p:nvSpPr>
                  <p:cNvPr id="48" name="Oval 55"/>
                  <p:cNvSpPr>
                    <a:spLocks noChangeArrowheads="1"/>
                  </p:cNvSpPr>
                  <p:nvPr/>
                </p:nvSpPr>
                <p:spPr bwMode="gray">
                  <a:xfrm>
                    <a:off x="437" y="1700"/>
                    <a:ext cx="1110" cy="1096"/>
                  </a:xfrm>
                  <a:prstGeom prst="ellipse">
                    <a:avLst/>
                  </a:prstGeom>
                  <a:solidFill>
                    <a:srgbClr val="817E00">
                      <a:alpha val="10196"/>
                    </a:srgbClr>
                  </a:solidFill>
                  <a:ln w="57150">
                    <a:noFill/>
                    <a:round/>
                    <a:headEnd/>
                    <a:tailEnd/>
                  </a:ln>
                </p:spPr>
                <p:txBody>
                  <a:bodyPr wrap="none" anchor="ctr"/>
                  <a:lstStyle/>
                  <a:p>
                    <a:endParaRPr lang="zh-CN" altLang="en-US"/>
                  </a:p>
                </p:txBody>
              </p:sp>
              <p:sp>
                <p:nvSpPr>
                  <p:cNvPr id="49" name="Oval 56"/>
                  <p:cNvSpPr>
                    <a:spLocks noChangeArrowheads="1"/>
                  </p:cNvSpPr>
                  <p:nvPr/>
                </p:nvSpPr>
                <p:spPr bwMode="gray">
                  <a:xfrm>
                    <a:off x="462" y="1725"/>
                    <a:ext cx="1062" cy="1048"/>
                  </a:xfrm>
                  <a:prstGeom prst="ellipse">
                    <a:avLst/>
                  </a:prstGeom>
                  <a:solidFill>
                    <a:srgbClr val="817E00">
                      <a:alpha val="10196"/>
                    </a:srgbClr>
                  </a:solidFill>
                  <a:ln w="57150">
                    <a:noFill/>
                    <a:round/>
                    <a:headEnd/>
                    <a:tailEnd/>
                  </a:ln>
                </p:spPr>
                <p:txBody>
                  <a:bodyPr wrap="none" anchor="ctr"/>
                  <a:lstStyle/>
                  <a:p>
                    <a:endParaRPr lang="zh-CN" altLang="en-US"/>
                  </a:p>
                </p:txBody>
              </p:sp>
            </p:grpSp>
          </p:grpSp>
          <p:grpSp>
            <p:nvGrpSpPr>
              <p:cNvPr id="57" name="Group 65"/>
              <p:cNvGrpSpPr>
                <a:grpSpLocks/>
              </p:cNvGrpSpPr>
              <p:nvPr/>
            </p:nvGrpSpPr>
            <p:grpSpPr bwMode="auto">
              <a:xfrm>
                <a:off x="5230813" y="4289896"/>
                <a:ext cx="1466850" cy="1447800"/>
                <a:chOff x="708" y="2203"/>
                <a:chExt cx="751" cy="741"/>
              </a:xfrm>
            </p:grpSpPr>
            <p:sp>
              <p:nvSpPr>
                <p:cNvPr id="58" name="Oval 66"/>
                <p:cNvSpPr>
                  <a:spLocks noChangeArrowheads="1"/>
                </p:cNvSpPr>
                <p:nvPr/>
              </p:nvSpPr>
              <p:spPr bwMode="gray">
                <a:xfrm>
                  <a:off x="728" y="2235"/>
                  <a:ext cx="716" cy="709"/>
                </a:xfrm>
                <a:prstGeom prst="ellipse">
                  <a:avLst/>
                </a:prstGeom>
                <a:gradFill rotWithShape="1">
                  <a:gsLst>
                    <a:gs pos="0">
                      <a:srgbClr val="0099CC"/>
                    </a:gs>
                    <a:gs pos="100000">
                      <a:srgbClr val="003141"/>
                    </a:gs>
                  </a:gsLst>
                  <a:lin ang="5400000" scaled="1"/>
                </a:gradFill>
                <a:ln w="38100" algn="ctr">
                  <a:solidFill>
                    <a:srgbClr val="F8F8F8">
                      <a:alpha val="79999"/>
                    </a:srgbClr>
                  </a:solidFill>
                  <a:round/>
                  <a:headEnd/>
                  <a:tailEnd/>
                </a:ln>
              </p:spPr>
              <p:txBody>
                <a:bodyPr wrap="none" anchor="ctr"/>
                <a:lstStyle/>
                <a:p>
                  <a:endParaRPr lang="zh-CN" altLang="en-US"/>
                </a:p>
              </p:txBody>
            </p:sp>
            <p:pic>
              <p:nvPicPr>
                <p:cNvPr id="59" name="Picture 67" descr="cir_lighteffect0"/>
                <p:cNvPicPr>
                  <a:picLocks noChangeAspect="1" noChangeArrowheads="1"/>
                </p:cNvPicPr>
                <p:nvPr/>
              </p:nvPicPr>
              <p:blipFill>
                <a:blip r:embed="rId2" cstate="print">
                  <a:lum bright="18000" contrast="-12000"/>
                </a:blip>
                <a:srcRect/>
                <a:stretch>
                  <a:fillRect/>
                </a:stretch>
              </p:blipFill>
              <p:spPr bwMode="gray">
                <a:xfrm>
                  <a:off x="708" y="2203"/>
                  <a:ext cx="751" cy="644"/>
                </a:xfrm>
                <a:prstGeom prst="rect">
                  <a:avLst/>
                </a:prstGeom>
                <a:noFill/>
                <a:ln w="9525">
                  <a:noFill/>
                  <a:miter lim="800000"/>
                  <a:headEnd/>
                  <a:tailEnd/>
                </a:ln>
              </p:spPr>
            </p:pic>
          </p:grpSp>
          <p:sp>
            <p:nvSpPr>
              <p:cNvPr id="60" name="Oval 69"/>
              <p:cNvSpPr>
                <a:spLocks noChangeArrowheads="1"/>
              </p:cNvSpPr>
              <p:nvPr/>
            </p:nvSpPr>
            <p:spPr bwMode="gray">
              <a:xfrm>
                <a:off x="5253038" y="4351808"/>
                <a:ext cx="1398587" cy="1385888"/>
              </a:xfrm>
              <a:prstGeom prst="ellipse">
                <a:avLst/>
              </a:prstGeom>
              <a:gradFill rotWithShape="1">
                <a:gsLst>
                  <a:gs pos="0">
                    <a:schemeClr val="hlink"/>
                  </a:gs>
                  <a:gs pos="100000">
                    <a:schemeClr val="hlink">
                      <a:gamma/>
                      <a:shade val="18039"/>
                      <a:invGamma/>
                    </a:schemeClr>
                  </a:gs>
                </a:gsLst>
                <a:lin ang="5400000" scaled="1"/>
              </a:gradFill>
              <a:ln w="38100" algn="ctr">
                <a:solidFill>
                  <a:srgbClr val="F8F8F8">
                    <a:alpha val="79999"/>
                  </a:srgbClr>
                </a:solidFill>
                <a:round/>
                <a:headEnd/>
                <a:tailEnd/>
              </a:ln>
            </p:spPr>
            <p:txBody>
              <a:bodyPr wrap="none" anchor="ctr"/>
              <a:lstStyle/>
              <a:p>
                <a:endParaRPr lang="zh-CN" altLang="en-US"/>
              </a:p>
            </p:txBody>
          </p:sp>
          <p:pic>
            <p:nvPicPr>
              <p:cNvPr id="61" name="Picture 70" descr="cir_lighteffect0"/>
              <p:cNvPicPr>
                <a:picLocks noChangeAspect="1" noChangeArrowheads="1"/>
              </p:cNvPicPr>
              <p:nvPr/>
            </p:nvPicPr>
            <p:blipFill>
              <a:blip r:embed="rId2" cstate="print">
                <a:lum bright="18000" contrast="-12000"/>
              </a:blip>
              <a:srcRect/>
              <a:stretch>
                <a:fillRect/>
              </a:stretch>
            </p:blipFill>
            <p:spPr bwMode="gray">
              <a:xfrm>
                <a:off x="5213350" y="4289896"/>
                <a:ext cx="1466850" cy="1258887"/>
              </a:xfrm>
              <a:prstGeom prst="rect">
                <a:avLst/>
              </a:prstGeom>
              <a:noFill/>
              <a:ln w="9525">
                <a:noFill/>
                <a:miter lim="800000"/>
                <a:headEnd/>
                <a:tailEnd/>
              </a:ln>
            </p:spPr>
          </p:pic>
        </p:grpSp>
      </p:grpSp>
      <p:sp>
        <p:nvSpPr>
          <p:cNvPr id="19" name="TextBox 18"/>
          <p:cNvSpPr txBox="1"/>
          <p:nvPr/>
        </p:nvSpPr>
        <p:spPr>
          <a:xfrm>
            <a:off x="395536" y="1844824"/>
            <a:ext cx="3888432" cy="369332"/>
          </a:xfrm>
          <a:prstGeom prst="rect">
            <a:avLst/>
          </a:prstGeom>
          <a:noFill/>
        </p:spPr>
        <p:txBody>
          <a:bodyPr wrap="square" rtlCol="0">
            <a:spAutoFit/>
          </a:bodyPr>
          <a:lstStyle/>
          <a:p>
            <a:r>
              <a:rPr lang="zh-CN" altLang="zh-CN" b="1" dirty="0">
                <a:solidFill>
                  <a:srgbClr val="FF0000"/>
                </a:solidFill>
                <a:latin typeface="微软雅黑" panose="020B0503020204020204" pitchFamily="34" charset="-122"/>
                <a:ea typeface="微软雅黑" panose="020B0503020204020204" pitchFamily="34" charset="-122"/>
              </a:rPr>
              <a:t>（一）学生复学按以下规定办理</a:t>
            </a:r>
            <a:r>
              <a:rPr lang="zh-CN" altLang="zh-CN" b="1" dirty="0" smtClean="0">
                <a:solidFill>
                  <a:srgbClr val="FF0000"/>
                </a:solidFill>
                <a:latin typeface="微软雅黑" panose="020B0503020204020204" pitchFamily="34" charset="-122"/>
                <a:ea typeface="微软雅黑" panose="020B0503020204020204" pitchFamily="34" charset="-122"/>
              </a:rPr>
              <a:t>：</a:t>
            </a:r>
            <a:endParaRPr lang="zh-CN" altLang="zh-CN" b="1" dirty="0">
              <a:solidFill>
                <a:srgbClr val="FF0000"/>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2749498" y="2475696"/>
            <a:ext cx="4320480" cy="830997"/>
          </a:xfrm>
          <a:prstGeom prst="rect">
            <a:avLst/>
          </a:prstGeom>
          <a:noFill/>
        </p:spPr>
        <p:txBody>
          <a:bodyPr wrap="square" rtlCol="0">
            <a:spAutoFit/>
          </a:bodyPr>
          <a:lstStyle/>
          <a:p>
            <a:pPr>
              <a:lnSpc>
                <a:spcPct val="150000"/>
              </a:lnSpc>
            </a:pPr>
            <a:r>
              <a:rPr lang="en-US" altLang="zh-CN" sz="1600" b="1" dirty="0">
                <a:solidFill>
                  <a:srgbClr val="FF0000"/>
                </a:solidFill>
                <a:latin typeface="微软雅黑" panose="020B0503020204020204" pitchFamily="34" charset="-122"/>
                <a:ea typeface="微软雅黑" panose="020B0503020204020204" pitchFamily="34" charset="-122"/>
              </a:rPr>
              <a:t>1.</a:t>
            </a:r>
            <a:r>
              <a:rPr lang="zh-CN" altLang="zh-CN" sz="1600" b="1" dirty="0">
                <a:latin typeface="微软雅黑" panose="020B0503020204020204" pitchFamily="34" charset="-122"/>
                <a:ea typeface="微软雅黑" panose="020B0503020204020204" pitchFamily="34" charset="-122"/>
              </a:rPr>
              <a:t>学生休学期满，应于每年的</a:t>
            </a:r>
            <a:r>
              <a:rPr lang="en-US" altLang="zh-CN" sz="1600" b="1" dirty="0">
                <a:latin typeface="微软雅黑" panose="020B0503020204020204" pitchFamily="34" charset="-122"/>
                <a:ea typeface="微软雅黑" panose="020B0503020204020204" pitchFamily="34" charset="-122"/>
              </a:rPr>
              <a:t>6</a:t>
            </a:r>
            <a:r>
              <a:rPr lang="zh-CN" altLang="zh-CN" sz="1600" b="1" dirty="0">
                <a:latin typeface="微软雅黑" panose="020B0503020204020204" pitchFamily="34" charset="-122"/>
                <a:ea typeface="微软雅黑" panose="020B0503020204020204" pitchFamily="34" charset="-122"/>
              </a:rPr>
              <a:t>月或</a:t>
            </a:r>
            <a:r>
              <a:rPr lang="en-US" altLang="zh-CN" sz="1600" b="1" dirty="0">
                <a:latin typeface="微软雅黑" panose="020B0503020204020204" pitchFamily="34" charset="-122"/>
                <a:ea typeface="微软雅黑" panose="020B0503020204020204" pitchFamily="34" charset="-122"/>
              </a:rPr>
              <a:t>12</a:t>
            </a:r>
            <a:r>
              <a:rPr lang="zh-CN" altLang="zh-CN" sz="1600" b="1" dirty="0">
                <a:latin typeface="微软雅黑" panose="020B0503020204020204" pitchFamily="34" charset="-122"/>
                <a:ea typeface="微软雅黑" panose="020B0503020204020204" pitchFamily="34" charset="-122"/>
              </a:rPr>
              <a:t>月底，向教务处提交有本人及家长签名的复学</a:t>
            </a:r>
            <a:r>
              <a:rPr lang="zh-CN" altLang="zh-CN" sz="1600" b="1" dirty="0" smtClean="0">
                <a:latin typeface="微软雅黑" panose="020B0503020204020204" pitchFamily="34" charset="-122"/>
                <a:ea typeface="微软雅黑" panose="020B0503020204020204" pitchFamily="34" charset="-122"/>
              </a:rPr>
              <a:t>申请</a:t>
            </a:r>
            <a:r>
              <a:rPr lang="zh-CN" altLang="en-US" sz="1600" b="1" dirty="0" smtClean="0">
                <a:latin typeface="微软雅黑" panose="020B0503020204020204" pitchFamily="34" charset="-122"/>
                <a:ea typeface="微软雅黑" panose="020B0503020204020204" pitchFamily="34" charset="-122"/>
              </a:rPr>
              <a:t>。</a:t>
            </a:r>
            <a:endParaRPr lang="zh-CN" altLang="en-US" sz="1600" b="1" dirty="0">
              <a:latin typeface="微软雅黑" panose="020B0503020204020204" pitchFamily="34" charset="-122"/>
              <a:ea typeface="微软雅黑" panose="020B0503020204020204" pitchFamily="34" charset="-122"/>
            </a:endParaRPr>
          </a:p>
        </p:txBody>
      </p:sp>
      <p:sp>
        <p:nvSpPr>
          <p:cNvPr id="66" name="TextBox 65"/>
          <p:cNvSpPr txBox="1"/>
          <p:nvPr/>
        </p:nvSpPr>
        <p:spPr>
          <a:xfrm>
            <a:off x="251520" y="5393503"/>
            <a:ext cx="4029695" cy="1200329"/>
          </a:xfrm>
          <a:prstGeom prst="rect">
            <a:avLst/>
          </a:prstGeom>
          <a:noFill/>
        </p:spPr>
        <p:txBody>
          <a:bodyPr wrap="square" rtlCol="0">
            <a:spAutoFit/>
          </a:bodyPr>
          <a:lstStyle/>
          <a:p>
            <a:pPr>
              <a:lnSpc>
                <a:spcPct val="150000"/>
              </a:lnSpc>
            </a:pPr>
            <a:r>
              <a:rPr lang="en-US" altLang="zh-CN" sz="1600" b="1" dirty="0">
                <a:solidFill>
                  <a:srgbClr val="FF0000"/>
                </a:solidFill>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因治疗伤病休学的学生，申请复学时应提交学校指定医院出具的证明其适宜在校学习的</a:t>
            </a:r>
            <a:r>
              <a:rPr lang="zh-CN" altLang="en-US" sz="1600" b="1" dirty="0" smtClean="0">
                <a:latin typeface="微软雅黑" panose="020B0503020204020204" pitchFamily="34" charset="-122"/>
                <a:ea typeface="微软雅黑" panose="020B0503020204020204" pitchFamily="34" charset="-122"/>
              </a:rPr>
              <a:t>诊断书</a:t>
            </a:r>
            <a:r>
              <a:rPr lang="zh-CN" altLang="en-US" sz="1600" b="1" dirty="0">
                <a:latin typeface="微软雅黑" panose="020B0503020204020204" pitchFamily="34" charset="-122"/>
                <a:ea typeface="微软雅黑" panose="020B0503020204020204" pitchFamily="34" charset="-122"/>
              </a:rPr>
              <a:t>。</a:t>
            </a:r>
          </a:p>
        </p:txBody>
      </p:sp>
      <p:sp>
        <p:nvSpPr>
          <p:cNvPr id="67" name="TextBox 66"/>
          <p:cNvSpPr txBox="1"/>
          <p:nvPr/>
        </p:nvSpPr>
        <p:spPr>
          <a:xfrm>
            <a:off x="5220072" y="5449258"/>
            <a:ext cx="3748405" cy="830997"/>
          </a:xfrm>
          <a:prstGeom prst="rect">
            <a:avLst/>
          </a:prstGeom>
          <a:noFill/>
        </p:spPr>
        <p:txBody>
          <a:bodyPr wrap="square" rtlCol="0">
            <a:spAutoFit/>
          </a:bodyPr>
          <a:lstStyle/>
          <a:p>
            <a:pPr>
              <a:lnSpc>
                <a:spcPct val="150000"/>
              </a:lnSpc>
            </a:pPr>
            <a:r>
              <a:rPr lang="en-US" altLang="zh-CN" sz="1600" b="1" dirty="0">
                <a:solidFill>
                  <a:srgbClr val="FF0000"/>
                </a:solidFill>
                <a:latin typeface="微软雅黑" panose="020B0503020204020204" pitchFamily="34" charset="-122"/>
                <a:ea typeface="微软雅黑" panose="020B0503020204020204" pitchFamily="34" charset="-122"/>
              </a:rPr>
              <a:t>3.</a:t>
            </a:r>
            <a:r>
              <a:rPr lang="zh-CN" altLang="en-US" sz="1600" b="1" dirty="0">
                <a:latin typeface="微软雅黑" panose="020B0503020204020204" pitchFamily="34" charset="-122"/>
                <a:ea typeface="微软雅黑" panose="020B0503020204020204" pitchFamily="34" charset="-122"/>
              </a:rPr>
              <a:t>学生的复学申请经教务处审核批准后，准予办理复学手续。</a:t>
            </a:r>
          </a:p>
        </p:txBody>
      </p:sp>
    </p:spTree>
    <p:extLst>
      <p:ext uri="{BB962C8B-B14F-4D97-AF65-F5344CB8AC3E}">
        <p14:creationId xmlns="" xmlns:p14="http://schemas.microsoft.com/office/powerpoint/2010/main" val="266452843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xit" presetSubtype="1" fill="hold" nodeType="withEffect">
                                  <p:stCondLst>
                                    <p:cond delay="0"/>
                                  </p:stCondLst>
                                  <p:childTnLst>
                                    <p:anim calcmode="lin" valueType="num">
                                      <p:cBhvr additive="base">
                                        <p:cTn id="6" dur="500"/>
                                        <p:tgtEl>
                                          <p:spTgt spid="3"/>
                                        </p:tgtEl>
                                        <p:attrNameLst>
                                          <p:attrName>ppt_y</p:attrName>
                                        </p:attrNameLst>
                                      </p:cBhvr>
                                      <p:tavLst>
                                        <p:tav tm="0">
                                          <p:val>
                                            <p:strVal val="#ppt_y"/>
                                          </p:val>
                                        </p:tav>
                                        <p:tav tm="100000">
                                          <p:val>
                                            <p:strVal val="#ppt_y-#ppt_h*1.125000"/>
                                          </p:val>
                                        </p:tav>
                                      </p:tavLst>
                                    </p:anim>
                                    <p:animEffect transition="out" filter="wipe(up)">
                                      <p:cBhvr>
                                        <p:cTn id="7" dur="500"/>
                                        <p:tgtEl>
                                          <p:spTgt spid="3"/>
                                        </p:tgtEl>
                                      </p:cBhvr>
                                    </p:animEffect>
                                    <p:set>
                                      <p:cBhvr>
                                        <p:cTn id="8" dur="1" fill="hold">
                                          <p:stCondLst>
                                            <p:cond delay="499"/>
                                          </p:stCondLst>
                                        </p:cTn>
                                        <p:tgtEl>
                                          <p:spTgt spid="3"/>
                                        </p:tgtEl>
                                        <p:attrNameLst>
                                          <p:attrName>style.visibility</p:attrName>
                                        </p:attrNameLst>
                                      </p:cBhvr>
                                      <p:to>
                                        <p:strVal val="hidden"/>
                                      </p:to>
                                    </p:set>
                                  </p:childTnLst>
                                </p:cTn>
                              </p:par>
                              <p:par>
                                <p:cTn id="9" presetID="1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1000" fill="hold"/>
                                        <p:tgtEl>
                                          <p:spTgt spid="18"/>
                                        </p:tgtEl>
                                        <p:attrNameLst>
                                          <p:attrName>ppt_w</p:attrName>
                                        </p:attrNameLst>
                                      </p:cBhvr>
                                      <p:tavLst>
                                        <p:tav tm="0">
                                          <p:val>
                                            <p:fltVal val="0"/>
                                          </p:val>
                                        </p:tav>
                                        <p:tav tm="100000">
                                          <p:val>
                                            <p:strVal val="#ppt_w"/>
                                          </p:val>
                                        </p:tav>
                                      </p:tavLst>
                                    </p:anim>
                                    <p:anim calcmode="lin" valueType="num">
                                      <p:cBhvr>
                                        <p:cTn id="25" dur="1000" fill="hold"/>
                                        <p:tgtEl>
                                          <p:spTgt spid="18"/>
                                        </p:tgtEl>
                                        <p:attrNameLst>
                                          <p:attrName>ppt_h</p:attrName>
                                        </p:attrNameLst>
                                      </p:cBhvr>
                                      <p:tavLst>
                                        <p:tav tm="0">
                                          <p:val>
                                            <p:fltVal val="0"/>
                                          </p:val>
                                        </p:tav>
                                        <p:tav tm="100000">
                                          <p:val>
                                            <p:strVal val="#ppt_h"/>
                                          </p:val>
                                        </p:tav>
                                      </p:tavLst>
                                    </p:anim>
                                    <p:animEffect transition="in" filter="fade">
                                      <p:cBhvr>
                                        <p:cTn id="26" dur="1000"/>
                                        <p:tgtEl>
                                          <p:spTgt spid="18"/>
                                        </p:tgtEl>
                                      </p:cBhvr>
                                    </p:animEffect>
                                  </p:childTnLst>
                                </p:cTn>
                              </p:par>
                              <p:par>
                                <p:cTn id="27" presetID="8" presetClass="emph" presetSubtype="0" fill="hold" nodeType="withEffect">
                                  <p:stCondLst>
                                    <p:cond delay="0"/>
                                  </p:stCondLst>
                                  <p:childTnLst>
                                    <p:animRot by="21600000">
                                      <p:cBhvr>
                                        <p:cTn id="28" dur="1000" fill="hold"/>
                                        <p:tgtEl>
                                          <p:spTgt spid="18"/>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p:tgtEl>
                                          <p:spTgt spid="20"/>
                                        </p:tgtEl>
                                        <p:attrNameLst>
                                          <p:attrName>ppt_y</p:attrName>
                                        </p:attrNameLst>
                                      </p:cBhvr>
                                      <p:tavLst>
                                        <p:tav tm="0">
                                          <p:val>
                                            <p:strVal val="#ppt_y+#ppt_h*1.125000"/>
                                          </p:val>
                                        </p:tav>
                                        <p:tav tm="100000">
                                          <p:val>
                                            <p:strVal val="#ppt_y"/>
                                          </p:val>
                                        </p:tav>
                                      </p:tavLst>
                                    </p:anim>
                                    <p:animEffect transition="in" filter="wipe(up)">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2" fill="hold" grpId="0" nodeType="clickEffect">
                                  <p:stCondLst>
                                    <p:cond delay="0"/>
                                  </p:stCondLst>
                                  <p:childTnLst>
                                    <p:set>
                                      <p:cBhvr>
                                        <p:cTn id="38" dur="1" fill="hold">
                                          <p:stCondLst>
                                            <p:cond delay="0"/>
                                          </p:stCondLst>
                                        </p:cTn>
                                        <p:tgtEl>
                                          <p:spTgt spid="66"/>
                                        </p:tgtEl>
                                        <p:attrNameLst>
                                          <p:attrName>style.visibility</p:attrName>
                                        </p:attrNameLst>
                                      </p:cBhvr>
                                      <p:to>
                                        <p:strVal val="visible"/>
                                      </p:to>
                                    </p:set>
                                    <p:anim calcmode="lin" valueType="num">
                                      <p:cBhvr additive="base">
                                        <p:cTn id="39" dur="500"/>
                                        <p:tgtEl>
                                          <p:spTgt spid="66"/>
                                        </p:tgtEl>
                                        <p:attrNameLst>
                                          <p:attrName>ppt_x</p:attrName>
                                        </p:attrNameLst>
                                      </p:cBhvr>
                                      <p:tavLst>
                                        <p:tav tm="0">
                                          <p:val>
                                            <p:strVal val="#ppt_x+#ppt_w*1.125000"/>
                                          </p:val>
                                        </p:tav>
                                        <p:tav tm="100000">
                                          <p:val>
                                            <p:strVal val="#ppt_x"/>
                                          </p:val>
                                        </p:tav>
                                      </p:tavLst>
                                    </p:anim>
                                    <p:animEffect transition="in" filter="wipe(left)">
                                      <p:cBhvr>
                                        <p:cTn id="40" dur="500"/>
                                        <p:tgtEl>
                                          <p:spTgt spid="66"/>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8" fill="hold" grpId="0" nodeType="click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additive="base">
                                        <p:cTn id="45" dur="500"/>
                                        <p:tgtEl>
                                          <p:spTgt spid="67"/>
                                        </p:tgtEl>
                                        <p:attrNameLst>
                                          <p:attrName>ppt_x</p:attrName>
                                        </p:attrNameLst>
                                      </p:cBhvr>
                                      <p:tavLst>
                                        <p:tav tm="0">
                                          <p:val>
                                            <p:strVal val="#ppt_x-#ppt_w*1.125000"/>
                                          </p:val>
                                        </p:tav>
                                        <p:tav tm="100000">
                                          <p:val>
                                            <p:strVal val="#ppt_x"/>
                                          </p:val>
                                        </p:tav>
                                      </p:tavLst>
                                    </p:anim>
                                    <p:animEffect transition="in" filter="wipe(right)">
                                      <p:cBhvr>
                                        <p:cTn id="4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66" grpId="0"/>
      <p:bldP spid="67"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2"/>
          <p:cNvGrpSpPr>
            <a:grpSpLocks/>
          </p:cNvGrpSpPr>
          <p:nvPr/>
        </p:nvGrpSpPr>
        <p:grpSpPr bwMode="auto">
          <a:xfrm>
            <a:off x="3037530" y="906814"/>
            <a:ext cx="5930947" cy="611188"/>
            <a:chOff x="3708" y="1775"/>
            <a:chExt cx="1542" cy="385"/>
          </a:xfrm>
        </p:grpSpPr>
        <p:sp>
          <p:nvSpPr>
            <p:cNvPr id="5"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6"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7"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第四十二条  终止休学</a:t>
              </a:r>
            </a:p>
          </p:txBody>
        </p:sp>
        <p:sp>
          <p:nvSpPr>
            <p:cNvPr id="8"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nvGrpSpPr>
          <p:cNvPr id="9" name="Group 62"/>
          <p:cNvGrpSpPr>
            <a:grpSpLocks/>
          </p:cNvGrpSpPr>
          <p:nvPr/>
        </p:nvGrpSpPr>
        <p:grpSpPr bwMode="auto">
          <a:xfrm>
            <a:off x="3037530" y="906814"/>
            <a:ext cx="5930947" cy="611188"/>
            <a:chOff x="3708" y="1775"/>
            <a:chExt cx="1542" cy="385"/>
          </a:xfrm>
        </p:grpSpPr>
        <p:sp>
          <p:nvSpPr>
            <p:cNvPr id="10"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11"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12"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第四十三条  复学</a:t>
              </a:r>
            </a:p>
          </p:txBody>
        </p:sp>
        <p:sp>
          <p:nvSpPr>
            <p:cNvPr id="13"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第九章 休学与复学</a:t>
            </a:r>
          </a:p>
        </p:txBody>
      </p:sp>
      <p:sp>
        <p:nvSpPr>
          <p:cNvPr id="2" name="TextBox 1"/>
          <p:cNvSpPr txBox="1"/>
          <p:nvPr/>
        </p:nvSpPr>
        <p:spPr>
          <a:xfrm>
            <a:off x="1043608" y="2333701"/>
            <a:ext cx="7498627" cy="2246769"/>
          </a:xfrm>
          <a:prstGeom prst="rect">
            <a:avLst/>
          </a:prstGeom>
          <a:noFill/>
        </p:spPr>
        <p:txBody>
          <a:bodyPr wrap="square" rtlCol="0">
            <a:spAutoFit/>
          </a:bodyPr>
          <a:lstStyle/>
          <a:p>
            <a:pPr>
              <a:lnSpc>
                <a:spcPct val="150000"/>
              </a:lnSpc>
            </a:pPr>
            <a:r>
              <a:rPr lang="zh-CN" altLang="zh-CN" sz="2000" b="1" dirty="0">
                <a:solidFill>
                  <a:srgbClr val="FF0000"/>
                </a:solidFill>
                <a:latin typeface="微软雅黑" panose="020B0503020204020204" pitchFamily="34" charset="-122"/>
                <a:ea typeface="微软雅黑" panose="020B0503020204020204" pitchFamily="34" charset="-122"/>
              </a:rPr>
              <a:t>（二）批准复学的学生，编入原专业后续年级学习</a:t>
            </a:r>
            <a:r>
              <a:rPr lang="zh-CN" altLang="zh-CN" sz="2000" b="1" dirty="0" smtClean="0">
                <a:solidFill>
                  <a:srgbClr val="FF0000"/>
                </a:solidFill>
                <a:latin typeface="微软雅黑" panose="020B0503020204020204" pitchFamily="34" charset="-122"/>
                <a:ea typeface="微软雅黑" panose="020B0503020204020204" pitchFamily="34" charset="-122"/>
              </a:rPr>
              <a:t>。</a:t>
            </a:r>
            <a:endParaRPr lang="en-US" altLang="zh-CN" sz="2000" b="1" dirty="0" smtClean="0">
              <a:solidFill>
                <a:srgbClr val="FF0000"/>
              </a:solidFill>
              <a:latin typeface="微软雅黑" panose="020B0503020204020204" pitchFamily="34" charset="-122"/>
              <a:ea typeface="微软雅黑" panose="020B0503020204020204" pitchFamily="34" charset="-122"/>
            </a:endParaRPr>
          </a:p>
          <a:p>
            <a:pPr>
              <a:lnSpc>
                <a:spcPct val="150000"/>
              </a:lnSpc>
            </a:pPr>
            <a:endParaRPr lang="zh-CN" altLang="zh-CN" sz="2000" b="1" dirty="0">
              <a:solidFill>
                <a:srgbClr val="FF0000"/>
              </a:solidFill>
              <a:latin typeface="微软雅黑" panose="020B0503020204020204" pitchFamily="34" charset="-122"/>
              <a:ea typeface="微软雅黑" panose="020B0503020204020204" pitchFamily="34" charset="-122"/>
            </a:endParaRPr>
          </a:p>
          <a:p>
            <a:pPr>
              <a:lnSpc>
                <a:spcPct val="200000"/>
              </a:lnSpc>
            </a:pPr>
            <a:r>
              <a:rPr lang="zh-CN" altLang="zh-CN" sz="2000" b="1" dirty="0">
                <a:solidFill>
                  <a:srgbClr val="FF0000"/>
                </a:solidFill>
                <a:latin typeface="微软雅黑" panose="020B0503020204020204" pitchFamily="34" charset="-122"/>
                <a:ea typeface="微软雅黑" panose="020B0503020204020204" pitchFamily="34" charset="-122"/>
              </a:rPr>
              <a:t>（三）休学期满，学生未按期申请复学或未按期办理复学手续，视为放弃复学，按有关程序办理退学手续。</a:t>
            </a:r>
            <a:endParaRPr lang="zh-CN" altLang="en-US" sz="20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96626392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p:tgtEl>
                                          <p:spTgt spid="2">
                                            <p:txEl>
                                              <p:pRg st="0" end="0"/>
                                            </p:txEl>
                                          </p:spTgt>
                                        </p:tgtEl>
                                        <p:attrNameLst>
                                          <p:attrName>ppt_x</p:attrName>
                                        </p:attrNameLst>
                                      </p:cBhvr>
                                      <p:tavLst>
                                        <p:tav tm="0">
                                          <p:val>
                                            <p:strVal val="#ppt_x-#ppt_w*1.125000"/>
                                          </p:val>
                                        </p:tav>
                                        <p:tav tm="100000">
                                          <p:val>
                                            <p:strVal val="#ppt_x"/>
                                          </p:val>
                                        </p:tav>
                                      </p:tavLst>
                                    </p:anim>
                                    <p:animEffect transition="in" filter="wipe(right)">
                                      <p:cBhvr>
                                        <p:cTn id="8" dur="500"/>
                                        <p:tgtEl>
                                          <p:spTgt spid="2">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p:tgtEl>
                                          <p:spTgt spid="2">
                                            <p:txEl>
                                              <p:pRg st="2" end="2"/>
                                            </p:txEl>
                                          </p:spTgt>
                                        </p:tgtEl>
                                        <p:attrNameLst>
                                          <p:attrName>ppt_x</p:attrName>
                                        </p:attrNameLst>
                                      </p:cBhvr>
                                      <p:tavLst>
                                        <p:tav tm="0">
                                          <p:val>
                                            <p:strVal val="#ppt_x-#ppt_w*1.125000"/>
                                          </p:val>
                                        </p:tav>
                                        <p:tav tm="100000">
                                          <p:val>
                                            <p:strVal val="#ppt_x"/>
                                          </p:val>
                                        </p:tav>
                                      </p:tavLst>
                                    </p:anim>
                                    <p:animEffect transition="in" filter="wipe(right)">
                                      <p:cBhvr>
                                        <p:cTn id="14"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2"/>
          <p:cNvGrpSpPr>
            <a:grpSpLocks/>
          </p:cNvGrpSpPr>
          <p:nvPr/>
        </p:nvGrpSpPr>
        <p:grpSpPr bwMode="auto">
          <a:xfrm>
            <a:off x="3037530" y="906814"/>
            <a:ext cx="5930947" cy="611188"/>
            <a:chOff x="3708" y="1775"/>
            <a:chExt cx="1542" cy="385"/>
          </a:xfrm>
        </p:grpSpPr>
        <p:sp>
          <p:nvSpPr>
            <p:cNvPr id="5"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6"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7"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第四十三条  复学</a:t>
              </a:r>
            </a:p>
          </p:txBody>
        </p:sp>
        <p:sp>
          <p:nvSpPr>
            <p:cNvPr id="8"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nvGrpSpPr>
          <p:cNvPr id="9" name="Group 62"/>
          <p:cNvGrpSpPr>
            <a:grpSpLocks/>
          </p:cNvGrpSpPr>
          <p:nvPr/>
        </p:nvGrpSpPr>
        <p:grpSpPr bwMode="auto">
          <a:xfrm>
            <a:off x="3037530" y="906814"/>
            <a:ext cx="5930947" cy="611188"/>
            <a:chOff x="3708" y="1775"/>
            <a:chExt cx="1542" cy="385"/>
          </a:xfrm>
        </p:grpSpPr>
        <p:sp>
          <p:nvSpPr>
            <p:cNvPr id="10"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11"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12"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第四十四条  休学学生的修业年限计算</a:t>
              </a:r>
            </a:p>
          </p:txBody>
        </p:sp>
        <p:sp>
          <p:nvSpPr>
            <p:cNvPr id="13"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第九章 休学与复学</a:t>
            </a:r>
          </a:p>
        </p:txBody>
      </p:sp>
      <p:sp>
        <p:nvSpPr>
          <p:cNvPr id="23" name="TextBox 22"/>
          <p:cNvSpPr txBox="1"/>
          <p:nvPr/>
        </p:nvSpPr>
        <p:spPr>
          <a:xfrm>
            <a:off x="1475656" y="2564904"/>
            <a:ext cx="6408712" cy="461665"/>
          </a:xfrm>
          <a:prstGeom prst="rect">
            <a:avLst/>
          </a:prstGeom>
          <a:noFill/>
        </p:spPr>
        <p:txBody>
          <a:bodyPr wrap="square" rtlCol="0">
            <a:spAutoFit/>
          </a:bodyPr>
          <a:lstStyle/>
          <a:p>
            <a:r>
              <a:rPr lang="zh-CN" altLang="zh-CN" sz="2400" b="1" dirty="0">
                <a:solidFill>
                  <a:srgbClr val="FF0000"/>
                </a:solidFill>
                <a:latin typeface="微软雅黑" panose="020B0503020204020204" pitchFamily="34" charset="-122"/>
                <a:ea typeface="微软雅黑" panose="020B0503020204020204" pitchFamily="34" charset="-122"/>
              </a:rPr>
              <a:t>学生休学的时间均计入本人的修业年限</a:t>
            </a:r>
            <a:r>
              <a:rPr lang="zh-CN" altLang="zh-CN" sz="2400" b="1" dirty="0" smtClean="0">
                <a:solidFill>
                  <a:srgbClr val="FF0000"/>
                </a:solidFill>
                <a:latin typeface="微软雅黑" panose="020B0503020204020204" pitchFamily="34" charset="-122"/>
                <a:ea typeface="微软雅黑" panose="020B0503020204020204" pitchFamily="34" charset="-122"/>
              </a:rPr>
              <a:t>。</a:t>
            </a:r>
            <a:endParaRPr lang="zh-CN" altLang="zh-CN" sz="24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13888751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xit" presetSubtype="1" fill="hold" nodeType="withEffect">
                                  <p:stCondLst>
                                    <p:cond delay="0"/>
                                  </p:stCondLst>
                                  <p:childTnLst>
                                    <p:anim calcmode="lin" valueType="num">
                                      <p:cBhvr additive="base">
                                        <p:cTn id="6" dur="500"/>
                                        <p:tgtEl>
                                          <p:spTgt spid="3"/>
                                        </p:tgtEl>
                                        <p:attrNameLst>
                                          <p:attrName>ppt_y</p:attrName>
                                        </p:attrNameLst>
                                      </p:cBhvr>
                                      <p:tavLst>
                                        <p:tav tm="0">
                                          <p:val>
                                            <p:strVal val="#ppt_y"/>
                                          </p:val>
                                        </p:tav>
                                        <p:tav tm="100000">
                                          <p:val>
                                            <p:strVal val="#ppt_y-#ppt_h*1.125000"/>
                                          </p:val>
                                        </p:tav>
                                      </p:tavLst>
                                    </p:anim>
                                    <p:animEffect transition="out" filter="wipe(up)">
                                      <p:cBhvr>
                                        <p:cTn id="7" dur="500"/>
                                        <p:tgtEl>
                                          <p:spTgt spid="3"/>
                                        </p:tgtEl>
                                      </p:cBhvr>
                                    </p:animEffect>
                                    <p:set>
                                      <p:cBhvr>
                                        <p:cTn id="8" dur="1" fill="hold">
                                          <p:stCondLst>
                                            <p:cond delay="499"/>
                                          </p:stCondLst>
                                        </p:cTn>
                                        <p:tgtEl>
                                          <p:spTgt spid="3"/>
                                        </p:tgtEl>
                                        <p:attrNameLst>
                                          <p:attrName>style.visibility</p:attrName>
                                        </p:attrNameLst>
                                      </p:cBhvr>
                                      <p:to>
                                        <p:strVal val="hidden"/>
                                      </p:to>
                                    </p:set>
                                  </p:childTnLst>
                                </p:cTn>
                              </p:par>
                              <p:par>
                                <p:cTn id="9" presetID="1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2"/>
          <p:cNvGrpSpPr>
            <a:grpSpLocks/>
          </p:cNvGrpSpPr>
          <p:nvPr/>
        </p:nvGrpSpPr>
        <p:grpSpPr bwMode="auto">
          <a:xfrm>
            <a:off x="3037530" y="906814"/>
            <a:ext cx="5930947" cy="611188"/>
            <a:chOff x="3708" y="1775"/>
            <a:chExt cx="1542" cy="385"/>
          </a:xfrm>
        </p:grpSpPr>
        <p:sp>
          <p:nvSpPr>
            <p:cNvPr id="5"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6"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7"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a:solidFill>
                    <a:schemeClr val="bg1"/>
                  </a:solidFill>
                  <a:ea typeface="微软雅黑" pitchFamily="34" charset="-122"/>
                </a:rPr>
                <a:t>第四十四条  休学学生的修业年限计算</a:t>
              </a:r>
            </a:p>
          </p:txBody>
        </p:sp>
        <p:sp>
          <p:nvSpPr>
            <p:cNvPr id="8"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grpSp>
        <p:nvGrpSpPr>
          <p:cNvPr id="9" name="Group 62"/>
          <p:cNvGrpSpPr>
            <a:grpSpLocks/>
          </p:cNvGrpSpPr>
          <p:nvPr/>
        </p:nvGrpSpPr>
        <p:grpSpPr bwMode="auto">
          <a:xfrm>
            <a:off x="3037530" y="906814"/>
            <a:ext cx="5930947" cy="611188"/>
            <a:chOff x="3708" y="1775"/>
            <a:chExt cx="1542" cy="385"/>
          </a:xfrm>
        </p:grpSpPr>
        <p:sp>
          <p:nvSpPr>
            <p:cNvPr id="10" name="AutoShape 277"/>
            <p:cNvSpPr>
              <a:spLocks noChangeArrowheads="1"/>
            </p:cNvSpPr>
            <p:nvPr/>
          </p:nvSpPr>
          <p:spPr bwMode="auto">
            <a:xfrm>
              <a:off x="3742" y="1809"/>
              <a:ext cx="1474" cy="318"/>
            </a:xfrm>
            <a:prstGeom prst="roundRect">
              <a:avLst>
                <a:gd name="adj" fmla="val 9028"/>
              </a:avLst>
            </a:prstGeom>
            <a:gradFill rotWithShape="0">
              <a:gsLst>
                <a:gs pos="0">
                  <a:srgbClr val="00B0F0"/>
                </a:gs>
                <a:gs pos="100000">
                  <a:srgbClr val="00222E"/>
                </a:gs>
              </a:gsLst>
              <a:lin ang="5400000" scaled="1"/>
            </a:gradFill>
            <a:ln w="9525" algn="ctr">
              <a:no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sp>
          <p:nvSpPr>
            <p:cNvPr id="11" name="AutoShape 278"/>
            <p:cNvSpPr>
              <a:spLocks noChangeArrowheads="1"/>
            </p:cNvSpPr>
            <p:nvPr/>
          </p:nvSpPr>
          <p:spPr bwMode="auto">
            <a:xfrm>
              <a:off x="3761" y="1818"/>
              <a:ext cx="1436" cy="136"/>
            </a:xfrm>
            <a:prstGeom prst="roundRect">
              <a:avLst>
                <a:gd name="adj" fmla="val 13880"/>
              </a:avLst>
            </a:prstGeom>
            <a:gradFill rotWithShape="0">
              <a:gsLst>
                <a:gs pos="0">
                  <a:schemeClr val="bg1">
                    <a:alpha val="59999"/>
                  </a:schemeClr>
                </a:gs>
                <a:gs pos="100000">
                  <a:schemeClr val="tx2">
                    <a:alpha val="0"/>
                  </a:schemeClr>
                </a:gs>
              </a:gsLst>
              <a:lin ang="5400000" scaled="1"/>
            </a:gradFill>
            <a:ln w="9525">
              <a:noFill/>
              <a:round/>
              <a:headEnd/>
              <a:tailEnd/>
            </a:ln>
          </p:spPr>
          <p:txBody>
            <a:bodyPr wrap="none" anchor="ctr"/>
            <a:lstStyle/>
            <a:p>
              <a:pPr algn="ctr">
                <a:lnSpc>
                  <a:spcPct val="140000"/>
                </a:lnSpc>
                <a:buClr>
                  <a:schemeClr val="bg1"/>
                </a:buClr>
              </a:pPr>
              <a:endParaRPr lang="zh-CN" altLang="en-US" sz="8800" b="1">
                <a:solidFill>
                  <a:srgbClr val="FFFF00"/>
                </a:solidFill>
                <a:latin typeface="Times New Roman" pitchFamily="18" charset="0"/>
              </a:endParaRPr>
            </a:p>
          </p:txBody>
        </p:sp>
        <p:sp>
          <p:nvSpPr>
            <p:cNvPr id="12" name="Rectangle 290"/>
            <p:cNvSpPr>
              <a:spLocks noChangeArrowheads="1"/>
            </p:cNvSpPr>
            <p:nvPr/>
          </p:nvSpPr>
          <p:spPr bwMode="auto">
            <a:xfrm>
              <a:off x="3742" y="1858"/>
              <a:ext cx="1474" cy="194"/>
            </a:xfrm>
            <a:prstGeom prst="rect">
              <a:avLst/>
            </a:prstGeom>
            <a:noFill/>
            <a:ln w="9525">
              <a:noFill/>
              <a:miter lim="800000"/>
              <a:headEnd/>
              <a:tailEnd/>
            </a:ln>
          </p:spPr>
          <p:txBody>
            <a:bodyPr wrap="square" lIns="0" tIns="0" rIns="0" bIns="0" anchor="ctr">
              <a:spAutoFit/>
            </a:bodyPr>
            <a:lstStyle/>
            <a:p>
              <a:pPr algn="ctr"/>
              <a:r>
                <a:rPr lang="zh-CN" altLang="en-US" sz="2000" b="1" dirty="0" smtClean="0">
                  <a:solidFill>
                    <a:schemeClr val="bg1"/>
                  </a:solidFill>
                  <a:ea typeface="微软雅黑" pitchFamily="34" charset="-122"/>
                </a:rPr>
                <a:t>第四十五条</a:t>
              </a:r>
              <a:endParaRPr lang="zh-CN" altLang="en-US" sz="2000" b="1" dirty="0">
                <a:solidFill>
                  <a:schemeClr val="bg1"/>
                </a:solidFill>
                <a:ea typeface="微软雅黑" pitchFamily="34" charset="-122"/>
              </a:endParaRPr>
            </a:p>
          </p:txBody>
        </p:sp>
        <p:sp>
          <p:nvSpPr>
            <p:cNvPr id="13" name="AutoShape 277"/>
            <p:cNvSpPr>
              <a:spLocks noChangeArrowheads="1"/>
            </p:cNvSpPr>
            <p:nvPr/>
          </p:nvSpPr>
          <p:spPr bwMode="auto">
            <a:xfrm>
              <a:off x="3708" y="1775"/>
              <a:ext cx="1542" cy="385"/>
            </a:xfrm>
            <a:prstGeom prst="roundRect">
              <a:avLst>
                <a:gd name="adj" fmla="val 9028"/>
              </a:avLst>
            </a:prstGeom>
            <a:noFill/>
            <a:ln w="12700" algn="ctr">
              <a:solidFill>
                <a:schemeClr val="accent1"/>
              </a:solidFill>
              <a:round/>
              <a:headEnd/>
              <a:tailEnd/>
            </a:ln>
          </p:spPr>
          <p:txBody>
            <a:bodyPr wrap="none" anchor="ctr"/>
            <a:lstStyle/>
            <a:p>
              <a:pPr algn="ctr">
                <a:lnSpc>
                  <a:spcPct val="140000"/>
                </a:lnSpc>
                <a:buClr>
                  <a:schemeClr val="bg1"/>
                </a:buClr>
                <a:buFont typeface="Wingdings" pitchFamily="2" charset="2"/>
                <a:buNone/>
              </a:pPr>
              <a:endParaRPr lang="zh-CN" altLang="en-US" sz="8800" b="1">
                <a:solidFill>
                  <a:srgbClr val="FFFF00"/>
                </a:solidFill>
                <a:latin typeface="Times New Roman" pitchFamily="18" charset="0"/>
              </a:endParaRP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第九章 休学与复学</a:t>
            </a:r>
          </a:p>
        </p:txBody>
      </p:sp>
      <p:sp>
        <p:nvSpPr>
          <p:cNvPr id="14" name="TextBox 13"/>
          <p:cNvSpPr txBox="1"/>
          <p:nvPr/>
        </p:nvSpPr>
        <p:spPr>
          <a:xfrm>
            <a:off x="683568" y="1844824"/>
            <a:ext cx="8081056" cy="923330"/>
          </a:xfrm>
          <a:prstGeom prst="rect">
            <a:avLst/>
          </a:prstGeom>
          <a:noFill/>
        </p:spPr>
        <p:txBody>
          <a:bodyPr wrap="square" rtlCol="0">
            <a:spAutoFit/>
          </a:bodyPr>
          <a:lstStyle/>
          <a:p>
            <a:pPr>
              <a:lnSpc>
                <a:spcPct val="150000"/>
              </a:lnSpc>
            </a:pPr>
            <a:r>
              <a:rPr lang="en-US" altLang="zh-CN" b="1" dirty="0" smtClean="0">
                <a:solidFill>
                  <a:srgbClr val="FF0000"/>
                </a:solidFill>
                <a:latin typeface="微软雅黑" panose="020B0503020204020204" pitchFamily="34" charset="-122"/>
                <a:ea typeface="微软雅黑" panose="020B0503020204020204" pitchFamily="34" charset="-122"/>
              </a:rPr>
              <a:t>       </a:t>
            </a:r>
            <a:r>
              <a:rPr lang="zh-CN" altLang="zh-CN" b="1" dirty="0" smtClean="0">
                <a:solidFill>
                  <a:srgbClr val="FF0000"/>
                </a:solidFill>
                <a:latin typeface="微软雅黑" panose="020B0503020204020204" pitchFamily="34" charset="-122"/>
                <a:ea typeface="微软雅黑" panose="020B0503020204020204" pitchFamily="34" charset="-122"/>
              </a:rPr>
              <a:t>学生</a:t>
            </a:r>
            <a:r>
              <a:rPr lang="zh-CN" altLang="zh-CN" b="1" dirty="0">
                <a:solidFill>
                  <a:srgbClr val="FF0000"/>
                </a:solidFill>
                <a:latin typeface="微软雅黑" panose="020B0503020204020204" pitchFamily="34" charset="-122"/>
                <a:ea typeface="微软雅黑" panose="020B0503020204020204" pitchFamily="34" charset="-122"/>
              </a:rPr>
              <a:t>应征参加中国人民解放军（含中国人民武装警察部队），可保留学籍至退役后</a:t>
            </a:r>
            <a:r>
              <a:rPr lang="en-US" altLang="zh-CN" b="1" dirty="0">
                <a:solidFill>
                  <a:srgbClr val="FF0000"/>
                </a:solidFill>
                <a:latin typeface="微软雅黑" panose="020B0503020204020204" pitchFamily="34" charset="-122"/>
                <a:ea typeface="微软雅黑" panose="020B0503020204020204" pitchFamily="34" charset="-122"/>
              </a:rPr>
              <a:t>2</a:t>
            </a:r>
            <a:r>
              <a:rPr lang="zh-CN" altLang="zh-CN" b="1" dirty="0">
                <a:solidFill>
                  <a:srgbClr val="FF0000"/>
                </a:solidFill>
                <a:latin typeface="微软雅黑" panose="020B0503020204020204" pitchFamily="34" charset="-122"/>
                <a:ea typeface="微软雅黑" panose="020B0503020204020204" pitchFamily="34" charset="-122"/>
              </a:rPr>
              <a:t>年。</a:t>
            </a:r>
            <a:endParaRPr lang="zh-CN" altLang="en-US" b="1" dirty="0">
              <a:solidFill>
                <a:srgbClr val="FF0000"/>
              </a:solidFill>
              <a:latin typeface="微软雅黑" panose="020B0503020204020204" pitchFamily="34" charset="-122"/>
              <a:ea typeface="微软雅黑" panose="020B0503020204020204" pitchFamily="34" charset="-122"/>
            </a:endParaRPr>
          </a:p>
        </p:txBody>
      </p:sp>
      <p:grpSp>
        <p:nvGrpSpPr>
          <p:cNvPr id="16" name="组合 28"/>
          <p:cNvGrpSpPr>
            <a:grpSpLocks/>
          </p:cNvGrpSpPr>
          <p:nvPr/>
        </p:nvGrpSpPr>
        <p:grpSpPr bwMode="auto">
          <a:xfrm>
            <a:off x="1304702" y="2946055"/>
            <a:ext cx="7271064" cy="919496"/>
            <a:chOff x="2143108" y="2411818"/>
            <a:chExt cx="5643602" cy="642942"/>
          </a:xfrm>
        </p:grpSpPr>
        <p:sp>
          <p:nvSpPr>
            <p:cNvPr id="17" name="矩形 16"/>
            <p:cNvSpPr/>
            <p:nvPr/>
          </p:nvSpPr>
          <p:spPr bwMode="ltGray">
            <a:xfrm>
              <a:off x="2143108" y="2411818"/>
              <a:ext cx="5643602" cy="642942"/>
            </a:xfrm>
            <a:prstGeom prst="rect">
              <a:avLst/>
            </a:prstGeom>
            <a:ln>
              <a:headEnd type="triangle" w="med" len="med"/>
              <a:tailEnd/>
            </a:ln>
          </p:spPr>
          <p:style>
            <a:lnRef idx="0">
              <a:schemeClr val="accent4"/>
            </a:lnRef>
            <a:fillRef idx="3">
              <a:schemeClr val="accent4"/>
            </a:fillRef>
            <a:effectRef idx="3">
              <a:schemeClr val="accent4"/>
            </a:effectRef>
            <a:fontRef idx="minor">
              <a:schemeClr val="lt1"/>
            </a:fontRef>
          </p:style>
          <p:txBody>
            <a:bodyPr wrap="none" anchor="ctr"/>
            <a:lstStyle/>
            <a:p>
              <a:pPr algn="ctr">
                <a:defRPr/>
              </a:pPr>
              <a:endParaRPr lang="zh-CN" altLang="en-US"/>
            </a:p>
          </p:txBody>
        </p:sp>
        <p:sp>
          <p:nvSpPr>
            <p:cNvPr id="18" name="TextBox 23"/>
            <p:cNvSpPr txBox="1">
              <a:spLocks noChangeArrowheads="1"/>
            </p:cNvSpPr>
            <p:nvPr/>
          </p:nvSpPr>
          <p:spPr bwMode="auto">
            <a:xfrm>
              <a:off x="2214545" y="2439610"/>
              <a:ext cx="5572164" cy="5505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600" b="1" dirty="0">
                  <a:solidFill>
                    <a:schemeClr val="bg1"/>
                  </a:solidFill>
                  <a:latin typeface="Times New Roman" pitchFamily="18" charset="0"/>
                  <a:ea typeface="微软雅黑" pitchFamily="34" charset="-122"/>
                </a:rPr>
                <a:t>（一）学校武装部（以下简称武装部）提供应征入伍学生名单及应征入伍通知书，统一到教务处办理保留学籍手续。</a:t>
              </a:r>
            </a:p>
          </p:txBody>
        </p:sp>
      </p:grpSp>
      <p:grpSp>
        <p:nvGrpSpPr>
          <p:cNvPr id="19" name="组合 31"/>
          <p:cNvGrpSpPr>
            <a:grpSpLocks/>
          </p:cNvGrpSpPr>
          <p:nvPr/>
        </p:nvGrpSpPr>
        <p:grpSpPr bwMode="auto">
          <a:xfrm>
            <a:off x="1304702" y="4059929"/>
            <a:ext cx="7271064" cy="919495"/>
            <a:chOff x="2143108" y="3411950"/>
            <a:chExt cx="5643602" cy="642942"/>
          </a:xfrm>
        </p:grpSpPr>
        <p:sp>
          <p:nvSpPr>
            <p:cNvPr id="20" name="矩形 19"/>
            <p:cNvSpPr/>
            <p:nvPr/>
          </p:nvSpPr>
          <p:spPr bwMode="ltGray">
            <a:xfrm>
              <a:off x="2143108" y="3411950"/>
              <a:ext cx="5643602" cy="642942"/>
            </a:xfrm>
            <a:prstGeom prst="rect">
              <a:avLst/>
            </a:prstGeom>
            <a:ln>
              <a:headEnd type="triangle" w="med" len="med"/>
              <a:tailEnd/>
            </a:ln>
          </p:spPr>
          <p:style>
            <a:lnRef idx="0">
              <a:schemeClr val="accent3"/>
            </a:lnRef>
            <a:fillRef idx="3">
              <a:schemeClr val="accent3"/>
            </a:fillRef>
            <a:effectRef idx="3">
              <a:schemeClr val="accent3"/>
            </a:effectRef>
            <a:fontRef idx="minor">
              <a:schemeClr val="lt1"/>
            </a:fontRef>
          </p:style>
          <p:txBody>
            <a:bodyPr wrap="none" anchor="ctr"/>
            <a:lstStyle/>
            <a:p>
              <a:pPr algn="ctr">
                <a:defRPr/>
              </a:pPr>
              <a:endParaRPr lang="zh-CN" altLang="en-US"/>
            </a:p>
          </p:txBody>
        </p:sp>
        <p:sp>
          <p:nvSpPr>
            <p:cNvPr id="21" name="TextBox 24"/>
            <p:cNvSpPr txBox="1">
              <a:spLocks noChangeArrowheads="1"/>
            </p:cNvSpPr>
            <p:nvPr/>
          </p:nvSpPr>
          <p:spPr bwMode="auto">
            <a:xfrm>
              <a:off x="2214545" y="3440725"/>
              <a:ext cx="5572162" cy="5505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600" b="1" dirty="0">
                  <a:solidFill>
                    <a:schemeClr val="bg1"/>
                  </a:solidFill>
                  <a:latin typeface="Times New Roman" pitchFamily="18" charset="0"/>
                  <a:ea typeface="微软雅黑" pitchFamily="34" charset="-122"/>
                </a:rPr>
                <a:t>（二）退役学生凭武装部提供的证明办理复学手续，复学后，编入原专业后续年级学习。</a:t>
              </a:r>
            </a:p>
          </p:txBody>
        </p:sp>
      </p:grpSp>
      <p:grpSp>
        <p:nvGrpSpPr>
          <p:cNvPr id="22" name="组合 32"/>
          <p:cNvGrpSpPr>
            <a:grpSpLocks/>
          </p:cNvGrpSpPr>
          <p:nvPr/>
        </p:nvGrpSpPr>
        <p:grpSpPr bwMode="auto">
          <a:xfrm>
            <a:off x="1304702" y="5173801"/>
            <a:ext cx="7271064" cy="919495"/>
            <a:chOff x="2143108" y="4412082"/>
            <a:chExt cx="5643602" cy="642942"/>
          </a:xfrm>
        </p:grpSpPr>
        <p:sp>
          <p:nvSpPr>
            <p:cNvPr id="24" name="矩形 23"/>
            <p:cNvSpPr/>
            <p:nvPr/>
          </p:nvSpPr>
          <p:spPr bwMode="ltGray">
            <a:xfrm>
              <a:off x="2143108" y="4412082"/>
              <a:ext cx="5643602" cy="642942"/>
            </a:xfrm>
            <a:prstGeom prst="rect">
              <a:avLst/>
            </a:prstGeom>
            <a:ln>
              <a:headEnd type="triangle" w="med" len="med"/>
              <a:tailEnd/>
            </a:ln>
          </p:spPr>
          <p:style>
            <a:lnRef idx="0">
              <a:schemeClr val="accent6"/>
            </a:lnRef>
            <a:fillRef idx="3">
              <a:schemeClr val="accent6"/>
            </a:fillRef>
            <a:effectRef idx="3">
              <a:schemeClr val="accent6"/>
            </a:effectRef>
            <a:fontRef idx="minor">
              <a:schemeClr val="lt1"/>
            </a:fontRef>
          </p:style>
          <p:txBody>
            <a:bodyPr wrap="none" anchor="ctr"/>
            <a:lstStyle/>
            <a:p>
              <a:pPr algn="ctr">
                <a:defRPr/>
              </a:pPr>
              <a:endParaRPr lang="zh-CN" altLang="en-US"/>
            </a:p>
          </p:txBody>
        </p:sp>
        <p:sp>
          <p:nvSpPr>
            <p:cNvPr id="25" name="TextBox 25"/>
            <p:cNvSpPr txBox="1">
              <a:spLocks noChangeArrowheads="1"/>
            </p:cNvSpPr>
            <p:nvPr/>
          </p:nvSpPr>
          <p:spPr bwMode="auto">
            <a:xfrm>
              <a:off x="2285984" y="4478267"/>
              <a:ext cx="5429288" cy="5505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600" b="1" dirty="0">
                  <a:solidFill>
                    <a:schemeClr val="bg1"/>
                  </a:solidFill>
                  <a:latin typeface="Times New Roman" pitchFamily="18" charset="0"/>
                  <a:ea typeface="微软雅黑" pitchFamily="34" charset="-122"/>
                </a:rPr>
                <a:t>（三）应征入伍学生在保留学籍期间的时间不计入本人的修业年限，且不享受学校在校生的待遇。</a:t>
              </a:r>
            </a:p>
          </p:txBody>
        </p:sp>
      </p:grpSp>
    </p:spTree>
    <p:extLst>
      <p:ext uri="{BB962C8B-B14F-4D97-AF65-F5344CB8AC3E}">
        <p14:creationId xmlns="" xmlns:p14="http://schemas.microsoft.com/office/powerpoint/2010/main" val="23829162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xit" presetSubtype="1" fill="hold" nodeType="withEffect">
                                  <p:stCondLst>
                                    <p:cond delay="0"/>
                                  </p:stCondLst>
                                  <p:childTnLst>
                                    <p:anim calcmode="lin" valueType="num">
                                      <p:cBhvr additive="base">
                                        <p:cTn id="6" dur="500"/>
                                        <p:tgtEl>
                                          <p:spTgt spid="3"/>
                                        </p:tgtEl>
                                        <p:attrNameLst>
                                          <p:attrName>ppt_y</p:attrName>
                                        </p:attrNameLst>
                                      </p:cBhvr>
                                      <p:tavLst>
                                        <p:tav tm="0">
                                          <p:val>
                                            <p:strVal val="#ppt_y"/>
                                          </p:val>
                                        </p:tav>
                                        <p:tav tm="100000">
                                          <p:val>
                                            <p:strVal val="#ppt_y-#ppt_h*1.125000"/>
                                          </p:val>
                                        </p:tav>
                                      </p:tavLst>
                                    </p:anim>
                                    <p:animEffect transition="out" filter="wipe(up)">
                                      <p:cBhvr>
                                        <p:cTn id="7" dur="500"/>
                                        <p:tgtEl>
                                          <p:spTgt spid="3"/>
                                        </p:tgtEl>
                                      </p:cBhvr>
                                    </p:animEffect>
                                    <p:set>
                                      <p:cBhvr>
                                        <p:cTn id="8" dur="1" fill="hold">
                                          <p:stCondLst>
                                            <p:cond delay="499"/>
                                          </p:stCondLst>
                                        </p:cTn>
                                        <p:tgtEl>
                                          <p:spTgt spid="3"/>
                                        </p:tgtEl>
                                        <p:attrNameLst>
                                          <p:attrName>style.visibility</p:attrName>
                                        </p:attrNameLst>
                                      </p:cBhvr>
                                      <p:to>
                                        <p:strVal val="hidden"/>
                                      </p:to>
                                    </p:set>
                                  </p:childTnLst>
                                </p:cTn>
                              </p:par>
                              <p:par>
                                <p:cTn id="9" presetID="1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ppt_x</p:attrName>
                                        </p:attrNameLst>
                                      </p:cBhvr>
                                      <p:tavLst>
                                        <p:tav tm="0">
                                          <p:val>
                                            <p:strVal val="#ppt_x-.2"/>
                                          </p:val>
                                        </p:tav>
                                        <p:tav tm="100000">
                                          <p:val>
                                            <p:strVal val="#ppt_x"/>
                                          </p:val>
                                        </p:tav>
                                      </p:tavLst>
                                    </p:anim>
                                    <p:anim calcmode="lin" valueType="num">
                                      <p:cBhvr>
                                        <p:cTn id="22"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1000" fill="hold"/>
                                        <p:tgtEl>
                                          <p:spTgt spid="19"/>
                                        </p:tgtEl>
                                        <p:attrNameLst>
                                          <p:attrName>ppt_x</p:attrName>
                                        </p:attrNameLst>
                                      </p:cBhvr>
                                      <p:tavLst>
                                        <p:tav tm="0">
                                          <p:val>
                                            <p:strVal val="#ppt_x-.2"/>
                                          </p:val>
                                        </p:tav>
                                        <p:tav tm="100000">
                                          <p:val>
                                            <p:strVal val="#ppt_x"/>
                                          </p:val>
                                        </p:tav>
                                      </p:tavLst>
                                    </p:anim>
                                    <p:anim calcmode="lin" valueType="num">
                                      <p:cBhvr>
                                        <p:cTn id="29"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1000" fill="hold"/>
                                        <p:tgtEl>
                                          <p:spTgt spid="22"/>
                                        </p:tgtEl>
                                        <p:attrNameLst>
                                          <p:attrName>ppt_x</p:attrName>
                                        </p:attrNameLst>
                                      </p:cBhvr>
                                      <p:tavLst>
                                        <p:tav tm="0">
                                          <p:val>
                                            <p:strVal val="#ppt_x-.2"/>
                                          </p:val>
                                        </p:tav>
                                        <p:tav tm="100000">
                                          <p:val>
                                            <p:strVal val="#ppt_x"/>
                                          </p:val>
                                        </p:tav>
                                      </p:tavLst>
                                    </p:anim>
                                    <p:anim calcmode="lin" valueType="num">
                                      <p:cBhvr>
                                        <p:cTn id="36"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37"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第十章  退学</a:t>
            </a:r>
          </a:p>
        </p:txBody>
      </p:sp>
      <p:sp>
        <p:nvSpPr>
          <p:cNvPr id="2" name="TextBox 1"/>
          <p:cNvSpPr txBox="1"/>
          <p:nvPr/>
        </p:nvSpPr>
        <p:spPr>
          <a:xfrm>
            <a:off x="519748" y="946695"/>
            <a:ext cx="2952328" cy="400110"/>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zh-CN" altLang="zh-CN" sz="2000" b="1" dirty="0">
                <a:latin typeface="微软雅黑" panose="020B0503020204020204" pitchFamily="34" charset="-122"/>
                <a:ea typeface="微软雅黑" panose="020B0503020204020204" pitchFamily="34" charset="-122"/>
              </a:rPr>
              <a:t>第四十六条</a:t>
            </a:r>
            <a:r>
              <a:rPr lang="en-US" altLang="zh-CN" sz="2000" b="1" dirty="0">
                <a:latin typeface="微软雅黑" panose="020B0503020204020204" pitchFamily="34" charset="-122"/>
                <a:ea typeface="微软雅黑" panose="020B0503020204020204" pitchFamily="34" charset="-122"/>
              </a:rPr>
              <a:t>  </a:t>
            </a:r>
            <a:r>
              <a:rPr lang="zh-CN" altLang="zh-CN" sz="2000" b="1" dirty="0" smtClean="0">
                <a:latin typeface="微软雅黑" panose="020B0503020204020204" pitchFamily="34" charset="-122"/>
                <a:ea typeface="微软雅黑" panose="020B0503020204020204" pitchFamily="34" charset="-122"/>
              </a:rPr>
              <a:t>退学</a:t>
            </a:r>
            <a:endParaRPr lang="zh-CN" altLang="zh-CN" sz="2000" b="1" dirty="0">
              <a:latin typeface="微软雅黑" panose="020B0503020204020204" pitchFamily="34" charset="-122"/>
              <a:ea typeface="微软雅黑" panose="020B0503020204020204" pitchFamily="34" charset="-122"/>
            </a:endParaRPr>
          </a:p>
        </p:txBody>
      </p:sp>
      <p:sp>
        <p:nvSpPr>
          <p:cNvPr id="15" name="TextBox 14"/>
          <p:cNvSpPr txBox="1"/>
          <p:nvPr/>
        </p:nvSpPr>
        <p:spPr>
          <a:xfrm>
            <a:off x="1043608" y="2210961"/>
            <a:ext cx="7344816" cy="707886"/>
          </a:xfrm>
          <a:prstGeom prst="rect">
            <a:avLst/>
          </a:prstGeom>
          <a:noFill/>
        </p:spPr>
        <p:txBody>
          <a:bodyPr wrap="square" rtlCol="0">
            <a:spAutoFit/>
          </a:bodyPr>
          <a:lstStyle/>
          <a:p>
            <a:pPr>
              <a:lnSpc>
                <a:spcPct val="200000"/>
              </a:lnSpc>
            </a:pPr>
            <a:r>
              <a:rPr lang="zh-CN" altLang="zh-CN" sz="2000" b="1" dirty="0">
                <a:solidFill>
                  <a:srgbClr val="FF0000"/>
                </a:solidFill>
                <a:latin typeface="微软雅黑" panose="020B0503020204020204" pitchFamily="34" charset="-122"/>
                <a:ea typeface="微软雅黑" panose="020B0503020204020204" pitchFamily="34" charset="-122"/>
              </a:rPr>
              <a:t>（一）学生在校学习期间超过学校规定的修业年限的，应予退学</a:t>
            </a:r>
            <a:r>
              <a:rPr lang="zh-CN" altLang="zh-CN" sz="2000" b="1" dirty="0" smtClean="0">
                <a:solidFill>
                  <a:srgbClr val="FF0000"/>
                </a:solidFill>
                <a:latin typeface="微软雅黑" panose="020B0503020204020204" pitchFamily="34" charset="-122"/>
                <a:ea typeface="微软雅黑" panose="020B0503020204020204" pitchFamily="34" charset="-122"/>
              </a:rPr>
              <a:t>。</a:t>
            </a:r>
            <a:endParaRPr lang="zh-CN" altLang="zh-CN" sz="20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2749402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第十章  退学</a:t>
            </a:r>
          </a:p>
        </p:txBody>
      </p:sp>
      <p:sp>
        <p:nvSpPr>
          <p:cNvPr id="3" name="TextBox 2"/>
          <p:cNvSpPr txBox="1"/>
          <p:nvPr/>
        </p:nvSpPr>
        <p:spPr>
          <a:xfrm>
            <a:off x="519748" y="946695"/>
            <a:ext cx="2952328" cy="400110"/>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zh-CN" altLang="zh-CN" sz="2000" b="1" dirty="0">
                <a:latin typeface="微软雅黑" panose="020B0503020204020204" pitchFamily="34" charset="-122"/>
                <a:ea typeface="微软雅黑" panose="020B0503020204020204" pitchFamily="34" charset="-122"/>
              </a:rPr>
              <a:t>第四十六条</a:t>
            </a:r>
            <a:r>
              <a:rPr lang="en-US" altLang="zh-CN" sz="2000" b="1" dirty="0">
                <a:latin typeface="微软雅黑" panose="020B0503020204020204" pitchFamily="34" charset="-122"/>
                <a:ea typeface="微软雅黑" panose="020B0503020204020204" pitchFamily="34" charset="-122"/>
              </a:rPr>
              <a:t>  </a:t>
            </a:r>
            <a:r>
              <a:rPr lang="zh-CN" altLang="zh-CN" sz="2000" b="1" dirty="0" smtClean="0">
                <a:latin typeface="微软雅黑" panose="020B0503020204020204" pitchFamily="34" charset="-122"/>
                <a:ea typeface="微软雅黑" panose="020B0503020204020204" pitchFamily="34" charset="-122"/>
              </a:rPr>
              <a:t>退学</a:t>
            </a:r>
            <a:endParaRPr lang="zh-CN" altLang="zh-CN" sz="2000" b="1" dirty="0">
              <a:latin typeface="微软雅黑" panose="020B0503020204020204" pitchFamily="34" charset="-122"/>
              <a:ea typeface="微软雅黑" panose="020B0503020204020204" pitchFamily="34" charset="-122"/>
            </a:endParaRPr>
          </a:p>
        </p:txBody>
      </p:sp>
      <p:sp>
        <p:nvSpPr>
          <p:cNvPr id="5" name="TextBox 4"/>
          <p:cNvSpPr txBox="1"/>
          <p:nvPr/>
        </p:nvSpPr>
        <p:spPr>
          <a:xfrm>
            <a:off x="179512" y="1494944"/>
            <a:ext cx="8784976" cy="507831"/>
          </a:xfrm>
          <a:prstGeom prst="rect">
            <a:avLst/>
          </a:prstGeom>
          <a:noFill/>
        </p:spPr>
        <p:txBody>
          <a:bodyPr wrap="square" rtlCol="0">
            <a:sp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（二）学生在校学习期间未超过学校规定的修业年限，有下列情形之一的，应予退学：</a:t>
            </a:r>
            <a:endParaRPr lang="zh-CN" altLang="zh-CN" b="1" dirty="0">
              <a:solidFill>
                <a:srgbClr val="FF0000"/>
              </a:solidFill>
              <a:latin typeface="微软雅黑" panose="020B0503020204020204" pitchFamily="34" charset="-122"/>
              <a:ea typeface="微软雅黑" panose="020B0503020204020204" pitchFamily="34" charset="-122"/>
            </a:endParaRPr>
          </a:p>
        </p:txBody>
      </p:sp>
      <p:sp>
        <p:nvSpPr>
          <p:cNvPr id="6" name="AutoShape 11"/>
          <p:cNvSpPr>
            <a:spLocks noChangeArrowheads="1"/>
          </p:cNvSpPr>
          <p:nvPr/>
        </p:nvSpPr>
        <p:spPr bwMode="gray">
          <a:xfrm>
            <a:off x="648813" y="2249467"/>
            <a:ext cx="7848872" cy="864097"/>
          </a:xfrm>
          <a:prstGeom prst="roundRect">
            <a:avLst>
              <a:gd name="adj" fmla="val 5028"/>
            </a:avLst>
          </a:prstGeom>
          <a:solidFill>
            <a:schemeClr val="bg1">
              <a:alpha val="39999"/>
            </a:schemeClr>
          </a:solidFill>
          <a:ln w="12700" algn="ctr">
            <a:solidFill>
              <a:schemeClr val="accent6">
                <a:lumMod val="60000"/>
                <a:lumOff val="40000"/>
              </a:schemeClr>
            </a:solidFill>
            <a:round/>
            <a:headEnd/>
            <a:tailEnd/>
          </a:ln>
          <a:effectLst>
            <a:outerShdw blurRad="50800" dist="38100" algn="l" rotWithShape="0">
              <a:prstClr val="black">
                <a:alpha val="40000"/>
              </a:prstClr>
            </a:outerShdw>
          </a:effectLst>
        </p:spPr>
        <p:txBody>
          <a:bodyPr anchor="ctr"/>
          <a:lstStyle/>
          <a:p>
            <a:pPr eaLnBrk="0" hangingPunct="0">
              <a:lnSpc>
                <a:spcPct val="150000"/>
              </a:lnSpc>
              <a:buClr>
                <a:schemeClr val="bg1"/>
              </a:buClr>
              <a:defRPr/>
            </a:pPr>
            <a:r>
              <a:rPr lang="en-US" altLang="zh-CN" sz="1600" b="1" dirty="0">
                <a:latin typeface="微软雅黑" pitchFamily="34" charset="-122"/>
                <a:ea typeface="微软雅黑" pitchFamily="34" charset="-122"/>
              </a:rPr>
              <a:t>1.</a:t>
            </a:r>
            <a:r>
              <a:rPr lang="zh-CN" altLang="en-US" sz="1600" b="1" dirty="0">
                <a:latin typeface="微软雅黑" pitchFamily="34" charset="-122"/>
                <a:ea typeface="微软雅黑" pitchFamily="34" charset="-122"/>
              </a:rPr>
              <a:t>学生在校学习期间达到十一个学期，且第十一个学期的学习未达到学校规定的基本学业标准</a:t>
            </a:r>
            <a:r>
              <a:rPr lang="zh-CN" altLang="en-US" sz="1600" b="1" dirty="0" smtClean="0">
                <a:latin typeface="微软雅黑" pitchFamily="34" charset="-122"/>
                <a:ea typeface="微软雅黑" pitchFamily="34" charset="-122"/>
              </a:rPr>
              <a:t>的</a:t>
            </a:r>
            <a:r>
              <a:rPr lang="zh-CN" altLang="en-US" sz="1600" b="1" dirty="0">
                <a:latin typeface="微软雅黑" pitchFamily="34" charset="-122"/>
                <a:ea typeface="微软雅黑" pitchFamily="34" charset="-122"/>
              </a:rPr>
              <a:t>。</a:t>
            </a:r>
            <a:endParaRPr lang="zh-CN" altLang="zh-CN" sz="1600" b="1" dirty="0">
              <a:solidFill>
                <a:srgbClr val="FFFFFF"/>
              </a:solidFill>
              <a:latin typeface="微软雅黑" pitchFamily="34" charset="-122"/>
              <a:ea typeface="微软雅黑" pitchFamily="34" charset="-122"/>
            </a:endParaRPr>
          </a:p>
        </p:txBody>
      </p:sp>
      <p:sp>
        <p:nvSpPr>
          <p:cNvPr id="7" name="AutoShape 11"/>
          <p:cNvSpPr>
            <a:spLocks noChangeArrowheads="1"/>
          </p:cNvSpPr>
          <p:nvPr/>
        </p:nvSpPr>
        <p:spPr bwMode="gray">
          <a:xfrm>
            <a:off x="648813" y="3339238"/>
            <a:ext cx="7848872" cy="576064"/>
          </a:xfrm>
          <a:prstGeom prst="roundRect">
            <a:avLst>
              <a:gd name="adj" fmla="val 5028"/>
            </a:avLst>
          </a:prstGeom>
          <a:solidFill>
            <a:schemeClr val="bg1">
              <a:alpha val="39999"/>
            </a:schemeClr>
          </a:solidFill>
          <a:ln w="12700" algn="ctr">
            <a:solidFill>
              <a:schemeClr val="accent6">
                <a:lumMod val="60000"/>
                <a:lumOff val="40000"/>
              </a:schemeClr>
            </a:solidFill>
            <a:round/>
            <a:headEnd/>
            <a:tailEnd/>
          </a:ln>
          <a:effectLst>
            <a:outerShdw blurRad="50800" dist="38100" algn="l" rotWithShape="0">
              <a:prstClr val="black">
                <a:alpha val="40000"/>
              </a:prstClr>
            </a:outerShdw>
          </a:effectLst>
        </p:spPr>
        <p:txBody>
          <a:bodyPr anchor="ctr"/>
          <a:lstStyle/>
          <a:p>
            <a:pPr eaLnBrk="0" hangingPunct="0">
              <a:lnSpc>
                <a:spcPct val="150000"/>
              </a:lnSpc>
              <a:buClr>
                <a:schemeClr val="bg1"/>
              </a:buClr>
              <a:defRPr/>
            </a:pPr>
            <a:r>
              <a:rPr lang="en-US" altLang="zh-CN" sz="1600" b="1" dirty="0">
                <a:latin typeface="微软雅黑" pitchFamily="34" charset="-122"/>
                <a:ea typeface="微软雅黑" pitchFamily="34" charset="-122"/>
              </a:rPr>
              <a:t>2.</a:t>
            </a:r>
            <a:r>
              <a:rPr lang="zh-CN" altLang="en-US" sz="1600" b="1" dirty="0">
                <a:latin typeface="微软雅黑" pitchFamily="34" charset="-122"/>
                <a:ea typeface="微软雅黑" pitchFamily="34" charset="-122"/>
              </a:rPr>
              <a:t>第二次出现学习未达到学校规定的基本学业标准</a:t>
            </a:r>
            <a:r>
              <a:rPr lang="zh-CN" altLang="en-US" sz="1600" b="1" dirty="0" smtClean="0">
                <a:latin typeface="微软雅黑" pitchFamily="34" charset="-122"/>
                <a:ea typeface="微软雅黑" pitchFamily="34" charset="-122"/>
              </a:rPr>
              <a:t>的。</a:t>
            </a:r>
            <a:endParaRPr lang="zh-CN" altLang="zh-CN" sz="1600" b="1" dirty="0">
              <a:solidFill>
                <a:srgbClr val="FFFFFF"/>
              </a:solidFill>
              <a:latin typeface="微软雅黑" pitchFamily="34" charset="-122"/>
              <a:ea typeface="微软雅黑" pitchFamily="34" charset="-122"/>
            </a:endParaRPr>
          </a:p>
        </p:txBody>
      </p:sp>
      <p:sp>
        <p:nvSpPr>
          <p:cNvPr id="8" name="AutoShape 11"/>
          <p:cNvSpPr>
            <a:spLocks noChangeArrowheads="1"/>
          </p:cNvSpPr>
          <p:nvPr/>
        </p:nvSpPr>
        <p:spPr bwMode="gray">
          <a:xfrm>
            <a:off x="648813" y="4140976"/>
            <a:ext cx="7848872" cy="792088"/>
          </a:xfrm>
          <a:prstGeom prst="roundRect">
            <a:avLst>
              <a:gd name="adj" fmla="val 5028"/>
            </a:avLst>
          </a:prstGeom>
          <a:solidFill>
            <a:schemeClr val="bg1">
              <a:alpha val="39999"/>
            </a:schemeClr>
          </a:solidFill>
          <a:ln w="12700" algn="ctr">
            <a:solidFill>
              <a:schemeClr val="accent6">
                <a:lumMod val="60000"/>
                <a:lumOff val="40000"/>
              </a:schemeClr>
            </a:solidFill>
            <a:round/>
            <a:headEnd/>
            <a:tailEnd/>
          </a:ln>
          <a:effectLst>
            <a:outerShdw blurRad="50800" dist="38100" algn="l" rotWithShape="0">
              <a:prstClr val="black">
                <a:alpha val="40000"/>
              </a:prstClr>
            </a:outerShdw>
          </a:effectLst>
        </p:spPr>
        <p:txBody>
          <a:bodyPr anchor="ctr"/>
          <a:lstStyle/>
          <a:p>
            <a:pPr eaLnBrk="0" hangingPunct="0">
              <a:lnSpc>
                <a:spcPct val="150000"/>
              </a:lnSpc>
              <a:buClr>
                <a:schemeClr val="bg1"/>
              </a:buClr>
              <a:defRPr/>
            </a:pPr>
            <a:r>
              <a:rPr lang="en-US" altLang="zh-CN" sz="1600" b="1" dirty="0">
                <a:latin typeface="微软雅黑" pitchFamily="34" charset="-122"/>
                <a:ea typeface="微软雅黑" pitchFamily="34" charset="-122"/>
              </a:rPr>
              <a:t>3.</a:t>
            </a:r>
            <a:r>
              <a:rPr lang="zh-CN" altLang="en-US" sz="1600" b="1" dirty="0">
                <a:latin typeface="微软雅黑" pitchFamily="34" charset="-122"/>
                <a:ea typeface="微软雅黑" pitchFamily="34" charset="-122"/>
              </a:rPr>
              <a:t>累计留级、降级或留降级次数达到两次后，学生本人又提出留级或降级申请的，或又出现应予留级或降级</a:t>
            </a:r>
            <a:r>
              <a:rPr lang="zh-CN" altLang="en-US" sz="1600" b="1" dirty="0" smtClean="0">
                <a:latin typeface="微软雅黑" pitchFamily="34" charset="-122"/>
                <a:ea typeface="微软雅黑" pitchFamily="34" charset="-122"/>
              </a:rPr>
              <a:t>的。</a:t>
            </a:r>
            <a:endParaRPr lang="zh-CN" altLang="zh-CN" sz="1600" b="1" dirty="0">
              <a:solidFill>
                <a:srgbClr val="FFFFFF"/>
              </a:solidFill>
              <a:latin typeface="微软雅黑" pitchFamily="34" charset="-122"/>
              <a:ea typeface="微软雅黑" pitchFamily="34" charset="-122"/>
            </a:endParaRPr>
          </a:p>
        </p:txBody>
      </p:sp>
      <p:sp>
        <p:nvSpPr>
          <p:cNvPr id="9" name="AutoShape 11"/>
          <p:cNvSpPr>
            <a:spLocks noChangeArrowheads="1"/>
          </p:cNvSpPr>
          <p:nvPr/>
        </p:nvSpPr>
        <p:spPr bwMode="gray">
          <a:xfrm>
            <a:off x="648813" y="5158739"/>
            <a:ext cx="7848872" cy="792088"/>
          </a:xfrm>
          <a:prstGeom prst="roundRect">
            <a:avLst>
              <a:gd name="adj" fmla="val 5028"/>
            </a:avLst>
          </a:prstGeom>
          <a:solidFill>
            <a:schemeClr val="bg1">
              <a:alpha val="39999"/>
            </a:schemeClr>
          </a:solidFill>
          <a:ln w="12700" algn="ctr">
            <a:solidFill>
              <a:schemeClr val="accent6">
                <a:lumMod val="60000"/>
                <a:lumOff val="40000"/>
              </a:schemeClr>
            </a:solidFill>
            <a:round/>
            <a:headEnd/>
            <a:tailEnd/>
          </a:ln>
          <a:effectLst>
            <a:outerShdw blurRad="50800" dist="38100" algn="l" rotWithShape="0">
              <a:prstClr val="black">
                <a:alpha val="40000"/>
              </a:prstClr>
            </a:outerShdw>
          </a:effectLst>
        </p:spPr>
        <p:txBody>
          <a:bodyPr anchor="ctr"/>
          <a:lstStyle/>
          <a:p>
            <a:pPr eaLnBrk="0" hangingPunct="0">
              <a:lnSpc>
                <a:spcPct val="150000"/>
              </a:lnSpc>
              <a:buClr>
                <a:schemeClr val="bg1"/>
              </a:buClr>
              <a:defRPr/>
            </a:pPr>
            <a:r>
              <a:rPr lang="en-US" altLang="zh-CN" sz="1600" b="1" dirty="0">
                <a:latin typeface="微软雅黑" pitchFamily="34" charset="-122"/>
                <a:ea typeface="微软雅黑" pitchFamily="34" charset="-122"/>
              </a:rPr>
              <a:t>4. </a:t>
            </a:r>
            <a:r>
              <a:rPr lang="zh-CN" altLang="en-US" sz="1600" b="1" dirty="0">
                <a:latin typeface="微软雅黑" pitchFamily="34" charset="-122"/>
                <a:ea typeface="微软雅黑" pitchFamily="34" charset="-122"/>
              </a:rPr>
              <a:t>患有疾病或者意外伤残，经学校指定医院诊断无法继续在校学习</a:t>
            </a:r>
            <a:r>
              <a:rPr lang="zh-CN" altLang="en-US" sz="1600" b="1" dirty="0" smtClean="0">
                <a:latin typeface="微软雅黑" pitchFamily="34" charset="-122"/>
                <a:ea typeface="微软雅黑" pitchFamily="34" charset="-122"/>
              </a:rPr>
              <a:t>的。</a:t>
            </a:r>
            <a:endParaRPr lang="zh-CN" altLang="zh-CN" sz="1600" b="1" dirty="0">
              <a:solidFill>
                <a:srgbClr val="FFFFFF"/>
              </a:solidFill>
              <a:latin typeface="微软雅黑" pitchFamily="34" charset="-122"/>
              <a:ea typeface="微软雅黑" pitchFamily="34" charset="-122"/>
            </a:endParaRPr>
          </a:p>
        </p:txBody>
      </p:sp>
    </p:spTree>
    <p:extLst>
      <p:ext uri="{BB962C8B-B14F-4D97-AF65-F5344CB8AC3E}">
        <p14:creationId xmlns="" xmlns:p14="http://schemas.microsoft.com/office/powerpoint/2010/main" val="373392853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To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lide(fromTop)">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slide(fromTop)">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Top)">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第十章  退学</a:t>
            </a:r>
          </a:p>
        </p:txBody>
      </p:sp>
      <p:sp>
        <p:nvSpPr>
          <p:cNvPr id="3" name="TextBox 2"/>
          <p:cNvSpPr txBox="1"/>
          <p:nvPr/>
        </p:nvSpPr>
        <p:spPr>
          <a:xfrm>
            <a:off x="519748" y="946695"/>
            <a:ext cx="2952328" cy="400110"/>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zh-CN" altLang="zh-CN" sz="2000" b="1" dirty="0">
                <a:latin typeface="微软雅黑" panose="020B0503020204020204" pitchFamily="34" charset="-122"/>
                <a:ea typeface="微软雅黑" panose="020B0503020204020204" pitchFamily="34" charset="-122"/>
              </a:rPr>
              <a:t>第四十六条</a:t>
            </a:r>
            <a:r>
              <a:rPr lang="en-US" altLang="zh-CN" sz="2000" b="1" dirty="0">
                <a:latin typeface="微软雅黑" panose="020B0503020204020204" pitchFamily="34" charset="-122"/>
                <a:ea typeface="微软雅黑" panose="020B0503020204020204" pitchFamily="34" charset="-122"/>
              </a:rPr>
              <a:t>  </a:t>
            </a:r>
            <a:r>
              <a:rPr lang="zh-CN" altLang="zh-CN" sz="2000" b="1" dirty="0" smtClean="0">
                <a:latin typeface="微软雅黑" panose="020B0503020204020204" pitchFamily="34" charset="-122"/>
                <a:ea typeface="微软雅黑" panose="020B0503020204020204" pitchFamily="34" charset="-122"/>
              </a:rPr>
              <a:t>退学</a:t>
            </a:r>
            <a:endParaRPr lang="zh-CN" altLang="zh-CN" sz="2000" b="1" dirty="0">
              <a:latin typeface="微软雅黑" panose="020B0503020204020204" pitchFamily="34" charset="-122"/>
              <a:ea typeface="微软雅黑" panose="020B0503020204020204" pitchFamily="34" charset="-122"/>
            </a:endParaRPr>
          </a:p>
        </p:txBody>
      </p:sp>
      <p:sp>
        <p:nvSpPr>
          <p:cNvPr id="5" name="TextBox 4"/>
          <p:cNvSpPr txBox="1"/>
          <p:nvPr/>
        </p:nvSpPr>
        <p:spPr>
          <a:xfrm>
            <a:off x="179512" y="1494944"/>
            <a:ext cx="8784976" cy="507831"/>
          </a:xfrm>
          <a:prstGeom prst="rect">
            <a:avLst/>
          </a:prstGeom>
          <a:noFill/>
        </p:spPr>
        <p:txBody>
          <a:bodyPr wrap="square" rtlCol="0">
            <a:sp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（二）学生在校学习期间未超过学校规定的修业年限，有下列情形之一的，应予退学：</a:t>
            </a:r>
            <a:endParaRPr lang="zh-CN" altLang="zh-CN" b="1" dirty="0">
              <a:solidFill>
                <a:srgbClr val="FF0000"/>
              </a:solidFill>
              <a:latin typeface="微软雅黑" panose="020B0503020204020204" pitchFamily="34" charset="-122"/>
              <a:ea typeface="微软雅黑" panose="020B0503020204020204" pitchFamily="34" charset="-122"/>
            </a:endParaRPr>
          </a:p>
        </p:txBody>
      </p:sp>
      <p:sp>
        <p:nvSpPr>
          <p:cNvPr id="7" name="AutoShape 11"/>
          <p:cNvSpPr>
            <a:spLocks noChangeArrowheads="1"/>
          </p:cNvSpPr>
          <p:nvPr/>
        </p:nvSpPr>
        <p:spPr bwMode="gray">
          <a:xfrm>
            <a:off x="640758" y="2348880"/>
            <a:ext cx="7848872" cy="576064"/>
          </a:xfrm>
          <a:prstGeom prst="roundRect">
            <a:avLst>
              <a:gd name="adj" fmla="val 5028"/>
            </a:avLst>
          </a:prstGeom>
          <a:solidFill>
            <a:schemeClr val="bg1">
              <a:alpha val="39999"/>
            </a:schemeClr>
          </a:solidFill>
          <a:ln w="12700" algn="ctr">
            <a:solidFill>
              <a:schemeClr val="accent6">
                <a:lumMod val="60000"/>
                <a:lumOff val="40000"/>
              </a:schemeClr>
            </a:solidFill>
            <a:round/>
            <a:headEnd/>
            <a:tailEnd/>
          </a:ln>
          <a:effectLst>
            <a:outerShdw blurRad="50800" dist="38100" algn="l" rotWithShape="0">
              <a:prstClr val="black">
                <a:alpha val="40000"/>
              </a:prstClr>
            </a:outerShdw>
          </a:effectLst>
        </p:spPr>
        <p:txBody>
          <a:bodyPr anchor="ctr"/>
          <a:lstStyle/>
          <a:p>
            <a:pPr eaLnBrk="0" hangingPunct="0">
              <a:lnSpc>
                <a:spcPct val="150000"/>
              </a:lnSpc>
              <a:buClr>
                <a:schemeClr val="bg1"/>
              </a:buClr>
              <a:defRPr/>
            </a:pPr>
            <a:r>
              <a:rPr lang="en-US" altLang="zh-CN" sz="1600" b="1" dirty="0">
                <a:latin typeface="微软雅黑" pitchFamily="34" charset="-122"/>
                <a:ea typeface="微软雅黑" pitchFamily="34" charset="-122"/>
              </a:rPr>
              <a:t>5. </a:t>
            </a:r>
            <a:r>
              <a:rPr lang="zh-CN" altLang="en-US" sz="1600" b="1" dirty="0">
                <a:latin typeface="微软雅黑" pitchFamily="34" charset="-122"/>
                <a:ea typeface="微软雅黑" pitchFamily="34" charset="-122"/>
              </a:rPr>
              <a:t>休学期满，开学后两周内未提出复学申请</a:t>
            </a:r>
            <a:r>
              <a:rPr lang="zh-CN" altLang="en-US" sz="1600" b="1" dirty="0" smtClean="0">
                <a:latin typeface="微软雅黑" pitchFamily="34" charset="-122"/>
                <a:ea typeface="微软雅黑" pitchFamily="34" charset="-122"/>
              </a:rPr>
              <a:t>的。</a:t>
            </a:r>
            <a:endParaRPr lang="zh-CN" altLang="zh-CN" sz="1600" b="1" dirty="0">
              <a:solidFill>
                <a:srgbClr val="FFFFFF"/>
              </a:solidFill>
              <a:latin typeface="微软雅黑" pitchFamily="34" charset="-122"/>
              <a:ea typeface="微软雅黑" pitchFamily="34" charset="-122"/>
            </a:endParaRPr>
          </a:p>
        </p:txBody>
      </p:sp>
      <p:sp>
        <p:nvSpPr>
          <p:cNvPr id="10" name="AutoShape 11"/>
          <p:cNvSpPr>
            <a:spLocks noChangeArrowheads="1"/>
          </p:cNvSpPr>
          <p:nvPr/>
        </p:nvSpPr>
        <p:spPr bwMode="gray">
          <a:xfrm>
            <a:off x="640758" y="3104964"/>
            <a:ext cx="7848872" cy="576064"/>
          </a:xfrm>
          <a:prstGeom prst="roundRect">
            <a:avLst>
              <a:gd name="adj" fmla="val 5028"/>
            </a:avLst>
          </a:prstGeom>
          <a:solidFill>
            <a:schemeClr val="bg1">
              <a:alpha val="39999"/>
            </a:schemeClr>
          </a:solidFill>
          <a:ln w="12700" algn="ctr">
            <a:solidFill>
              <a:schemeClr val="accent6">
                <a:lumMod val="60000"/>
                <a:lumOff val="40000"/>
              </a:schemeClr>
            </a:solidFill>
            <a:round/>
            <a:headEnd/>
            <a:tailEnd/>
          </a:ln>
          <a:effectLst>
            <a:outerShdw blurRad="50800" dist="38100" algn="l" rotWithShape="0">
              <a:prstClr val="black">
                <a:alpha val="40000"/>
              </a:prstClr>
            </a:outerShdw>
          </a:effectLst>
        </p:spPr>
        <p:txBody>
          <a:bodyPr anchor="ctr"/>
          <a:lstStyle/>
          <a:p>
            <a:pPr eaLnBrk="0" hangingPunct="0">
              <a:lnSpc>
                <a:spcPct val="150000"/>
              </a:lnSpc>
              <a:buClr>
                <a:schemeClr val="bg1"/>
              </a:buClr>
              <a:defRPr/>
            </a:pPr>
            <a:r>
              <a:rPr lang="en-US" altLang="zh-CN" sz="1600" b="1" dirty="0">
                <a:latin typeface="微软雅黑" pitchFamily="34" charset="-122"/>
                <a:ea typeface="微软雅黑" pitchFamily="34" charset="-122"/>
              </a:rPr>
              <a:t>6. </a:t>
            </a:r>
            <a:r>
              <a:rPr lang="zh-CN" altLang="en-US" sz="1600" b="1" dirty="0">
                <a:latin typeface="微软雅黑" pitchFamily="34" charset="-122"/>
                <a:ea typeface="微软雅黑" pitchFamily="34" charset="-122"/>
              </a:rPr>
              <a:t>累计休学达到两次，仍不能返校继续学习</a:t>
            </a:r>
            <a:r>
              <a:rPr lang="zh-CN" altLang="en-US" sz="1600" b="1" dirty="0" smtClean="0">
                <a:latin typeface="微软雅黑" pitchFamily="34" charset="-122"/>
                <a:ea typeface="微软雅黑" pitchFamily="34" charset="-122"/>
              </a:rPr>
              <a:t>的。</a:t>
            </a:r>
            <a:endParaRPr lang="zh-CN" altLang="zh-CN" sz="1600" b="1" dirty="0">
              <a:solidFill>
                <a:srgbClr val="FFFFFF"/>
              </a:solidFill>
              <a:latin typeface="微软雅黑" pitchFamily="34" charset="-122"/>
              <a:ea typeface="微软雅黑" pitchFamily="34" charset="-122"/>
            </a:endParaRPr>
          </a:p>
        </p:txBody>
      </p:sp>
      <p:sp>
        <p:nvSpPr>
          <p:cNvPr id="11" name="AutoShape 11"/>
          <p:cNvSpPr>
            <a:spLocks noChangeArrowheads="1"/>
          </p:cNvSpPr>
          <p:nvPr/>
        </p:nvSpPr>
        <p:spPr bwMode="gray">
          <a:xfrm>
            <a:off x="640758" y="3861048"/>
            <a:ext cx="7848872" cy="576064"/>
          </a:xfrm>
          <a:prstGeom prst="roundRect">
            <a:avLst>
              <a:gd name="adj" fmla="val 5028"/>
            </a:avLst>
          </a:prstGeom>
          <a:solidFill>
            <a:schemeClr val="bg1">
              <a:alpha val="39999"/>
            </a:schemeClr>
          </a:solidFill>
          <a:ln w="12700" algn="ctr">
            <a:solidFill>
              <a:schemeClr val="accent6">
                <a:lumMod val="60000"/>
                <a:lumOff val="40000"/>
              </a:schemeClr>
            </a:solidFill>
            <a:round/>
            <a:headEnd/>
            <a:tailEnd/>
          </a:ln>
          <a:effectLst>
            <a:outerShdw blurRad="50800" dist="38100" algn="l" rotWithShape="0">
              <a:prstClr val="black">
                <a:alpha val="40000"/>
              </a:prstClr>
            </a:outerShdw>
          </a:effectLst>
        </p:spPr>
        <p:txBody>
          <a:bodyPr anchor="ctr"/>
          <a:lstStyle/>
          <a:p>
            <a:pPr eaLnBrk="0" hangingPunct="0">
              <a:lnSpc>
                <a:spcPct val="150000"/>
              </a:lnSpc>
              <a:buClr>
                <a:schemeClr val="bg1"/>
              </a:buClr>
              <a:defRPr/>
            </a:pPr>
            <a:r>
              <a:rPr lang="en-US" altLang="zh-CN" sz="1600" b="1" dirty="0">
                <a:latin typeface="微软雅黑" pitchFamily="34" charset="-122"/>
                <a:ea typeface="微软雅黑" pitchFamily="34" charset="-122"/>
              </a:rPr>
              <a:t>7. </a:t>
            </a:r>
            <a:r>
              <a:rPr lang="zh-CN" altLang="en-US" sz="1600" b="1" dirty="0">
                <a:latin typeface="微软雅黑" pitchFamily="34" charset="-122"/>
                <a:ea typeface="微软雅黑" pitchFamily="34" charset="-122"/>
              </a:rPr>
              <a:t>未请假或请假未获批准离校连续两周未参加学校规定的教学活动</a:t>
            </a:r>
            <a:r>
              <a:rPr lang="zh-CN" altLang="en-US" sz="1600" b="1" dirty="0" smtClean="0">
                <a:latin typeface="微软雅黑" pitchFamily="34" charset="-122"/>
                <a:ea typeface="微软雅黑" pitchFamily="34" charset="-122"/>
              </a:rPr>
              <a:t>的。</a:t>
            </a:r>
            <a:endParaRPr lang="zh-CN" altLang="zh-CN" sz="1600" b="1" dirty="0">
              <a:solidFill>
                <a:srgbClr val="FFFFFF"/>
              </a:solidFill>
              <a:latin typeface="微软雅黑" pitchFamily="34" charset="-122"/>
              <a:ea typeface="微软雅黑" pitchFamily="34" charset="-122"/>
            </a:endParaRPr>
          </a:p>
        </p:txBody>
      </p:sp>
      <p:sp>
        <p:nvSpPr>
          <p:cNvPr id="12" name="AutoShape 11"/>
          <p:cNvSpPr>
            <a:spLocks noChangeArrowheads="1"/>
          </p:cNvSpPr>
          <p:nvPr/>
        </p:nvSpPr>
        <p:spPr bwMode="gray">
          <a:xfrm>
            <a:off x="640758" y="4617132"/>
            <a:ext cx="7848872" cy="576064"/>
          </a:xfrm>
          <a:prstGeom prst="roundRect">
            <a:avLst>
              <a:gd name="adj" fmla="val 5028"/>
            </a:avLst>
          </a:prstGeom>
          <a:solidFill>
            <a:schemeClr val="bg1">
              <a:alpha val="39999"/>
            </a:schemeClr>
          </a:solidFill>
          <a:ln w="12700" algn="ctr">
            <a:solidFill>
              <a:schemeClr val="accent6">
                <a:lumMod val="60000"/>
                <a:lumOff val="40000"/>
              </a:schemeClr>
            </a:solidFill>
            <a:round/>
            <a:headEnd/>
            <a:tailEnd/>
          </a:ln>
          <a:effectLst>
            <a:outerShdw blurRad="50800" dist="38100" algn="l" rotWithShape="0">
              <a:prstClr val="black">
                <a:alpha val="40000"/>
              </a:prstClr>
            </a:outerShdw>
          </a:effectLst>
        </p:spPr>
        <p:txBody>
          <a:bodyPr anchor="ctr"/>
          <a:lstStyle/>
          <a:p>
            <a:pPr eaLnBrk="0" hangingPunct="0">
              <a:lnSpc>
                <a:spcPct val="150000"/>
              </a:lnSpc>
              <a:buClr>
                <a:schemeClr val="bg1"/>
              </a:buClr>
              <a:defRPr/>
            </a:pPr>
            <a:r>
              <a:rPr lang="en-US" altLang="zh-CN" sz="1600" b="1" dirty="0">
                <a:latin typeface="微软雅黑" pitchFamily="34" charset="-122"/>
                <a:ea typeface="微软雅黑" pitchFamily="34" charset="-122"/>
              </a:rPr>
              <a:t>8. </a:t>
            </a:r>
            <a:r>
              <a:rPr lang="zh-CN" altLang="en-US" sz="1600" b="1" dirty="0">
                <a:latin typeface="微软雅黑" pitchFamily="34" charset="-122"/>
                <a:ea typeface="微软雅黑" pitchFamily="34" charset="-122"/>
              </a:rPr>
              <a:t>无正当事由未按学校规定的期限注册</a:t>
            </a:r>
            <a:r>
              <a:rPr lang="zh-CN" altLang="en-US" sz="1600" b="1" dirty="0" smtClean="0">
                <a:latin typeface="微软雅黑" pitchFamily="34" charset="-122"/>
                <a:ea typeface="微软雅黑" pitchFamily="34" charset="-122"/>
              </a:rPr>
              <a:t>的。</a:t>
            </a:r>
            <a:endParaRPr lang="zh-CN" altLang="zh-CN" sz="1600" b="1" dirty="0">
              <a:solidFill>
                <a:srgbClr val="FFFFFF"/>
              </a:solidFill>
              <a:latin typeface="微软雅黑" pitchFamily="34" charset="-122"/>
              <a:ea typeface="微软雅黑" pitchFamily="34" charset="-122"/>
            </a:endParaRPr>
          </a:p>
        </p:txBody>
      </p:sp>
      <p:sp>
        <p:nvSpPr>
          <p:cNvPr id="13" name="AutoShape 11"/>
          <p:cNvSpPr>
            <a:spLocks noChangeArrowheads="1"/>
          </p:cNvSpPr>
          <p:nvPr/>
        </p:nvSpPr>
        <p:spPr bwMode="gray">
          <a:xfrm>
            <a:off x="640758" y="5373216"/>
            <a:ext cx="7848872" cy="576064"/>
          </a:xfrm>
          <a:prstGeom prst="roundRect">
            <a:avLst>
              <a:gd name="adj" fmla="val 5028"/>
            </a:avLst>
          </a:prstGeom>
          <a:solidFill>
            <a:schemeClr val="bg1">
              <a:alpha val="39999"/>
            </a:schemeClr>
          </a:solidFill>
          <a:ln w="12700" algn="ctr">
            <a:solidFill>
              <a:schemeClr val="accent6">
                <a:lumMod val="60000"/>
                <a:lumOff val="40000"/>
              </a:schemeClr>
            </a:solidFill>
            <a:round/>
            <a:headEnd/>
            <a:tailEnd/>
          </a:ln>
          <a:effectLst>
            <a:outerShdw blurRad="50800" dist="38100" algn="l" rotWithShape="0">
              <a:prstClr val="black">
                <a:alpha val="40000"/>
              </a:prstClr>
            </a:outerShdw>
          </a:effectLst>
        </p:spPr>
        <p:txBody>
          <a:bodyPr anchor="ctr"/>
          <a:lstStyle/>
          <a:p>
            <a:pPr eaLnBrk="0" hangingPunct="0">
              <a:lnSpc>
                <a:spcPct val="150000"/>
              </a:lnSpc>
              <a:buClr>
                <a:schemeClr val="bg1"/>
              </a:buClr>
              <a:defRPr/>
            </a:pPr>
            <a:r>
              <a:rPr lang="en-US" altLang="zh-CN" sz="1600" b="1" dirty="0">
                <a:latin typeface="微软雅黑" pitchFamily="34" charset="-122"/>
                <a:ea typeface="微软雅黑" pitchFamily="34" charset="-122"/>
              </a:rPr>
              <a:t>9. </a:t>
            </a:r>
            <a:r>
              <a:rPr lang="zh-CN" altLang="en-US" sz="1600" b="1" dirty="0">
                <a:latin typeface="微软雅黑" pitchFamily="34" charset="-122"/>
                <a:ea typeface="微软雅黑" pitchFamily="34" charset="-122"/>
              </a:rPr>
              <a:t>本人申请退学的。</a:t>
            </a:r>
            <a:endParaRPr lang="zh-CN" altLang="zh-CN" sz="1600" b="1" dirty="0">
              <a:solidFill>
                <a:srgbClr val="FFFFFF"/>
              </a:solidFill>
              <a:latin typeface="微软雅黑" pitchFamily="34" charset="-122"/>
              <a:ea typeface="微软雅黑" pitchFamily="34" charset="-122"/>
            </a:endParaRPr>
          </a:p>
        </p:txBody>
      </p:sp>
    </p:spTree>
    <p:extLst>
      <p:ext uri="{BB962C8B-B14F-4D97-AF65-F5344CB8AC3E}">
        <p14:creationId xmlns="" xmlns:p14="http://schemas.microsoft.com/office/powerpoint/2010/main" val="428350873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To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lide(fromTop)">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lide(fromTop)">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1"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slide(fromTop)">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1"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lide(fromTop)">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第二章  入学与注册</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endParaRPr>
          </a:p>
        </p:txBody>
      </p:sp>
      <p:sp>
        <p:nvSpPr>
          <p:cNvPr id="5" name="TextBox 4"/>
          <p:cNvSpPr txBox="1"/>
          <p:nvPr/>
        </p:nvSpPr>
        <p:spPr>
          <a:xfrm>
            <a:off x="0" y="836712"/>
            <a:ext cx="9144000" cy="523220"/>
          </a:xfrm>
          <a:prstGeom prst="rect">
            <a:avLst/>
          </a:prstGeom>
          <a:noFill/>
        </p:spPr>
        <p:txBody>
          <a:bodyPr wrap="square" rtlCol="0">
            <a:spAutoFit/>
          </a:bodyPr>
          <a:lstStyle/>
          <a:p>
            <a:pPr algn="ct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第四条</a:t>
            </a:r>
            <a:r>
              <a:rPr lang="en-US"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  </a:t>
            </a:r>
            <a:r>
              <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新生入学、注册与取得</a:t>
            </a:r>
            <a:r>
              <a:rPr lang="zh-CN" altLang="zh-CN" sz="28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rPr>
              <a:t>学籍</a:t>
            </a:r>
            <a:endParaRPr lang="zh-CN" altLang="zh-CN"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方正大黑简体" panose="03000509000000000000" pitchFamily="65" charset="-122"/>
              <a:ea typeface="方正大黑简体" panose="03000509000000000000" pitchFamily="65" charset="-122"/>
            </a:endParaRPr>
          </a:p>
        </p:txBody>
      </p:sp>
      <p:grpSp>
        <p:nvGrpSpPr>
          <p:cNvPr id="6" name="组合 45"/>
          <p:cNvGrpSpPr>
            <a:grpSpLocks/>
          </p:cNvGrpSpPr>
          <p:nvPr/>
        </p:nvGrpSpPr>
        <p:grpSpPr bwMode="auto">
          <a:xfrm>
            <a:off x="279284" y="2420887"/>
            <a:ext cx="785812" cy="2214560"/>
            <a:chOff x="1071539" y="3500435"/>
            <a:chExt cx="785817" cy="2357456"/>
          </a:xfrm>
        </p:grpSpPr>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1539" y="3500435"/>
              <a:ext cx="785817" cy="23574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Box 44"/>
            <p:cNvSpPr txBox="1">
              <a:spLocks noChangeArrowheads="1"/>
            </p:cNvSpPr>
            <p:nvPr/>
          </p:nvSpPr>
          <p:spPr bwMode="auto">
            <a:xfrm>
              <a:off x="1251740" y="3654757"/>
              <a:ext cx="455822" cy="20641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b="1" dirty="0">
                  <a:solidFill>
                    <a:schemeClr val="bg1"/>
                  </a:solidFill>
                  <a:latin typeface="微软雅黑" pitchFamily="34" charset="-122"/>
                  <a:ea typeface="微软雅黑" pitchFamily="34" charset="-122"/>
                </a:rPr>
                <a:t>保留入学资格</a:t>
              </a:r>
            </a:p>
          </p:txBody>
        </p:sp>
      </p:grpSp>
      <p:grpSp>
        <p:nvGrpSpPr>
          <p:cNvPr id="9" name="组合 19"/>
          <p:cNvGrpSpPr>
            <a:grpSpLocks/>
          </p:cNvGrpSpPr>
          <p:nvPr/>
        </p:nvGrpSpPr>
        <p:grpSpPr bwMode="auto">
          <a:xfrm>
            <a:off x="1300389" y="1885106"/>
            <a:ext cx="7524328" cy="1071563"/>
            <a:chOff x="214282" y="1357298"/>
            <a:chExt cx="4000528" cy="1643074"/>
          </a:xfrm>
        </p:grpSpPr>
        <p:pic>
          <p:nvPicPr>
            <p:cNvPr id="10" name="Picture 2" descr="F:\work\常州电信\未标题-10.png"/>
            <p:cNvPicPr>
              <a:picLocks noChangeAspect="1" noChangeArrowheads="1"/>
            </p:cNvPicPr>
            <p:nvPr/>
          </p:nvPicPr>
          <p:blipFill>
            <a:blip r:embed="rId3" cstate="print"/>
            <a:srcRect l="7111" t="12923" r="9412" b="4846"/>
            <a:stretch>
              <a:fillRect/>
            </a:stretch>
          </p:blipFill>
          <p:spPr bwMode="auto">
            <a:xfrm>
              <a:off x="214282" y="1357298"/>
              <a:ext cx="4000528" cy="1643074"/>
            </a:xfrm>
            <a:prstGeom prst="rect">
              <a:avLst/>
            </a:prstGeom>
            <a:noFill/>
            <a:ln w="9525">
              <a:noFill/>
              <a:miter lim="800000"/>
              <a:headEnd/>
              <a:tailEnd/>
            </a:ln>
          </p:spPr>
        </p:pic>
        <p:sp>
          <p:nvSpPr>
            <p:cNvPr id="11" name="Rectangle 96"/>
            <p:cNvSpPr>
              <a:spLocks noChangeArrowheads="1"/>
            </p:cNvSpPr>
            <p:nvPr/>
          </p:nvSpPr>
          <p:spPr bwMode="auto">
            <a:xfrm>
              <a:off x="388391" y="1456286"/>
              <a:ext cx="3677521" cy="1415491"/>
            </a:xfrm>
            <a:prstGeom prst="rect">
              <a:avLst/>
            </a:prstGeom>
          </p:spPr>
          <p:txBody>
            <a:bodyPr>
              <a:spAutoFit/>
            </a:bodyPr>
            <a:lstStyle/>
            <a:p>
              <a:pPr fontAlgn="auto" latinLnBrk="1">
                <a:lnSpc>
                  <a:spcPts val="2200"/>
                </a:lnSpc>
                <a:spcAft>
                  <a:spcPct val="20000"/>
                </a:spcAft>
                <a:buClr>
                  <a:srgbClr val="FF0000"/>
                </a:buClr>
                <a:defRPr/>
              </a:pPr>
              <a:r>
                <a:rPr kumimoji="1" lang="zh-CN" altLang="en-US" sz="1600" b="1" dirty="0">
                  <a:solidFill>
                    <a:schemeClr val="tx1">
                      <a:lumMod val="85000"/>
                      <a:lumOff val="15000"/>
                    </a:schemeClr>
                  </a:solidFill>
                  <a:latin typeface="微软雅黑" pitchFamily="34" charset="-122"/>
                  <a:ea typeface="微软雅黑" pitchFamily="34" charset="-122"/>
                </a:rPr>
                <a:t>保留入学资格期间，经治疗在四周内康复的新生，由二级甲等以上医院出具证明，经学校门诊部复查符合入学条件后，可重新办理入学手续，随原年级（班级）学习</a:t>
              </a:r>
            </a:p>
          </p:txBody>
        </p:sp>
      </p:grpSp>
      <p:grpSp>
        <p:nvGrpSpPr>
          <p:cNvPr id="12" name="组合 19"/>
          <p:cNvGrpSpPr>
            <a:grpSpLocks/>
          </p:cNvGrpSpPr>
          <p:nvPr/>
        </p:nvGrpSpPr>
        <p:grpSpPr bwMode="auto">
          <a:xfrm>
            <a:off x="1300389" y="3086964"/>
            <a:ext cx="7524328" cy="1393986"/>
            <a:chOff x="214282" y="1357298"/>
            <a:chExt cx="4000528" cy="1643074"/>
          </a:xfrm>
        </p:grpSpPr>
        <p:pic>
          <p:nvPicPr>
            <p:cNvPr id="13" name="Picture 2" descr="F:\work\常州电信\未标题-10.png"/>
            <p:cNvPicPr>
              <a:picLocks noChangeAspect="1" noChangeArrowheads="1"/>
            </p:cNvPicPr>
            <p:nvPr/>
          </p:nvPicPr>
          <p:blipFill>
            <a:blip r:embed="rId3" cstate="print"/>
            <a:srcRect l="7111" t="12923" r="9412" b="4846"/>
            <a:stretch>
              <a:fillRect/>
            </a:stretch>
          </p:blipFill>
          <p:spPr bwMode="auto">
            <a:xfrm>
              <a:off x="214282" y="1357298"/>
              <a:ext cx="4000528" cy="1643074"/>
            </a:xfrm>
            <a:prstGeom prst="rect">
              <a:avLst/>
            </a:prstGeom>
            <a:noFill/>
            <a:ln w="9525">
              <a:noFill/>
              <a:miter lim="800000"/>
              <a:headEnd/>
              <a:tailEnd/>
            </a:ln>
          </p:spPr>
        </p:pic>
        <p:sp>
          <p:nvSpPr>
            <p:cNvPr id="14" name="Rectangle 96"/>
            <p:cNvSpPr>
              <a:spLocks noChangeArrowheads="1"/>
            </p:cNvSpPr>
            <p:nvPr/>
          </p:nvSpPr>
          <p:spPr bwMode="auto">
            <a:xfrm>
              <a:off x="388391" y="1456287"/>
              <a:ext cx="3677521" cy="1413451"/>
            </a:xfrm>
            <a:prstGeom prst="rect">
              <a:avLst/>
            </a:prstGeom>
          </p:spPr>
          <p:txBody>
            <a:bodyPr>
              <a:spAutoFit/>
            </a:bodyPr>
            <a:lstStyle/>
            <a:p>
              <a:pPr fontAlgn="auto" latinLnBrk="1">
                <a:lnSpc>
                  <a:spcPts val="2200"/>
                </a:lnSpc>
                <a:spcAft>
                  <a:spcPct val="20000"/>
                </a:spcAft>
                <a:buClr>
                  <a:srgbClr val="FF0000"/>
                </a:buClr>
                <a:defRPr/>
              </a:pPr>
              <a:r>
                <a:rPr kumimoji="1" lang="zh-CN" altLang="en-US" sz="1600" b="1" dirty="0">
                  <a:solidFill>
                    <a:schemeClr val="tx1">
                      <a:lumMod val="85000"/>
                      <a:lumOff val="15000"/>
                    </a:schemeClr>
                  </a:solidFill>
                  <a:latin typeface="微软雅黑" pitchFamily="34" charset="-122"/>
                  <a:ea typeface="微软雅黑" pitchFamily="34" charset="-122"/>
                </a:rPr>
                <a:t>经治疗在四周后至第二学年开始前康复的新生，应于第二年</a:t>
              </a:r>
              <a:r>
                <a:rPr kumimoji="1" lang="en-US" altLang="zh-CN" sz="1600" b="1" dirty="0">
                  <a:solidFill>
                    <a:schemeClr val="tx1">
                      <a:lumMod val="85000"/>
                      <a:lumOff val="15000"/>
                    </a:schemeClr>
                  </a:solidFill>
                  <a:latin typeface="微软雅黑" pitchFamily="34" charset="-122"/>
                  <a:ea typeface="微软雅黑" pitchFamily="34" charset="-122"/>
                </a:rPr>
                <a:t>6</a:t>
              </a:r>
              <a:r>
                <a:rPr kumimoji="1" lang="zh-CN" altLang="en-US" sz="1600" b="1" dirty="0">
                  <a:solidFill>
                    <a:schemeClr val="tx1">
                      <a:lumMod val="85000"/>
                      <a:lumOff val="15000"/>
                    </a:schemeClr>
                  </a:solidFill>
                  <a:latin typeface="微软雅黑" pitchFamily="34" charset="-122"/>
                  <a:ea typeface="微软雅黑" pitchFamily="34" charset="-122"/>
                </a:rPr>
                <a:t>月</a:t>
              </a:r>
              <a:r>
                <a:rPr kumimoji="1" lang="en-US" altLang="zh-CN" sz="1600" b="1" dirty="0">
                  <a:solidFill>
                    <a:schemeClr val="tx1">
                      <a:lumMod val="85000"/>
                      <a:lumOff val="15000"/>
                    </a:schemeClr>
                  </a:solidFill>
                  <a:latin typeface="微软雅黑" pitchFamily="34" charset="-122"/>
                  <a:ea typeface="微软雅黑" pitchFamily="34" charset="-122"/>
                </a:rPr>
                <a:t>30</a:t>
              </a:r>
              <a:r>
                <a:rPr kumimoji="1" lang="zh-CN" altLang="en-US" sz="1600" b="1" dirty="0">
                  <a:solidFill>
                    <a:schemeClr val="tx1">
                      <a:lumMod val="85000"/>
                      <a:lumOff val="15000"/>
                    </a:schemeClr>
                  </a:solidFill>
                  <a:latin typeface="微软雅黑" pitchFamily="34" charset="-122"/>
                  <a:ea typeface="微软雅黑" pitchFamily="34" charset="-122"/>
                </a:rPr>
                <a:t>日前向学校招生部门提交有本人及家长签名的重新入学申请，由二级甲等以上医院出具证明，经学校门诊部复查符合入学条件的，可于第二学年开始后一周内重新办理报到入学手续，随下一年级学习</a:t>
              </a:r>
            </a:p>
          </p:txBody>
        </p:sp>
      </p:grpSp>
      <p:grpSp>
        <p:nvGrpSpPr>
          <p:cNvPr id="16" name="组合 19"/>
          <p:cNvGrpSpPr>
            <a:grpSpLocks/>
          </p:cNvGrpSpPr>
          <p:nvPr/>
        </p:nvGrpSpPr>
        <p:grpSpPr bwMode="auto">
          <a:xfrm>
            <a:off x="1300389" y="4679988"/>
            <a:ext cx="7524328" cy="1080120"/>
            <a:chOff x="214282" y="1357298"/>
            <a:chExt cx="4000528" cy="1643074"/>
          </a:xfrm>
        </p:grpSpPr>
        <p:pic>
          <p:nvPicPr>
            <p:cNvPr id="18" name="Picture 2" descr="F:\work\常州电信\未标题-10.png"/>
            <p:cNvPicPr>
              <a:picLocks noChangeAspect="1" noChangeArrowheads="1"/>
            </p:cNvPicPr>
            <p:nvPr/>
          </p:nvPicPr>
          <p:blipFill>
            <a:blip r:embed="rId3" cstate="print"/>
            <a:srcRect l="7111" t="12923" r="9412" b="4846"/>
            <a:stretch>
              <a:fillRect/>
            </a:stretch>
          </p:blipFill>
          <p:spPr bwMode="auto">
            <a:xfrm>
              <a:off x="214282" y="1357298"/>
              <a:ext cx="4000528" cy="1643074"/>
            </a:xfrm>
            <a:prstGeom prst="rect">
              <a:avLst/>
            </a:prstGeom>
            <a:noFill/>
            <a:ln w="9525">
              <a:noFill/>
              <a:miter lim="800000"/>
              <a:headEnd/>
              <a:tailEnd/>
            </a:ln>
          </p:spPr>
        </p:pic>
        <p:sp>
          <p:nvSpPr>
            <p:cNvPr id="19" name="Rectangle 96"/>
            <p:cNvSpPr>
              <a:spLocks noChangeArrowheads="1"/>
            </p:cNvSpPr>
            <p:nvPr/>
          </p:nvSpPr>
          <p:spPr bwMode="auto">
            <a:xfrm>
              <a:off x="388391" y="1456287"/>
              <a:ext cx="3677521" cy="1395007"/>
            </a:xfrm>
            <a:prstGeom prst="rect">
              <a:avLst/>
            </a:prstGeom>
          </p:spPr>
          <p:txBody>
            <a:bodyPr>
              <a:spAutoFit/>
            </a:bodyPr>
            <a:lstStyle/>
            <a:p>
              <a:pPr fontAlgn="auto" latinLnBrk="1">
                <a:lnSpc>
                  <a:spcPts val="2200"/>
                </a:lnSpc>
                <a:spcAft>
                  <a:spcPct val="20000"/>
                </a:spcAft>
                <a:buClr>
                  <a:srgbClr val="FF0000"/>
                </a:buClr>
                <a:defRPr/>
              </a:pPr>
              <a:r>
                <a:rPr kumimoji="1" lang="zh-CN" altLang="en-US" sz="1600" b="1" dirty="0">
                  <a:solidFill>
                    <a:schemeClr val="tx1">
                      <a:lumMod val="85000"/>
                      <a:lumOff val="15000"/>
                    </a:schemeClr>
                  </a:solidFill>
                  <a:latin typeface="微软雅黑" pitchFamily="34" charset="-122"/>
                  <a:ea typeface="微软雅黑" pitchFamily="34" charset="-122"/>
                </a:rPr>
                <a:t>保留入学资格期满，仍未治疗康复的，或经学校门诊部复查不符合入学条件的，或逾期未提出重新入学申请的，或逾期未办理重新入学手续又无正当事由的，取消入学资格</a:t>
              </a:r>
            </a:p>
          </p:txBody>
        </p:sp>
      </p:grpSp>
    </p:spTree>
    <p:extLst>
      <p:ext uri="{BB962C8B-B14F-4D97-AF65-F5344CB8AC3E}">
        <p14:creationId xmlns="" xmlns:p14="http://schemas.microsoft.com/office/powerpoint/2010/main" val="45744288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slide(from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slide(fromLeft)">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第十章  退学</a:t>
            </a:r>
          </a:p>
        </p:txBody>
      </p:sp>
      <p:sp>
        <p:nvSpPr>
          <p:cNvPr id="3" name="TextBox 2"/>
          <p:cNvSpPr txBox="1"/>
          <p:nvPr/>
        </p:nvSpPr>
        <p:spPr>
          <a:xfrm>
            <a:off x="519748" y="946695"/>
            <a:ext cx="4412292" cy="400110"/>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第四十七条  退学的审批与办理</a:t>
            </a:r>
            <a:endParaRPr lang="zh-CN" altLang="zh-CN" sz="2000" b="1" dirty="0">
              <a:latin typeface="微软雅黑" panose="020B0503020204020204" pitchFamily="34" charset="-122"/>
              <a:ea typeface="微软雅黑" panose="020B0503020204020204" pitchFamily="34" charset="-122"/>
            </a:endParaRPr>
          </a:p>
        </p:txBody>
      </p:sp>
      <p:sp>
        <p:nvSpPr>
          <p:cNvPr id="2" name="TextBox 1"/>
          <p:cNvSpPr txBox="1"/>
          <p:nvPr/>
        </p:nvSpPr>
        <p:spPr>
          <a:xfrm>
            <a:off x="1115616" y="1844824"/>
            <a:ext cx="7056784" cy="2862322"/>
          </a:xfrm>
          <a:prstGeom prst="rect">
            <a:avLst/>
          </a:prstGeom>
          <a:noFill/>
        </p:spPr>
        <p:txBody>
          <a:bodyPr wrap="square" rtlCol="0">
            <a:spAutoFit/>
          </a:bodyPr>
          <a:lstStyle/>
          <a:p>
            <a:pPr>
              <a:lnSpc>
                <a:spcPct val="200000"/>
              </a:lnSpc>
            </a:pPr>
            <a:r>
              <a:rPr lang="zh-CN" altLang="zh-CN" b="1" dirty="0">
                <a:solidFill>
                  <a:srgbClr val="FF0000"/>
                </a:solidFill>
                <a:latin typeface="微软雅黑" panose="020B0503020204020204" pitchFamily="34" charset="-122"/>
                <a:ea typeface="微软雅黑" panose="020B0503020204020204" pitchFamily="34" charset="-122"/>
              </a:rPr>
              <a:t>（一）</a:t>
            </a:r>
            <a:r>
              <a:rPr lang="zh-CN" altLang="zh-CN" b="1" dirty="0">
                <a:latin typeface="微软雅黑" panose="020B0503020204020204" pitchFamily="34" charset="-122"/>
                <a:ea typeface="微软雅黑" panose="020B0503020204020204" pitchFamily="34" charset="-122"/>
              </a:rPr>
              <a:t>凡学生因出国、创业等原因由本人申请退学的，由学生本人填写《北京信息科技大学学生退学申请表》，学生所在学院对学生退学原因、学习表现及学院对其所做的工作情况进行说明，经学生所在学院院务会讨论研究，报学校学生处、教务处审核，主管学生工作校领导填写相关意见，由主管教学校领导召开相关会议做出决定</a:t>
            </a:r>
            <a:r>
              <a:rPr lang="zh-CN" altLang="zh-CN" b="1" dirty="0" smtClean="0">
                <a:latin typeface="微软雅黑" panose="020B0503020204020204" pitchFamily="34" charset="-122"/>
                <a:ea typeface="微软雅黑" panose="020B0503020204020204" pitchFamily="34" charset="-122"/>
              </a:rPr>
              <a:t>。</a:t>
            </a:r>
            <a:endParaRPr lang="zh-CN" altLang="zh-CN" b="1" dirty="0">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7819849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第十章  退学</a:t>
            </a:r>
          </a:p>
        </p:txBody>
      </p:sp>
      <p:sp>
        <p:nvSpPr>
          <p:cNvPr id="3" name="TextBox 2"/>
          <p:cNvSpPr txBox="1"/>
          <p:nvPr/>
        </p:nvSpPr>
        <p:spPr>
          <a:xfrm>
            <a:off x="519748" y="946695"/>
            <a:ext cx="4412292" cy="400110"/>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第四十七条  退学的审批与办理</a:t>
            </a:r>
            <a:endParaRPr lang="zh-CN" altLang="zh-CN" sz="2000" b="1" dirty="0">
              <a:latin typeface="微软雅黑" panose="020B0503020204020204" pitchFamily="34" charset="-122"/>
              <a:ea typeface="微软雅黑" panose="020B0503020204020204" pitchFamily="34" charset="-122"/>
            </a:endParaRPr>
          </a:p>
        </p:txBody>
      </p:sp>
      <p:sp>
        <p:nvSpPr>
          <p:cNvPr id="2" name="TextBox 1"/>
          <p:cNvSpPr txBox="1"/>
          <p:nvPr/>
        </p:nvSpPr>
        <p:spPr>
          <a:xfrm>
            <a:off x="1115616" y="2204864"/>
            <a:ext cx="7056784" cy="1116781"/>
          </a:xfrm>
          <a:prstGeom prst="rect">
            <a:avLst/>
          </a:prstGeom>
          <a:noFill/>
        </p:spPr>
        <p:txBody>
          <a:bodyPr wrap="square" rtlCol="0">
            <a:spAutoFit/>
          </a:bodyPr>
          <a:lstStyle/>
          <a:p>
            <a:pPr>
              <a:lnSpc>
                <a:spcPct val="200000"/>
              </a:lnSpc>
            </a:pPr>
            <a:r>
              <a:rPr lang="zh-CN" altLang="en-US" b="1" dirty="0">
                <a:solidFill>
                  <a:srgbClr val="FF0000"/>
                </a:solidFill>
                <a:latin typeface="微软雅黑" panose="020B0503020204020204" pitchFamily="34" charset="-122"/>
                <a:ea typeface="微软雅黑" panose="020B0503020204020204" pitchFamily="34" charset="-122"/>
              </a:rPr>
              <a:t>（二）</a:t>
            </a:r>
            <a:r>
              <a:rPr lang="zh-CN" altLang="en-US" b="1" dirty="0">
                <a:latin typeface="微软雅黑" panose="020B0503020204020204" pitchFamily="34" charset="-122"/>
                <a:ea typeface="微软雅黑" panose="020B0503020204020204" pitchFamily="34" charset="-122"/>
              </a:rPr>
              <a:t>凡不属学生本人申请退学的，学生退学的决定权在学校的校长办公会（以下简称校长办公会）。</a:t>
            </a:r>
            <a:endParaRPr lang="zh-CN" altLang="zh-CN" b="1" dirty="0">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86828338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第十章  退学</a:t>
            </a:r>
          </a:p>
        </p:txBody>
      </p:sp>
      <p:sp>
        <p:nvSpPr>
          <p:cNvPr id="3" name="TextBox 2"/>
          <p:cNvSpPr txBox="1"/>
          <p:nvPr/>
        </p:nvSpPr>
        <p:spPr>
          <a:xfrm>
            <a:off x="519748" y="946695"/>
            <a:ext cx="4412292" cy="400110"/>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第四十七条  退学的审批与办理</a:t>
            </a:r>
            <a:endParaRPr lang="zh-CN" altLang="zh-CN" sz="2000" b="1" dirty="0">
              <a:latin typeface="微软雅黑" panose="020B0503020204020204" pitchFamily="34" charset="-122"/>
              <a:ea typeface="微软雅黑" panose="020B0503020204020204" pitchFamily="34" charset="-122"/>
            </a:endParaRPr>
          </a:p>
        </p:txBody>
      </p:sp>
      <p:sp>
        <p:nvSpPr>
          <p:cNvPr id="2" name="TextBox 1"/>
          <p:cNvSpPr txBox="1"/>
          <p:nvPr/>
        </p:nvSpPr>
        <p:spPr>
          <a:xfrm>
            <a:off x="755576" y="1498065"/>
            <a:ext cx="7056784" cy="562783"/>
          </a:xfrm>
          <a:prstGeom prst="rect">
            <a:avLst/>
          </a:prstGeom>
          <a:noFill/>
        </p:spPr>
        <p:txBody>
          <a:bodyPr wrap="square" rtlCol="0">
            <a:spAutoFit/>
          </a:bodyPr>
          <a:lstStyle/>
          <a:p>
            <a:pPr>
              <a:lnSpc>
                <a:spcPct val="200000"/>
              </a:lnSpc>
            </a:pPr>
            <a:r>
              <a:rPr lang="zh-CN" altLang="en-US" b="1" dirty="0">
                <a:solidFill>
                  <a:srgbClr val="FF0000"/>
                </a:solidFill>
                <a:latin typeface="微软雅黑" panose="020B0503020204020204" pitchFamily="34" charset="-122"/>
                <a:ea typeface="微软雅黑" panose="020B0503020204020204" pitchFamily="34" charset="-122"/>
              </a:rPr>
              <a:t>（三）办理退学的程序。</a:t>
            </a:r>
            <a:endParaRPr lang="zh-CN" altLang="zh-CN" b="1" dirty="0">
              <a:latin typeface="微软雅黑" panose="020B0503020204020204" pitchFamily="34" charset="-122"/>
              <a:ea typeface="微软雅黑" panose="020B0503020204020204" pitchFamily="34" charset="-122"/>
            </a:endParaRPr>
          </a:p>
        </p:txBody>
      </p:sp>
      <p:grpSp>
        <p:nvGrpSpPr>
          <p:cNvPr id="5" name="组合 19"/>
          <p:cNvGrpSpPr>
            <a:grpSpLocks/>
          </p:cNvGrpSpPr>
          <p:nvPr/>
        </p:nvGrpSpPr>
        <p:grpSpPr bwMode="auto">
          <a:xfrm>
            <a:off x="1099363" y="2252541"/>
            <a:ext cx="7423745" cy="1071562"/>
            <a:chOff x="214282" y="1357298"/>
            <a:chExt cx="4000528" cy="1643074"/>
          </a:xfrm>
        </p:grpSpPr>
        <p:pic>
          <p:nvPicPr>
            <p:cNvPr id="6" name="Picture 2" descr="F:\work\常州电信\未标题-10.png"/>
            <p:cNvPicPr>
              <a:picLocks noChangeAspect="1" noChangeArrowheads="1"/>
            </p:cNvPicPr>
            <p:nvPr/>
          </p:nvPicPr>
          <p:blipFill>
            <a:blip r:embed="rId2" cstate="print"/>
            <a:srcRect l="7111" t="12923" r="9412" b="4846"/>
            <a:stretch>
              <a:fillRect/>
            </a:stretch>
          </p:blipFill>
          <p:spPr bwMode="auto">
            <a:xfrm>
              <a:off x="214282" y="1357298"/>
              <a:ext cx="4000528" cy="1643074"/>
            </a:xfrm>
            <a:prstGeom prst="rect">
              <a:avLst/>
            </a:prstGeom>
            <a:noFill/>
            <a:ln w="9525">
              <a:noFill/>
              <a:miter lim="800000"/>
              <a:headEnd/>
              <a:tailEnd/>
            </a:ln>
          </p:spPr>
        </p:pic>
        <p:sp>
          <p:nvSpPr>
            <p:cNvPr id="7" name="Rectangle 96"/>
            <p:cNvSpPr>
              <a:spLocks noChangeArrowheads="1"/>
            </p:cNvSpPr>
            <p:nvPr/>
          </p:nvSpPr>
          <p:spPr bwMode="auto">
            <a:xfrm>
              <a:off x="394663" y="1544317"/>
              <a:ext cx="3677521" cy="1207544"/>
            </a:xfrm>
            <a:prstGeom prst="rect">
              <a:avLst/>
            </a:prstGeom>
          </p:spPr>
          <p:txBody>
            <a:bodyPr>
              <a:spAutoFit/>
            </a:bodyPr>
            <a:lstStyle/>
            <a:p>
              <a:pPr fontAlgn="auto" latinLnBrk="1">
                <a:lnSpc>
                  <a:spcPct val="150000"/>
                </a:lnSpc>
                <a:spcAft>
                  <a:spcPct val="20000"/>
                </a:spcAft>
                <a:buClr>
                  <a:srgbClr val="FF0000"/>
                </a:buClr>
                <a:defRPr/>
              </a:pPr>
              <a:r>
                <a:rPr kumimoji="1" lang="en-US" altLang="zh-CN" sz="1600" b="1" dirty="0">
                  <a:solidFill>
                    <a:schemeClr val="tx1">
                      <a:lumMod val="85000"/>
                      <a:lumOff val="15000"/>
                    </a:schemeClr>
                  </a:solidFill>
                  <a:latin typeface="微软雅黑" pitchFamily="34" charset="-122"/>
                  <a:ea typeface="微软雅黑" pitchFamily="34" charset="-122"/>
                </a:rPr>
                <a:t>1.</a:t>
              </a:r>
              <a:r>
                <a:rPr kumimoji="1" lang="zh-CN" altLang="en-US" sz="1600" b="1" dirty="0">
                  <a:solidFill>
                    <a:schemeClr val="tx1">
                      <a:lumMod val="85000"/>
                      <a:lumOff val="15000"/>
                    </a:schemeClr>
                  </a:solidFill>
                  <a:latin typeface="微软雅黑" pitchFamily="34" charset="-122"/>
                  <a:ea typeface="微软雅黑" pitchFamily="34" charset="-122"/>
                </a:rPr>
                <a:t>退学告知。在校长办公会做出退学决定前，学生所在学院要向拟退学的学生送达退学告知书，通知其退学的原因和依据。</a:t>
              </a:r>
            </a:p>
          </p:txBody>
        </p:sp>
      </p:grpSp>
      <p:grpSp>
        <p:nvGrpSpPr>
          <p:cNvPr id="9" name="组合 19"/>
          <p:cNvGrpSpPr>
            <a:grpSpLocks/>
          </p:cNvGrpSpPr>
          <p:nvPr/>
        </p:nvGrpSpPr>
        <p:grpSpPr bwMode="auto">
          <a:xfrm>
            <a:off x="1099363" y="3374773"/>
            <a:ext cx="7423745" cy="720080"/>
            <a:chOff x="214282" y="1357298"/>
            <a:chExt cx="4000528" cy="1643074"/>
          </a:xfrm>
        </p:grpSpPr>
        <p:pic>
          <p:nvPicPr>
            <p:cNvPr id="10" name="Picture 2" descr="F:\work\常州电信\未标题-10.png"/>
            <p:cNvPicPr>
              <a:picLocks noChangeAspect="1" noChangeArrowheads="1"/>
            </p:cNvPicPr>
            <p:nvPr/>
          </p:nvPicPr>
          <p:blipFill>
            <a:blip r:embed="rId2" cstate="print"/>
            <a:srcRect l="7111" t="12923" r="9412" b="4846"/>
            <a:stretch>
              <a:fillRect/>
            </a:stretch>
          </p:blipFill>
          <p:spPr bwMode="auto">
            <a:xfrm>
              <a:off x="214282" y="1357298"/>
              <a:ext cx="4000528" cy="1643074"/>
            </a:xfrm>
            <a:prstGeom prst="rect">
              <a:avLst/>
            </a:prstGeom>
            <a:noFill/>
            <a:ln w="9525">
              <a:noFill/>
              <a:miter lim="800000"/>
              <a:headEnd/>
              <a:tailEnd/>
            </a:ln>
          </p:spPr>
        </p:pic>
        <p:sp>
          <p:nvSpPr>
            <p:cNvPr id="11" name="Rectangle 96"/>
            <p:cNvSpPr>
              <a:spLocks noChangeArrowheads="1"/>
            </p:cNvSpPr>
            <p:nvPr/>
          </p:nvSpPr>
          <p:spPr bwMode="auto">
            <a:xfrm>
              <a:off x="394663" y="1544317"/>
              <a:ext cx="3677521" cy="641231"/>
            </a:xfrm>
            <a:prstGeom prst="rect">
              <a:avLst/>
            </a:prstGeom>
          </p:spPr>
          <p:txBody>
            <a:bodyPr>
              <a:spAutoFit/>
            </a:bodyPr>
            <a:lstStyle/>
            <a:p>
              <a:pPr fontAlgn="auto" latinLnBrk="1">
                <a:lnSpc>
                  <a:spcPct val="150000"/>
                </a:lnSpc>
                <a:spcAft>
                  <a:spcPct val="20000"/>
                </a:spcAft>
                <a:buClr>
                  <a:srgbClr val="FF0000"/>
                </a:buClr>
                <a:defRPr/>
              </a:pPr>
              <a:r>
                <a:rPr kumimoji="1" lang="en-US" altLang="zh-CN" sz="1600" b="1" dirty="0">
                  <a:solidFill>
                    <a:schemeClr val="tx1">
                      <a:lumMod val="85000"/>
                      <a:lumOff val="15000"/>
                    </a:schemeClr>
                  </a:solidFill>
                  <a:latin typeface="微软雅黑" pitchFamily="34" charset="-122"/>
                  <a:ea typeface="微软雅黑" pitchFamily="34" charset="-122"/>
                </a:rPr>
                <a:t>2.</a:t>
              </a:r>
              <a:r>
                <a:rPr kumimoji="1" lang="zh-CN" altLang="en-US" sz="1600" b="1" dirty="0">
                  <a:solidFill>
                    <a:schemeClr val="tx1">
                      <a:lumMod val="85000"/>
                      <a:lumOff val="15000"/>
                    </a:schemeClr>
                  </a:solidFill>
                  <a:latin typeface="微软雅黑" pitchFamily="34" charset="-122"/>
                  <a:ea typeface="微软雅黑" pitchFamily="34" charset="-122"/>
                </a:rPr>
                <a:t>做出决定。校长办公会做出退学决定。</a:t>
              </a:r>
            </a:p>
          </p:txBody>
        </p:sp>
      </p:grpSp>
      <p:grpSp>
        <p:nvGrpSpPr>
          <p:cNvPr id="13" name="组合 19"/>
          <p:cNvGrpSpPr>
            <a:grpSpLocks/>
          </p:cNvGrpSpPr>
          <p:nvPr/>
        </p:nvGrpSpPr>
        <p:grpSpPr bwMode="auto">
          <a:xfrm>
            <a:off x="1099363" y="4145523"/>
            <a:ext cx="7423745" cy="1071562"/>
            <a:chOff x="214282" y="1357298"/>
            <a:chExt cx="4000528" cy="1643074"/>
          </a:xfrm>
        </p:grpSpPr>
        <p:pic>
          <p:nvPicPr>
            <p:cNvPr id="14" name="Picture 2" descr="F:\work\常州电信\未标题-10.png"/>
            <p:cNvPicPr>
              <a:picLocks noChangeAspect="1" noChangeArrowheads="1"/>
            </p:cNvPicPr>
            <p:nvPr/>
          </p:nvPicPr>
          <p:blipFill>
            <a:blip r:embed="rId2" cstate="print"/>
            <a:srcRect l="7111" t="12923" r="9412" b="4846"/>
            <a:stretch>
              <a:fillRect/>
            </a:stretch>
          </p:blipFill>
          <p:spPr bwMode="auto">
            <a:xfrm>
              <a:off x="214282" y="1357298"/>
              <a:ext cx="4000528" cy="1643074"/>
            </a:xfrm>
            <a:prstGeom prst="rect">
              <a:avLst/>
            </a:prstGeom>
            <a:noFill/>
            <a:ln w="9525">
              <a:noFill/>
              <a:miter lim="800000"/>
              <a:headEnd/>
              <a:tailEnd/>
            </a:ln>
          </p:spPr>
        </p:pic>
        <p:sp>
          <p:nvSpPr>
            <p:cNvPr id="15" name="Rectangle 96"/>
            <p:cNvSpPr>
              <a:spLocks noChangeArrowheads="1"/>
            </p:cNvSpPr>
            <p:nvPr/>
          </p:nvSpPr>
          <p:spPr bwMode="auto">
            <a:xfrm>
              <a:off x="394663" y="1544317"/>
              <a:ext cx="3677521" cy="1207544"/>
            </a:xfrm>
            <a:prstGeom prst="rect">
              <a:avLst/>
            </a:prstGeom>
          </p:spPr>
          <p:txBody>
            <a:bodyPr>
              <a:spAutoFit/>
            </a:bodyPr>
            <a:lstStyle/>
            <a:p>
              <a:pPr fontAlgn="auto" latinLnBrk="1">
                <a:lnSpc>
                  <a:spcPct val="150000"/>
                </a:lnSpc>
                <a:spcAft>
                  <a:spcPct val="20000"/>
                </a:spcAft>
                <a:buClr>
                  <a:srgbClr val="FF0000"/>
                </a:buClr>
                <a:defRPr/>
              </a:pPr>
              <a:r>
                <a:rPr kumimoji="1" lang="en-US" altLang="zh-CN" sz="1600" b="1" dirty="0">
                  <a:solidFill>
                    <a:schemeClr val="tx1">
                      <a:lumMod val="85000"/>
                      <a:lumOff val="15000"/>
                    </a:schemeClr>
                  </a:solidFill>
                  <a:latin typeface="微软雅黑" pitchFamily="34" charset="-122"/>
                  <a:ea typeface="微软雅黑" pitchFamily="34" charset="-122"/>
                </a:rPr>
                <a:t>3.</a:t>
              </a:r>
              <a:r>
                <a:rPr kumimoji="1" lang="zh-CN" altLang="en-US" sz="1600" b="1" dirty="0">
                  <a:solidFill>
                    <a:schemeClr val="tx1">
                      <a:lumMod val="85000"/>
                      <a:lumOff val="15000"/>
                    </a:schemeClr>
                  </a:solidFill>
                  <a:latin typeface="微软雅黑" pitchFamily="34" charset="-122"/>
                  <a:ea typeface="微软雅黑" pitchFamily="34" charset="-122"/>
                </a:rPr>
                <a:t>送达决定。由学生所在学院将学校印发的退学决定书送达学生本人；无法送达学生本人的，由学生处在校内张贴退学公告，公告时间为</a:t>
              </a:r>
              <a:r>
                <a:rPr kumimoji="1" lang="en-US" altLang="zh-CN" sz="1600" b="1" dirty="0">
                  <a:solidFill>
                    <a:schemeClr val="tx1">
                      <a:lumMod val="85000"/>
                      <a:lumOff val="15000"/>
                    </a:schemeClr>
                  </a:solidFill>
                  <a:latin typeface="微软雅黑" pitchFamily="34" charset="-122"/>
                  <a:ea typeface="微软雅黑" pitchFamily="34" charset="-122"/>
                </a:rPr>
                <a:t>60</a:t>
              </a:r>
              <a:r>
                <a:rPr kumimoji="1" lang="zh-CN" altLang="en-US" sz="1600" b="1" dirty="0">
                  <a:solidFill>
                    <a:schemeClr val="tx1">
                      <a:lumMod val="85000"/>
                      <a:lumOff val="15000"/>
                    </a:schemeClr>
                  </a:solidFill>
                  <a:latin typeface="微软雅黑" pitchFamily="34" charset="-122"/>
                  <a:ea typeface="微软雅黑" pitchFamily="34" charset="-122"/>
                </a:rPr>
                <a:t>天。</a:t>
              </a:r>
            </a:p>
          </p:txBody>
        </p:sp>
      </p:grpSp>
      <p:grpSp>
        <p:nvGrpSpPr>
          <p:cNvPr id="17" name="组合 19"/>
          <p:cNvGrpSpPr>
            <a:grpSpLocks/>
          </p:cNvGrpSpPr>
          <p:nvPr/>
        </p:nvGrpSpPr>
        <p:grpSpPr bwMode="auto">
          <a:xfrm>
            <a:off x="1099363" y="5267755"/>
            <a:ext cx="7423745" cy="1445282"/>
            <a:chOff x="214282" y="1357298"/>
            <a:chExt cx="4000528" cy="1820423"/>
          </a:xfrm>
        </p:grpSpPr>
        <p:pic>
          <p:nvPicPr>
            <p:cNvPr id="18" name="Picture 2" descr="F:\work\常州电信\未标题-10.png"/>
            <p:cNvPicPr>
              <a:picLocks noChangeAspect="1" noChangeArrowheads="1"/>
            </p:cNvPicPr>
            <p:nvPr/>
          </p:nvPicPr>
          <p:blipFill>
            <a:blip r:embed="rId2" cstate="print"/>
            <a:srcRect l="7111" t="12923" r="9412" b="4846"/>
            <a:stretch>
              <a:fillRect/>
            </a:stretch>
          </p:blipFill>
          <p:spPr bwMode="auto">
            <a:xfrm>
              <a:off x="214282" y="1357298"/>
              <a:ext cx="4000528" cy="1643074"/>
            </a:xfrm>
            <a:prstGeom prst="rect">
              <a:avLst/>
            </a:prstGeom>
            <a:noFill/>
            <a:ln w="9525">
              <a:noFill/>
              <a:miter lim="800000"/>
              <a:headEnd/>
              <a:tailEnd/>
            </a:ln>
          </p:spPr>
        </p:pic>
        <p:sp>
          <p:nvSpPr>
            <p:cNvPr id="19" name="Rectangle 96"/>
            <p:cNvSpPr>
              <a:spLocks noChangeArrowheads="1"/>
            </p:cNvSpPr>
            <p:nvPr/>
          </p:nvSpPr>
          <p:spPr bwMode="auto">
            <a:xfrm>
              <a:off x="394663" y="1403863"/>
              <a:ext cx="3677521" cy="1773858"/>
            </a:xfrm>
            <a:prstGeom prst="rect">
              <a:avLst/>
            </a:prstGeom>
          </p:spPr>
          <p:txBody>
            <a:bodyPr>
              <a:spAutoFit/>
            </a:bodyPr>
            <a:lstStyle/>
            <a:p>
              <a:pPr fontAlgn="auto" latinLnBrk="1">
                <a:lnSpc>
                  <a:spcPct val="150000"/>
                </a:lnSpc>
                <a:spcAft>
                  <a:spcPct val="20000"/>
                </a:spcAft>
                <a:buClr>
                  <a:srgbClr val="FF0000"/>
                </a:buClr>
                <a:defRPr/>
              </a:pPr>
              <a:r>
                <a:rPr kumimoji="1" lang="en-US" altLang="zh-CN" sz="1600" b="1" dirty="0">
                  <a:solidFill>
                    <a:schemeClr val="tx1">
                      <a:lumMod val="85000"/>
                      <a:lumOff val="15000"/>
                    </a:schemeClr>
                  </a:solidFill>
                  <a:latin typeface="微软雅黑" pitchFamily="34" charset="-122"/>
                  <a:ea typeface="微软雅黑" pitchFamily="34" charset="-122"/>
                </a:rPr>
                <a:t>4.</a:t>
              </a:r>
              <a:r>
                <a:rPr kumimoji="1" lang="zh-CN" altLang="en-US" sz="1600" b="1" dirty="0">
                  <a:solidFill>
                    <a:schemeClr val="tx1">
                      <a:lumMod val="85000"/>
                      <a:lumOff val="15000"/>
                    </a:schemeClr>
                  </a:solidFill>
                  <a:latin typeface="微软雅黑" pitchFamily="34" charset="-122"/>
                  <a:ea typeface="微软雅黑" pitchFamily="34" charset="-122"/>
                </a:rPr>
                <a:t>受理申诉。学生对退学决定有异议的，应在学校退学决定书送达之日起</a:t>
              </a:r>
              <a:r>
                <a:rPr kumimoji="1" lang="en-US" altLang="zh-CN" sz="1600" b="1" dirty="0">
                  <a:solidFill>
                    <a:schemeClr val="tx1">
                      <a:lumMod val="85000"/>
                      <a:lumOff val="15000"/>
                    </a:schemeClr>
                  </a:solidFill>
                  <a:latin typeface="微软雅黑" pitchFamily="34" charset="-122"/>
                  <a:ea typeface="微软雅黑" pitchFamily="34" charset="-122"/>
                </a:rPr>
                <a:t>5</a:t>
              </a:r>
              <a:r>
                <a:rPr kumimoji="1" lang="zh-CN" altLang="en-US" sz="1600" b="1" dirty="0">
                  <a:solidFill>
                    <a:schemeClr val="tx1">
                      <a:lumMod val="85000"/>
                      <a:lumOff val="15000"/>
                    </a:schemeClr>
                  </a:solidFill>
                  <a:latin typeface="微软雅黑" pitchFamily="34" charset="-122"/>
                  <a:ea typeface="微软雅黑" pitchFamily="34" charset="-122"/>
                </a:rPr>
                <a:t>个工作日内，向学校学生申诉处理委员会提出书面申诉。超过规定时限提出申诉的，不予受理。</a:t>
              </a:r>
            </a:p>
          </p:txBody>
        </p:sp>
      </p:grpSp>
    </p:spTree>
    <p:extLst>
      <p:ext uri="{BB962C8B-B14F-4D97-AF65-F5344CB8AC3E}">
        <p14:creationId xmlns="" xmlns:p14="http://schemas.microsoft.com/office/powerpoint/2010/main" val="111685434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up)">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p:tgtEl>
                                          <p:spTgt spid="9"/>
                                        </p:tgtEl>
                                        <p:attrNameLst>
                                          <p:attrName>ppt_y</p:attrName>
                                        </p:attrNameLst>
                                      </p:cBhvr>
                                      <p:tavLst>
                                        <p:tav tm="0">
                                          <p:val>
                                            <p:strVal val="#ppt_y+#ppt_h*1.125000"/>
                                          </p:val>
                                        </p:tav>
                                        <p:tav tm="100000">
                                          <p:val>
                                            <p:strVal val="#ppt_y"/>
                                          </p:val>
                                        </p:tav>
                                      </p:tavLst>
                                    </p:anim>
                                    <p:animEffect transition="in" filter="wipe(up)">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p:tgtEl>
                                          <p:spTgt spid="13"/>
                                        </p:tgtEl>
                                        <p:attrNameLst>
                                          <p:attrName>ppt_y</p:attrName>
                                        </p:attrNameLst>
                                      </p:cBhvr>
                                      <p:tavLst>
                                        <p:tav tm="0">
                                          <p:val>
                                            <p:strVal val="#ppt_y+#ppt_h*1.125000"/>
                                          </p:val>
                                        </p:tav>
                                        <p:tav tm="100000">
                                          <p:val>
                                            <p:strVal val="#ppt_y"/>
                                          </p:val>
                                        </p:tav>
                                      </p:tavLst>
                                    </p:anim>
                                    <p:animEffect transition="in" filter="wipe(up)">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p:tgtEl>
                                          <p:spTgt spid="17"/>
                                        </p:tgtEl>
                                        <p:attrNameLst>
                                          <p:attrName>ppt_y</p:attrName>
                                        </p:attrNameLst>
                                      </p:cBhvr>
                                      <p:tavLst>
                                        <p:tav tm="0">
                                          <p:val>
                                            <p:strVal val="#ppt_y+#ppt_h*1.125000"/>
                                          </p:val>
                                        </p:tav>
                                        <p:tav tm="100000">
                                          <p:val>
                                            <p:strVal val="#ppt_y"/>
                                          </p:val>
                                        </p:tav>
                                      </p:tavLst>
                                    </p:anim>
                                    <p:animEffect transition="in" filter="wipe(up)">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第十章  退学</a:t>
            </a:r>
          </a:p>
        </p:txBody>
      </p:sp>
      <p:sp>
        <p:nvSpPr>
          <p:cNvPr id="3" name="TextBox 2"/>
          <p:cNvSpPr txBox="1"/>
          <p:nvPr/>
        </p:nvSpPr>
        <p:spPr>
          <a:xfrm>
            <a:off x="519748" y="946695"/>
            <a:ext cx="4412292" cy="400110"/>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zh-CN" altLang="en-US" sz="2000" b="1" dirty="0">
                <a:latin typeface="微软雅黑" panose="020B0503020204020204" pitchFamily="34" charset="-122"/>
                <a:ea typeface="微软雅黑" panose="020B0503020204020204" pitchFamily="34" charset="-122"/>
              </a:rPr>
              <a:t>第四十七条  退学的审批与办理</a:t>
            </a:r>
            <a:endParaRPr lang="zh-CN" altLang="zh-CN" sz="2000" b="1" dirty="0">
              <a:latin typeface="微软雅黑" panose="020B0503020204020204" pitchFamily="34" charset="-122"/>
              <a:ea typeface="微软雅黑" panose="020B0503020204020204" pitchFamily="34" charset="-122"/>
            </a:endParaRPr>
          </a:p>
        </p:txBody>
      </p:sp>
      <p:sp>
        <p:nvSpPr>
          <p:cNvPr id="2" name="TextBox 1"/>
          <p:cNvSpPr txBox="1"/>
          <p:nvPr/>
        </p:nvSpPr>
        <p:spPr>
          <a:xfrm>
            <a:off x="755576" y="1498065"/>
            <a:ext cx="7056784" cy="562783"/>
          </a:xfrm>
          <a:prstGeom prst="rect">
            <a:avLst/>
          </a:prstGeom>
          <a:noFill/>
        </p:spPr>
        <p:txBody>
          <a:bodyPr wrap="square" rtlCol="0">
            <a:spAutoFit/>
          </a:bodyPr>
          <a:lstStyle/>
          <a:p>
            <a:pPr>
              <a:lnSpc>
                <a:spcPct val="200000"/>
              </a:lnSpc>
            </a:pPr>
            <a:r>
              <a:rPr lang="zh-CN" altLang="en-US" b="1" dirty="0">
                <a:solidFill>
                  <a:srgbClr val="FF0000"/>
                </a:solidFill>
                <a:latin typeface="微软雅黑" panose="020B0503020204020204" pitchFamily="34" charset="-122"/>
                <a:ea typeface="微软雅黑" panose="020B0503020204020204" pitchFamily="34" charset="-122"/>
              </a:rPr>
              <a:t>（三）办理退学的程序。</a:t>
            </a:r>
            <a:endParaRPr lang="zh-CN" altLang="zh-CN" b="1" dirty="0">
              <a:latin typeface="微软雅黑" panose="020B0503020204020204" pitchFamily="34" charset="-122"/>
              <a:ea typeface="微软雅黑" panose="020B0503020204020204" pitchFamily="34" charset="-122"/>
            </a:endParaRPr>
          </a:p>
        </p:txBody>
      </p:sp>
      <p:grpSp>
        <p:nvGrpSpPr>
          <p:cNvPr id="5" name="组合 19"/>
          <p:cNvGrpSpPr>
            <a:grpSpLocks/>
          </p:cNvGrpSpPr>
          <p:nvPr/>
        </p:nvGrpSpPr>
        <p:grpSpPr bwMode="auto">
          <a:xfrm>
            <a:off x="1099363" y="2252541"/>
            <a:ext cx="7423745" cy="1071562"/>
            <a:chOff x="214282" y="1357298"/>
            <a:chExt cx="4000528" cy="1643074"/>
          </a:xfrm>
        </p:grpSpPr>
        <p:pic>
          <p:nvPicPr>
            <p:cNvPr id="6" name="Picture 2" descr="F:\work\常州电信\未标题-10.png"/>
            <p:cNvPicPr>
              <a:picLocks noChangeAspect="1" noChangeArrowheads="1"/>
            </p:cNvPicPr>
            <p:nvPr/>
          </p:nvPicPr>
          <p:blipFill>
            <a:blip r:embed="rId2" cstate="print"/>
            <a:srcRect l="7111" t="12923" r="9412" b="4846"/>
            <a:stretch>
              <a:fillRect/>
            </a:stretch>
          </p:blipFill>
          <p:spPr bwMode="auto">
            <a:xfrm>
              <a:off x="214282" y="1357298"/>
              <a:ext cx="4000528" cy="1643074"/>
            </a:xfrm>
            <a:prstGeom prst="rect">
              <a:avLst/>
            </a:prstGeom>
            <a:noFill/>
            <a:ln w="9525">
              <a:noFill/>
              <a:miter lim="800000"/>
              <a:headEnd/>
              <a:tailEnd/>
            </a:ln>
          </p:spPr>
        </p:pic>
        <p:sp>
          <p:nvSpPr>
            <p:cNvPr id="7" name="Rectangle 96"/>
            <p:cNvSpPr>
              <a:spLocks noChangeArrowheads="1"/>
            </p:cNvSpPr>
            <p:nvPr/>
          </p:nvSpPr>
          <p:spPr bwMode="auto">
            <a:xfrm>
              <a:off x="394663" y="1544317"/>
              <a:ext cx="3677521" cy="1207544"/>
            </a:xfrm>
            <a:prstGeom prst="rect">
              <a:avLst/>
            </a:prstGeom>
          </p:spPr>
          <p:txBody>
            <a:bodyPr>
              <a:spAutoFit/>
            </a:bodyPr>
            <a:lstStyle/>
            <a:p>
              <a:pPr fontAlgn="auto" latinLnBrk="1">
                <a:lnSpc>
                  <a:spcPct val="150000"/>
                </a:lnSpc>
                <a:spcAft>
                  <a:spcPct val="20000"/>
                </a:spcAft>
                <a:buClr>
                  <a:srgbClr val="FF0000"/>
                </a:buClr>
                <a:defRPr/>
              </a:pPr>
              <a:r>
                <a:rPr kumimoji="1" lang="en-US" altLang="zh-CN" sz="1600" b="1" dirty="0">
                  <a:solidFill>
                    <a:schemeClr val="tx1">
                      <a:lumMod val="85000"/>
                      <a:lumOff val="15000"/>
                    </a:schemeClr>
                  </a:solidFill>
                  <a:latin typeface="微软雅黑" pitchFamily="34" charset="-122"/>
                  <a:ea typeface="微软雅黑" pitchFamily="34" charset="-122"/>
                </a:rPr>
                <a:t>5.</a:t>
              </a:r>
              <a:r>
                <a:rPr kumimoji="1" lang="zh-CN" altLang="en-US" sz="1600" b="1" dirty="0">
                  <a:solidFill>
                    <a:schemeClr val="tx1">
                      <a:lumMod val="85000"/>
                      <a:lumOff val="15000"/>
                    </a:schemeClr>
                  </a:solidFill>
                  <a:latin typeface="微软雅黑" pitchFamily="34" charset="-122"/>
                  <a:ea typeface="微软雅黑" pitchFamily="34" charset="-122"/>
                </a:rPr>
                <a:t>上报备案。学校做出退学决定后，应将印发的退学决定报送北京市教委备案。</a:t>
              </a:r>
            </a:p>
          </p:txBody>
        </p:sp>
      </p:grpSp>
      <p:grpSp>
        <p:nvGrpSpPr>
          <p:cNvPr id="9" name="组合 19"/>
          <p:cNvGrpSpPr>
            <a:grpSpLocks/>
          </p:cNvGrpSpPr>
          <p:nvPr/>
        </p:nvGrpSpPr>
        <p:grpSpPr bwMode="auto">
          <a:xfrm>
            <a:off x="1099363" y="3573016"/>
            <a:ext cx="7423745" cy="720080"/>
            <a:chOff x="214282" y="1357298"/>
            <a:chExt cx="4000528" cy="1643074"/>
          </a:xfrm>
        </p:grpSpPr>
        <p:pic>
          <p:nvPicPr>
            <p:cNvPr id="10" name="Picture 2" descr="F:\work\常州电信\未标题-10.png"/>
            <p:cNvPicPr>
              <a:picLocks noChangeAspect="1" noChangeArrowheads="1"/>
            </p:cNvPicPr>
            <p:nvPr/>
          </p:nvPicPr>
          <p:blipFill>
            <a:blip r:embed="rId2" cstate="print"/>
            <a:srcRect l="7111" t="12923" r="9412" b="4846"/>
            <a:stretch>
              <a:fillRect/>
            </a:stretch>
          </p:blipFill>
          <p:spPr bwMode="auto">
            <a:xfrm>
              <a:off x="214282" y="1357298"/>
              <a:ext cx="4000528" cy="1643074"/>
            </a:xfrm>
            <a:prstGeom prst="rect">
              <a:avLst/>
            </a:prstGeom>
            <a:noFill/>
            <a:ln w="9525">
              <a:noFill/>
              <a:miter lim="800000"/>
              <a:headEnd/>
              <a:tailEnd/>
            </a:ln>
          </p:spPr>
        </p:pic>
        <p:sp>
          <p:nvSpPr>
            <p:cNvPr id="11" name="Rectangle 96"/>
            <p:cNvSpPr>
              <a:spLocks noChangeArrowheads="1"/>
            </p:cNvSpPr>
            <p:nvPr/>
          </p:nvSpPr>
          <p:spPr bwMode="auto">
            <a:xfrm>
              <a:off x="394663" y="1544316"/>
              <a:ext cx="3677521" cy="954226"/>
            </a:xfrm>
            <a:prstGeom prst="rect">
              <a:avLst/>
            </a:prstGeom>
          </p:spPr>
          <p:txBody>
            <a:bodyPr>
              <a:spAutoFit/>
            </a:bodyPr>
            <a:lstStyle/>
            <a:p>
              <a:pPr fontAlgn="auto" latinLnBrk="1">
                <a:lnSpc>
                  <a:spcPct val="150000"/>
                </a:lnSpc>
                <a:spcAft>
                  <a:spcPct val="20000"/>
                </a:spcAft>
                <a:buClr>
                  <a:srgbClr val="FF0000"/>
                </a:buClr>
                <a:defRPr/>
              </a:pPr>
              <a:r>
                <a:rPr kumimoji="1" lang="en-US" altLang="zh-CN" sz="1600" b="1" dirty="0">
                  <a:solidFill>
                    <a:schemeClr val="tx1">
                      <a:lumMod val="85000"/>
                      <a:lumOff val="15000"/>
                    </a:schemeClr>
                  </a:solidFill>
                  <a:latin typeface="微软雅黑" pitchFamily="34" charset="-122"/>
                  <a:ea typeface="微软雅黑" pitchFamily="34" charset="-122"/>
                </a:rPr>
                <a:t>6.</a:t>
              </a:r>
              <a:r>
                <a:rPr kumimoji="1" lang="zh-CN" altLang="en-US" sz="1600" b="1" dirty="0">
                  <a:solidFill>
                    <a:schemeClr val="tx1">
                      <a:lumMod val="85000"/>
                      <a:lumOff val="15000"/>
                    </a:schemeClr>
                  </a:solidFill>
                  <a:latin typeface="微软雅黑" pitchFamily="34" charset="-122"/>
                  <a:ea typeface="微软雅黑" pitchFamily="34" charset="-122"/>
                </a:rPr>
                <a:t>退回档案户口。将退学学生的档案与户口退回其家庭户籍所在地。</a:t>
              </a:r>
            </a:p>
          </p:txBody>
        </p:sp>
      </p:grpSp>
      <p:grpSp>
        <p:nvGrpSpPr>
          <p:cNvPr id="17" name="组合 19"/>
          <p:cNvGrpSpPr>
            <a:grpSpLocks/>
          </p:cNvGrpSpPr>
          <p:nvPr/>
        </p:nvGrpSpPr>
        <p:grpSpPr bwMode="auto">
          <a:xfrm>
            <a:off x="1099363" y="4509120"/>
            <a:ext cx="7423745" cy="1041565"/>
            <a:chOff x="214282" y="1357298"/>
            <a:chExt cx="4000528" cy="1643074"/>
          </a:xfrm>
        </p:grpSpPr>
        <p:pic>
          <p:nvPicPr>
            <p:cNvPr id="18" name="Picture 2" descr="F:\work\常州电信\未标题-10.png"/>
            <p:cNvPicPr>
              <a:picLocks noChangeAspect="1" noChangeArrowheads="1"/>
            </p:cNvPicPr>
            <p:nvPr/>
          </p:nvPicPr>
          <p:blipFill>
            <a:blip r:embed="rId2" cstate="print"/>
            <a:srcRect l="7111" t="12923" r="9412" b="4846"/>
            <a:stretch>
              <a:fillRect/>
            </a:stretch>
          </p:blipFill>
          <p:spPr bwMode="auto">
            <a:xfrm>
              <a:off x="214282" y="1357298"/>
              <a:ext cx="4000528" cy="1643074"/>
            </a:xfrm>
            <a:prstGeom prst="rect">
              <a:avLst/>
            </a:prstGeom>
            <a:noFill/>
            <a:ln w="9525">
              <a:noFill/>
              <a:miter lim="800000"/>
              <a:headEnd/>
              <a:tailEnd/>
            </a:ln>
          </p:spPr>
        </p:pic>
        <p:sp>
          <p:nvSpPr>
            <p:cNvPr id="19" name="Rectangle 96"/>
            <p:cNvSpPr>
              <a:spLocks noChangeArrowheads="1"/>
            </p:cNvSpPr>
            <p:nvPr/>
          </p:nvSpPr>
          <p:spPr bwMode="auto">
            <a:xfrm>
              <a:off x="394663" y="1597361"/>
              <a:ext cx="3677521" cy="991934"/>
            </a:xfrm>
            <a:prstGeom prst="rect">
              <a:avLst/>
            </a:prstGeom>
          </p:spPr>
          <p:txBody>
            <a:bodyPr>
              <a:spAutoFit/>
            </a:bodyPr>
            <a:lstStyle/>
            <a:p>
              <a:pPr fontAlgn="auto" latinLnBrk="1">
                <a:lnSpc>
                  <a:spcPct val="150000"/>
                </a:lnSpc>
                <a:spcAft>
                  <a:spcPct val="20000"/>
                </a:spcAft>
                <a:buClr>
                  <a:srgbClr val="FF0000"/>
                </a:buClr>
                <a:defRPr/>
              </a:pPr>
              <a:r>
                <a:rPr kumimoji="1" lang="en-US" altLang="zh-CN" sz="1600" b="1" dirty="0">
                  <a:solidFill>
                    <a:schemeClr val="tx1">
                      <a:lumMod val="85000"/>
                      <a:lumOff val="15000"/>
                    </a:schemeClr>
                  </a:solidFill>
                  <a:latin typeface="微软雅黑" pitchFamily="34" charset="-122"/>
                  <a:ea typeface="微软雅黑" pitchFamily="34" charset="-122"/>
                </a:rPr>
                <a:t>7.</a:t>
              </a:r>
              <a:r>
                <a:rPr kumimoji="1" lang="zh-CN" altLang="en-US" sz="1600" b="1" dirty="0">
                  <a:solidFill>
                    <a:schemeClr val="tx1">
                      <a:lumMod val="85000"/>
                      <a:lumOff val="15000"/>
                    </a:schemeClr>
                  </a:solidFill>
                  <a:latin typeface="微软雅黑" pitchFamily="34" charset="-122"/>
                  <a:ea typeface="微软雅黑" pitchFamily="34" charset="-122"/>
                </a:rPr>
                <a:t>办理离校手续。退学学生应在退学决定书送达后两周内办理退学手续与离校，并根据学校有关规定缴、退有关学费、住宿费及其它费用等。</a:t>
              </a:r>
            </a:p>
          </p:txBody>
        </p:sp>
      </p:grpSp>
    </p:spTree>
    <p:extLst>
      <p:ext uri="{BB962C8B-B14F-4D97-AF65-F5344CB8AC3E}">
        <p14:creationId xmlns="" xmlns:p14="http://schemas.microsoft.com/office/powerpoint/2010/main" val="326189429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ppt_y</p:attrName>
                                        </p:attrNameLst>
                                      </p:cBhvr>
                                      <p:tavLst>
                                        <p:tav tm="0">
                                          <p:val>
                                            <p:strVal val="#ppt_y+#ppt_h*1.125000"/>
                                          </p:val>
                                        </p:tav>
                                        <p:tav tm="100000">
                                          <p:val>
                                            <p:strVal val="#ppt_y"/>
                                          </p:val>
                                        </p:tav>
                                      </p:tavLst>
                                    </p:anim>
                                    <p:animEffect transition="in" filter="wipe(up)">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p:tgtEl>
                                          <p:spTgt spid="17"/>
                                        </p:tgtEl>
                                        <p:attrNameLst>
                                          <p:attrName>ppt_y</p:attrName>
                                        </p:attrNameLst>
                                      </p:cBhvr>
                                      <p:tavLst>
                                        <p:tav tm="0">
                                          <p:val>
                                            <p:strVal val="#ppt_y+#ppt_h*1.125000"/>
                                          </p:val>
                                        </p:tav>
                                        <p:tav tm="100000">
                                          <p:val>
                                            <p:strVal val="#ppt_y"/>
                                          </p:val>
                                        </p:tav>
                                      </p:tavLst>
                                    </p:anim>
                                    <p:animEffect transition="in" filter="wipe(up)">
                                      <p:cBhvr>
                                        <p:cTn id="2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562582" y="3501008"/>
            <a:ext cx="7036764" cy="1656184"/>
            <a:chOff x="1562582" y="3501008"/>
            <a:chExt cx="7036764" cy="1656184"/>
          </a:xfrm>
        </p:grpSpPr>
        <p:sp>
          <p:nvSpPr>
            <p:cNvPr id="24" name="圆角矩形 23"/>
            <p:cNvSpPr/>
            <p:nvPr/>
          </p:nvSpPr>
          <p:spPr bwMode="auto">
            <a:xfrm>
              <a:off x="1562582" y="3501008"/>
              <a:ext cx="7036764" cy="1656184"/>
            </a:xfrm>
            <a:prstGeom prst="roundRect">
              <a:avLst>
                <a:gd name="adj" fmla="val 9992"/>
              </a:avLst>
            </a:prstGeom>
            <a:solidFill>
              <a:schemeClr val="bg1">
                <a:alpha val="60000"/>
              </a:schemeClr>
            </a:solidFill>
            <a:ln w="25400">
              <a:solidFill>
                <a:schemeClr val="bg1">
                  <a:lumMod val="50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28" name="TextBox 27"/>
            <p:cNvSpPr txBox="1"/>
            <p:nvPr/>
          </p:nvSpPr>
          <p:spPr>
            <a:xfrm>
              <a:off x="2313854" y="3692579"/>
              <a:ext cx="6146578" cy="1338828"/>
            </a:xfrm>
            <a:prstGeom prst="rect">
              <a:avLst/>
            </a:prstGeom>
            <a:noFill/>
          </p:spPr>
          <p:txBody>
            <a:bodyPr wrap="square" rtlCol="0">
              <a:spAutoFit/>
            </a:bodyPr>
            <a:lstStyle/>
            <a:p>
              <a:pPr>
                <a:lnSpc>
                  <a:spcPct val="150000"/>
                </a:lnSpc>
              </a:pPr>
              <a:r>
                <a:rPr lang="zh-CN" altLang="en-US" b="1" dirty="0" smtClean="0">
                  <a:solidFill>
                    <a:srgbClr val="FF0000"/>
                  </a:solidFill>
                  <a:latin typeface="微软雅黑" panose="020B0503020204020204" pitchFamily="34" charset="-122"/>
                  <a:ea typeface="微软雅黑" panose="020B0503020204020204" pitchFamily="34" charset="-122"/>
                </a:rPr>
                <a:t>授予学士学位。</a:t>
              </a:r>
              <a:r>
                <a:rPr lang="zh-CN" altLang="en-US" b="1" dirty="0">
                  <a:latin typeface="微软雅黑" panose="020B0503020204020204" pitchFamily="34" charset="-122"/>
                  <a:ea typeface="微软雅黑" panose="020B0503020204020204" pitchFamily="34" charset="-122"/>
                </a:rPr>
                <a:t>准予毕业的学生，符合授予学士学位的学业标准要求，且符合学校授予学士学位其他条件的，授予学士学位，发给学士学位证书。</a:t>
              </a:r>
              <a:endParaRPr lang="zh-CN" altLang="zh-CN" b="1" dirty="0">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562582" y="1268760"/>
            <a:ext cx="7036764" cy="1296144"/>
            <a:chOff x="1562582" y="1268760"/>
            <a:chExt cx="7036764" cy="1296144"/>
          </a:xfrm>
        </p:grpSpPr>
        <p:sp>
          <p:nvSpPr>
            <p:cNvPr id="14" name="圆角矩形 13"/>
            <p:cNvSpPr/>
            <p:nvPr/>
          </p:nvSpPr>
          <p:spPr bwMode="auto">
            <a:xfrm>
              <a:off x="1562582" y="1268760"/>
              <a:ext cx="7036764" cy="1296144"/>
            </a:xfrm>
            <a:prstGeom prst="roundRect">
              <a:avLst>
                <a:gd name="adj" fmla="val 9992"/>
              </a:avLst>
            </a:prstGeom>
            <a:solidFill>
              <a:schemeClr val="bg1">
                <a:alpha val="60000"/>
              </a:schemeClr>
            </a:solidFill>
            <a:ln w="25400">
              <a:solidFill>
                <a:schemeClr val="bg1">
                  <a:lumMod val="50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2" name="TextBox 11"/>
            <p:cNvSpPr txBox="1"/>
            <p:nvPr/>
          </p:nvSpPr>
          <p:spPr>
            <a:xfrm>
              <a:off x="2313854" y="1460331"/>
              <a:ext cx="6146578" cy="923330"/>
            </a:xfrm>
            <a:prstGeom prst="rect">
              <a:avLst/>
            </a:prstGeom>
            <a:noFill/>
          </p:spPr>
          <p:txBody>
            <a:bodyPr wrap="square" rtlCol="0">
              <a:spAutoFit/>
            </a:bodyPr>
            <a:lstStyle/>
            <a:p>
              <a:pPr>
                <a:lnSpc>
                  <a:spcPct val="150000"/>
                </a:lnSpc>
              </a:pPr>
              <a:r>
                <a:rPr lang="zh-CN" altLang="zh-CN" b="1" dirty="0" smtClean="0">
                  <a:solidFill>
                    <a:srgbClr val="FF0000"/>
                  </a:solidFill>
                  <a:latin typeface="微软雅黑" panose="020B0503020204020204" pitchFamily="34" charset="-122"/>
                  <a:ea typeface="微软雅黑" panose="020B0503020204020204" pitchFamily="34" charset="-122"/>
                </a:rPr>
                <a:t>毕业</a:t>
              </a:r>
              <a:r>
                <a:rPr lang="zh-CN" altLang="en-US" b="1" dirty="0" smtClean="0">
                  <a:solidFill>
                    <a:srgbClr val="FF0000"/>
                  </a:solidFill>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具有</a:t>
              </a:r>
              <a:r>
                <a:rPr lang="zh-CN" altLang="zh-CN" b="1" dirty="0">
                  <a:latin typeface="微软雅黑" panose="020B0503020204020204" pitchFamily="34" charset="-122"/>
                  <a:ea typeface="微软雅黑" panose="020B0503020204020204" pitchFamily="34" charset="-122"/>
                </a:rPr>
                <a:t>我校学籍的学生，符合毕业的学业标准要求，且德、智、体合格的，准予毕业，发给毕业证书</a:t>
              </a:r>
              <a:r>
                <a:rPr lang="zh-CN" altLang="zh-CN" b="1" dirty="0" smtClean="0">
                  <a:latin typeface="微软雅黑" panose="020B0503020204020204" pitchFamily="34" charset="-122"/>
                  <a:ea typeface="微软雅黑" panose="020B0503020204020204" pitchFamily="34" charset="-122"/>
                </a:rPr>
                <a:t>。</a:t>
              </a:r>
              <a:endParaRPr lang="zh-CN" altLang="zh-CN" b="1" dirty="0">
                <a:latin typeface="微软雅黑" panose="020B0503020204020204" pitchFamily="34" charset="-122"/>
                <a:ea typeface="微软雅黑" panose="020B0503020204020204" pitchFamily="34" charset="-122"/>
              </a:endParaRP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第十一章  毕业、结业与肄业</a:t>
            </a:r>
          </a:p>
        </p:txBody>
      </p:sp>
      <p:grpSp>
        <p:nvGrpSpPr>
          <p:cNvPr id="8" name="组合 7"/>
          <p:cNvGrpSpPr/>
          <p:nvPr/>
        </p:nvGrpSpPr>
        <p:grpSpPr>
          <a:xfrm>
            <a:off x="539552" y="1594026"/>
            <a:ext cx="1774302" cy="639189"/>
            <a:chOff x="539552" y="1493667"/>
            <a:chExt cx="1774302" cy="639189"/>
          </a:xfrm>
        </p:grpSpPr>
        <p:sp>
          <p:nvSpPr>
            <p:cNvPr id="16" name="五边形 15"/>
            <p:cNvSpPr/>
            <p:nvPr/>
          </p:nvSpPr>
          <p:spPr bwMode="auto">
            <a:xfrm>
              <a:off x="539552" y="1493667"/>
              <a:ext cx="1774302" cy="639189"/>
            </a:xfrm>
            <a:prstGeom prst="homePlate">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20" name="TextBox 22"/>
            <p:cNvSpPr txBox="1">
              <a:spLocks noChangeArrowheads="1"/>
            </p:cNvSpPr>
            <p:nvPr/>
          </p:nvSpPr>
          <p:spPr bwMode="auto">
            <a:xfrm>
              <a:off x="617609" y="1636971"/>
              <a:ext cx="138440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a:solidFill>
                    <a:schemeClr val="bg1"/>
                  </a:solidFill>
                  <a:latin typeface="微软雅黑" pitchFamily="34" charset="-122"/>
                  <a:ea typeface="微软雅黑" pitchFamily="34" charset="-122"/>
                </a:rPr>
                <a:t>第四十八条</a:t>
              </a:r>
            </a:p>
          </p:txBody>
        </p:sp>
      </p:grpSp>
      <p:grpSp>
        <p:nvGrpSpPr>
          <p:cNvPr id="25" name="组合 24"/>
          <p:cNvGrpSpPr/>
          <p:nvPr/>
        </p:nvGrpSpPr>
        <p:grpSpPr>
          <a:xfrm>
            <a:off x="539552" y="4038517"/>
            <a:ext cx="1774302" cy="639189"/>
            <a:chOff x="539552" y="1493667"/>
            <a:chExt cx="1774302" cy="639189"/>
          </a:xfrm>
        </p:grpSpPr>
        <p:sp>
          <p:nvSpPr>
            <p:cNvPr id="26" name="五边形 25"/>
            <p:cNvSpPr/>
            <p:nvPr/>
          </p:nvSpPr>
          <p:spPr bwMode="auto">
            <a:xfrm>
              <a:off x="539552" y="1493667"/>
              <a:ext cx="1774302" cy="639189"/>
            </a:xfrm>
            <a:prstGeom prst="homePlate">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27" name="TextBox 22"/>
            <p:cNvSpPr txBox="1">
              <a:spLocks noChangeArrowheads="1"/>
            </p:cNvSpPr>
            <p:nvPr/>
          </p:nvSpPr>
          <p:spPr bwMode="auto">
            <a:xfrm>
              <a:off x="617609" y="1636971"/>
              <a:ext cx="138440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smtClean="0">
                  <a:solidFill>
                    <a:schemeClr val="bg1"/>
                  </a:solidFill>
                  <a:latin typeface="微软雅黑" pitchFamily="34" charset="-122"/>
                  <a:ea typeface="微软雅黑" pitchFamily="34" charset="-122"/>
                </a:rPr>
                <a:t>第四十九条</a:t>
              </a:r>
              <a:endParaRPr lang="zh-CN" altLang="en-US" b="1" dirty="0">
                <a:solidFill>
                  <a:schemeClr val="bg1"/>
                </a:solidFill>
                <a:latin typeface="微软雅黑" pitchFamily="34" charset="-122"/>
                <a:ea typeface="微软雅黑" pitchFamily="34" charset="-122"/>
              </a:endParaRPr>
            </a:p>
          </p:txBody>
        </p:sp>
      </p:grpSp>
    </p:spTree>
    <p:extLst>
      <p:ext uri="{BB962C8B-B14F-4D97-AF65-F5344CB8AC3E}">
        <p14:creationId xmlns="" xmlns:p14="http://schemas.microsoft.com/office/powerpoint/2010/main" val="7546288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562582" y="3501008"/>
            <a:ext cx="7036764" cy="1368152"/>
            <a:chOff x="1562582" y="3501008"/>
            <a:chExt cx="7036764" cy="1656184"/>
          </a:xfrm>
        </p:grpSpPr>
        <p:sp>
          <p:nvSpPr>
            <p:cNvPr id="24" name="圆角矩形 23"/>
            <p:cNvSpPr/>
            <p:nvPr/>
          </p:nvSpPr>
          <p:spPr bwMode="auto">
            <a:xfrm>
              <a:off x="1562582" y="3501008"/>
              <a:ext cx="7036764" cy="1656184"/>
            </a:xfrm>
            <a:prstGeom prst="roundRect">
              <a:avLst>
                <a:gd name="adj" fmla="val 9992"/>
              </a:avLst>
            </a:prstGeom>
            <a:solidFill>
              <a:schemeClr val="bg1">
                <a:alpha val="60000"/>
              </a:schemeClr>
            </a:solidFill>
            <a:ln w="25400">
              <a:solidFill>
                <a:schemeClr val="bg1">
                  <a:lumMod val="50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28" name="TextBox 27"/>
            <p:cNvSpPr txBox="1"/>
            <p:nvPr/>
          </p:nvSpPr>
          <p:spPr>
            <a:xfrm>
              <a:off x="2313854" y="3790701"/>
              <a:ext cx="6146578" cy="923330"/>
            </a:xfrm>
            <a:prstGeom prst="rect">
              <a:avLst/>
            </a:prstGeom>
            <a:noFill/>
          </p:spPr>
          <p:txBody>
            <a:bodyPr wrap="square" rtlCol="0">
              <a:spAutoFit/>
            </a:bodyPr>
            <a:lstStyle/>
            <a:p>
              <a:pPr>
                <a:lnSpc>
                  <a:spcPct val="150000"/>
                </a:lnSpc>
              </a:pPr>
              <a:r>
                <a:rPr lang="zh-CN" altLang="en-US" b="1" dirty="0" smtClean="0">
                  <a:solidFill>
                    <a:srgbClr val="FF0000"/>
                  </a:solidFill>
                  <a:latin typeface="微软雅黑" panose="020B0503020204020204" pitchFamily="34" charset="-122"/>
                  <a:ea typeface="微软雅黑" panose="020B0503020204020204" pitchFamily="34" charset="-122"/>
                </a:rPr>
                <a:t>肄业。</a:t>
              </a:r>
              <a:r>
                <a:rPr lang="zh-CN" altLang="en-US" b="1" dirty="0">
                  <a:latin typeface="微软雅黑" panose="020B0503020204020204" pitchFamily="34" charset="-122"/>
                  <a:ea typeface="微软雅黑" panose="020B0503020204020204" pitchFamily="34" charset="-122"/>
                </a:rPr>
                <a:t>具有我校学籍的学生，在校学习满一学年后退学的，发给肄业证书。</a:t>
              </a:r>
              <a:endParaRPr lang="zh-CN" altLang="zh-CN" b="1" dirty="0">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562582" y="1268760"/>
            <a:ext cx="7036764" cy="1688695"/>
            <a:chOff x="1562582" y="1268760"/>
            <a:chExt cx="7036764" cy="1435604"/>
          </a:xfrm>
        </p:grpSpPr>
        <p:sp>
          <p:nvSpPr>
            <p:cNvPr id="14" name="圆角矩形 13"/>
            <p:cNvSpPr/>
            <p:nvPr/>
          </p:nvSpPr>
          <p:spPr bwMode="auto">
            <a:xfrm>
              <a:off x="1562582" y="1268760"/>
              <a:ext cx="7036764" cy="1296144"/>
            </a:xfrm>
            <a:prstGeom prst="roundRect">
              <a:avLst>
                <a:gd name="adj" fmla="val 9992"/>
              </a:avLst>
            </a:prstGeom>
            <a:solidFill>
              <a:schemeClr val="bg1">
                <a:alpha val="60000"/>
              </a:schemeClr>
            </a:solidFill>
            <a:ln w="25400">
              <a:solidFill>
                <a:schemeClr val="bg1">
                  <a:lumMod val="50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2" name="TextBox 11"/>
            <p:cNvSpPr txBox="1"/>
            <p:nvPr/>
          </p:nvSpPr>
          <p:spPr>
            <a:xfrm>
              <a:off x="2313854" y="1365536"/>
              <a:ext cx="6146578" cy="1338828"/>
            </a:xfrm>
            <a:prstGeom prst="rect">
              <a:avLst/>
            </a:prstGeom>
            <a:noFill/>
          </p:spPr>
          <p:txBody>
            <a:bodyPr wrap="square" rtlCol="0">
              <a:spAutoFit/>
            </a:bodyPr>
            <a:lstStyle/>
            <a:p>
              <a:pPr>
                <a:lnSpc>
                  <a:spcPct val="150000"/>
                </a:lnSpc>
              </a:pPr>
              <a:r>
                <a:rPr lang="zh-CN" altLang="en-US" b="1" dirty="0" smtClean="0">
                  <a:solidFill>
                    <a:srgbClr val="FF0000"/>
                  </a:solidFill>
                  <a:latin typeface="微软雅黑" panose="020B0503020204020204" pitchFamily="34" charset="-122"/>
                  <a:ea typeface="微软雅黑" panose="020B0503020204020204" pitchFamily="34" charset="-122"/>
                </a:rPr>
                <a:t>结业。</a:t>
              </a:r>
              <a:r>
                <a:rPr lang="zh-CN" altLang="en-US" b="1" dirty="0">
                  <a:latin typeface="微软雅黑" panose="020B0503020204020204" pitchFamily="34" charset="-122"/>
                  <a:ea typeface="微软雅黑" panose="020B0503020204020204" pitchFamily="34" charset="-122"/>
                </a:rPr>
                <a:t>具有我校学籍的学生，德、智、体合格，符合结业的学业标准要求但不符合毕业的学业标准要求的，准予结业，发给结业证书。</a:t>
              </a:r>
              <a:endParaRPr lang="zh-CN" altLang="zh-CN" b="1" dirty="0">
                <a:latin typeface="微软雅黑" panose="020B0503020204020204" pitchFamily="34" charset="-122"/>
                <a:ea typeface="微软雅黑" panose="020B0503020204020204" pitchFamily="34" charset="-122"/>
              </a:endParaRPr>
            </a:p>
          </p:txBody>
        </p:sp>
      </p:grpSp>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第十一章  毕业、结业与肄业</a:t>
            </a:r>
          </a:p>
        </p:txBody>
      </p:sp>
      <p:grpSp>
        <p:nvGrpSpPr>
          <p:cNvPr id="8" name="组合 7"/>
          <p:cNvGrpSpPr/>
          <p:nvPr/>
        </p:nvGrpSpPr>
        <p:grpSpPr>
          <a:xfrm>
            <a:off x="539552" y="1694385"/>
            <a:ext cx="1774302" cy="639189"/>
            <a:chOff x="539552" y="1493667"/>
            <a:chExt cx="1774302" cy="639189"/>
          </a:xfrm>
        </p:grpSpPr>
        <p:sp>
          <p:nvSpPr>
            <p:cNvPr id="16" name="五边形 15"/>
            <p:cNvSpPr/>
            <p:nvPr/>
          </p:nvSpPr>
          <p:spPr bwMode="auto">
            <a:xfrm>
              <a:off x="539552" y="1493667"/>
              <a:ext cx="1774302" cy="639189"/>
            </a:xfrm>
            <a:prstGeom prst="homePlate">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20" name="TextBox 22"/>
            <p:cNvSpPr txBox="1">
              <a:spLocks noChangeArrowheads="1"/>
            </p:cNvSpPr>
            <p:nvPr/>
          </p:nvSpPr>
          <p:spPr bwMode="auto">
            <a:xfrm>
              <a:off x="617609" y="1636971"/>
              <a:ext cx="138440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smtClean="0">
                  <a:solidFill>
                    <a:schemeClr val="bg1"/>
                  </a:solidFill>
                  <a:latin typeface="微软雅黑" pitchFamily="34" charset="-122"/>
                  <a:ea typeface="微软雅黑" pitchFamily="34" charset="-122"/>
                </a:rPr>
                <a:t>第五十条</a:t>
              </a:r>
              <a:endParaRPr lang="zh-CN" altLang="en-US" b="1" dirty="0">
                <a:solidFill>
                  <a:schemeClr val="bg1"/>
                </a:solidFill>
                <a:latin typeface="微软雅黑" pitchFamily="34" charset="-122"/>
                <a:ea typeface="微软雅黑" pitchFamily="34" charset="-122"/>
              </a:endParaRPr>
            </a:p>
          </p:txBody>
        </p:sp>
      </p:grpSp>
      <p:grpSp>
        <p:nvGrpSpPr>
          <p:cNvPr id="25" name="组合 24"/>
          <p:cNvGrpSpPr/>
          <p:nvPr/>
        </p:nvGrpSpPr>
        <p:grpSpPr>
          <a:xfrm>
            <a:off x="539552" y="3849897"/>
            <a:ext cx="1774302" cy="639189"/>
            <a:chOff x="539552" y="1493667"/>
            <a:chExt cx="1774302" cy="639189"/>
          </a:xfrm>
        </p:grpSpPr>
        <p:sp>
          <p:nvSpPr>
            <p:cNvPr id="26" name="五边形 25"/>
            <p:cNvSpPr/>
            <p:nvPr/>
          </p:nvSpPr>
          <p:spPr bwMode="auto">
            <a:xfrm>
              <a:off x="539552" y="1493667"/>
              <a:ext cx="1774302" cy="639189"/>
            </a:xfrm>
            <a:prstGeom prst="homePlate">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w="101600" prst="convex"/>
              <a:bevelB w="0" h="6350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27" name="TextBox 22"/>
            <p:cNvSpPr txBox="1">
              <a:spLocks noChangeArrowheads="1"/>
            </p:cNvSpPr>
            <p:nvPr/>
          </p:nvSpPr>
          <p:spPr bwMode="auto">
            <a:xfrm>
              <a:off x="617609" y="1636971"/>
              <a:ext cx="138440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smtClean="0">
                  <a:solidFill>
                    <a:schemeClr val="bg1"/>
                  </a:solidFill>
                  <a:latin typeface="微软雅黑" pitchFamily="34" charset="-122"/>
                  <a:ea typeface="微软雅黑" pitchFamily="34" charset="-122"/>
                </a:rPr>
                <a:t>第五十一条</a:t>
              </a:r>
              <a:endParaRPr lang="zh-CN" altLang="en-US" b="1" dirty="0">
                <a:solidFill>
                  <a:schemeClr val="bg1"/>
                </a:solidFill>
                <a:latin typeface="微软雅黑" pitchFamily="34" charset="-122"/>
                <a:ea typeface="微软雅黑" pitchFamily="34" charset="-122"/>
              </a:endParaRPr>
            </a:p>
          </p:txBody>
        </p:sp>
      </p:grpSp>
    </p:spTree>
    <p:extLst>
      <p:ext uri="{BB962C8B-B14F-4D97-AF65-F5344CB8AC3E}">
        <p14:creationId xmlns="" xmlns:p14="http://schemas.microsoft.com/office/powerpoint/2010/main" val="329658853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0-#ppt_w/2"/>
                                          </p:val>
                                        </p:tav>
                                        <p:tav tm="100000">
                                          <p:val>
                                            <p:strVal val="#ppt_x"/>
                                          </p:val>
                                        </p:tav>
                                      </p:tavLst>
                                    </p:anim>
                                    <p:anim calcmode="lin" valueType="num">
                                      <p:cBhvr additive="base">
                                        <p:cTn id="18" dur="500" fill="hold"/>
                                        <p:tgtEl>
                                          <p:spTgt spid="2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2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第十二章  毕业、结业后的修课管理</a:t>
            </a:r>
          </a:p>
        </p:txBody>
      </p:sp>
      <p:sp>
        <p:nvSpPr>
          <p:cNvPr id="19" name="Rectangle 13"/>
          <p:cNvSpPr/>
          <p:nvPr/>
        </p:nvSpPr>
        <p:spPr>
          <a:xfrm>
            <a:off x="1246560" y="798305"/>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16200000" scaled="1"/>
            <a:tileRect/>
          </a:gradFill>
          <a:ln>
            <a:noFill/>
          </a:ln>
          <a:effectLst>
            <a:outerShdw blurRad="63500" sx="102000" sy="102000" algn="ctr"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1" name="Rectangle 14"/>
          <p:cNvSpPr/>
          <p:nvPr/>
        </p:nvSpPr>
        <p:spPr>
          <a:xfrm>
            <a:off x="1246584" y="798984"/>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2" name="TextBox 21"/>
          <p:cNvSpPr txBox="1"/>
          <p:nvPr/>
        </p:nvSpPr>
        <p:spPr>
          <a:xfrm>
            <a:off x="1246560" y="940658"/>
            <a:ext cx="6715172" cy="400110"/>
          </a:xfrm>
          <a:prstGeom prst="rect">
            <a:avLst/>
          </a:prstGeom>
          <a:noFill/>
          <a:effectLst>
            <a:outerShdw blurRad="63500" sx="102000" sy="102000" algn="ctr" rotWithShape="0">
              <a:prstClr val="black">
                <a:alpha val="40000"/>
              </a:prstClr>
            </a:outerShdw>
          </a:effectLst>
        </p:spPr>
        <p:txBody>
          <a:bodyPr>
            <a:spAutoFit/>
          </a:bodyPr>
          <a:lstStyle/>
          <a:p>
            <a:pPr algn="ctr" fontAlgn="auto">
              <a:spcBef>
                <a:spcPts val="0"/>
              </a:spcBef>
              <a:spcAft>
                <a:spcPts val="0"/>
              </a:spcAft>
              <a:defRPr/>
            </a:pPr>
            <a:r>
              <a:rPr lang="zh-CN" altLang="en-US" sz="2000" b="1" dirty="0">
                <a:latin typeface="微软雅黑" pitchFamily="34" charset="-122"/>
                <a:ea typeface="微软雅黑" pitchFamily="34" charset="-122"/>
              </a:rPr>
              <a:t>第五十二条  毕业离校与结业离校</a:t>
            </a:r>
            <a:endParaRPr lang="en-US" sz="2000" b="1" dirty="0">
              <a:effectLst>
                <a:innerShdw blurRad="63500" dist="50800" dir="5400000">
                  <a:prstClr val="white">
                    <a:alpha val="79000"/>
                  </a:prstClr>
                </a:innerShdw>
              </a:effectLst>
              <a:latin typeface="微软雅黑" pitchFamily="34" charset="-122"/>
              <a:ea typeface="微软雅黑" pitchFamily="34" charset="-122"/>
            </a:endParaRPr>
          </a:p>
        </p:txBody>
      </p:sp>
      <p:sp>
        <p:nvSpPr>
          <p:cNvPr id="2" name="TextBox 1"/>
          <p:cNvSpPr txBox="1"/>
          <p:nvPr/>
        </p:nvSpPr>
        <p:spPr>
          <a:xfrm>
            <a:off x="1246584" y="2564904"/>
            <a:ext cx="7213848" cy="400110"/>
          </a:xfrm>
          <a:prstGeom prst="rect">
            <a:avLst/>
          </a:prstGeom>
          <a:noFill/>
        </p:spPr>
        <p:txBody>
          <a:bodyPr wrap="square" rtlCol="0">
            <a:spAutoFit/>
          </a:bodyPr>
          <a:lstStyle/>
          <a:p>
            <a:r>
              <a:rPr lang="zh-CN" altLang="zh-CN" sz="2000" b="1" dirty="0">
                <a:solidFill>
                  <a:srgbClr val="FF0000"/>
                </a:solidFill>
                <a:latin typeface="微软雅黑" panose="020B0503020204020204" pitchFamily="34" charset="-122"/>
                <a:ea typeface="微软雅黑" panose="020B0503020204020204" pitchFamily="34" charset="-122"/>
              </a:rPr>
              <a:t>毕业与结业的学生在毕业或结业后均应办理离校手续并离校</a:t>
            </a:r>
            <a:r>
              <a:rPr lang="zh-CN" altLang="zh-CN" sz="2000" b="1" dirty="0" smtClean="0">
                <a:solidFill>
                  <a:srgbClr val="FF0000"/>
                </a:solidFill>
                <a:latin typeface="微软雅黑" panose="020B0503020204020204" pitchFamily="34" charset="-122"/>
                <a:ea typeface="微软雅黑" panose="020B0503020204020204" pitchFamily="34" charset="-122"/>
              </a:rPr>
              <a:t>。</a:t>
            </a:r>
            <a:endParaRPr lang="zh-CN" altLang="zh-CN" sz="20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26160005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anim calcmode="lin" valueType="num">
                                      <p:cBhvr>
                                        <p:cTn id="14" dur="500" fill="hold"/>
                                        <p:tgtEl>
                                          <p:spTgt spid="19"/>
                                        </p:tgtEl>
                                        <p:attrNameLst>
                                          <p:attrName>ppt_x</p:attrName>
                                        </p:attrNameLst>
                                      </p:cBhvr>
                                      <p:tavLst>
                                        <p:tav tm="0">
                                          <p:val>
                                            <p:strVal val="#ppt_x"/>
                                          </p:val>
                                        </p:tav>
                                        <p:tav tm="100000">
                                          <p:val>
                                            <p:strVal val="#ppt_x"/>
                                          </p:val>
                                        </p:tav>
                                      </p:tavLst>
                                    </p:anim>
                                    <p:anim calcmode="lin" valueType="num">
                                      <p:cBhvr>
                                        <p:cTn id="15" dur="500" fill="hold"/>
                                        <p:tgtEl>
                                          <p:spTgt spid="19"/>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7" presetClass="entr" presetSubtype="1"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ppt_x</p:attrName>
                                        </p:attrNameLst>
                                      </p:cBhvr>
                                      <p:tavLst>
                                        <p:tav tm="0">
                                          <p:val>
                                            <p:strVal val="#ppt_x"/>
                                          </p:val>
                                        </p:tav>
                                        <p:tav tm="100000">
                                          <p:val>
                                            <p:strVal val="#ppt_x"/>
                                          </p:val>
                                        </p:tav>
                                      </p:tavLst>
                                    </p:anim>
                                    <p:anim calcmode="lin" valueType="num">
                                      <p:cBhvr>
                                        <p:cTn id="23" dur="500" fill="hold"/>
                                        <p:tgtEl>
                                          <p:spTgt spid="22"/>
                                        </p:tgtEl>
                                        <p:attrNameLst>
                                          <p:attrName>ppt_y</p:attrName>
                                        </p:attrNameLst>
                                      </p:cBhvr>
                                      <p:tavLst>
                                        <p:tav tm="0">
                                          <p:val>
                                            <p:strVal val="#ppt_y-#ppt_h/2"/>
                                          </p:val>
                                        </p:tav>
                                        <p:tav tm="100000">
                                          <p:val>
                                            <p:strVal val="#ppt_y"/>
                                          </p:val>
                                        </p:tav>
                                      </p:tavLst>
                                    </p:anim>
                                    <p:anim calcmode="lin" valueType="num">
                                      <p:cBhvr>
                                        <p:cTn id="24" dur="500" fill="hold"/>
                                        <p:tgtEl>
                                          <p:spTgt spid="22"/>
                                        </p:tgtEl>
                                        <p:attrNameLst>
                                          <p:attrName>ppt_w</p:attrName>
                                        </p:attrNameLst>
                                      </p:cBhvr>
                                      <p:tavLst>
                                        <p:tav tm="0">
                                          <p:val>
                                            <p:strVal val="#ppt_w"/>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animBg="1"/>
      <p:bldP spid="2"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第十二章  毕业、结业后的修课管理</a:t>
            </a:r>
          </a:p>
        </p:txBody>
      </p:sp>
      <p:grpSp>
        <p:nvGrpSpPr>
          <p:cNvPr id="2" name="组合 1"/>
          <p:cNvGrpSpPr/>
          <p:nvPr/>
        </p:nvGrpSpPr>
        <p:grpSpPr>
          <a:xfrm>
            <a:off x="1246560" y="798305"/>
            <a:ext cx="6781824" cy="686479"/>
            <a:chOff x="1246560" y="798305"/>
            <a:chExt cx="6781824" cy="686479"/>
          </a:xfrm>
        </p:grpSpPr>
        <p:sp>
          <p:nvSpPr>
            <p:cNvPr id="3" name="Rectangle 13"/>
            <p:cNvSpPr/>
            <p:nvPr/>
          </p:nvSpPr>
          <p:spPr>
            <a:xfrm>
              <a:off x="1246560" y="798305"/>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16200000" scaled="1"/>
              <a:tileRect/>
            </a:gradFill>
            <a:ln>
              <a:noFill/>
            </a:ln>
            <a:effectLst>
              <a:outerShdw blurRad="63500" sx="102000" sy="102000" algn="ctr"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5" name="Rectangle 14"/>
            <p:cNvSpPr/>
            <p:nvPr/>
          </p:nvSpPr>
          <p:spPr>
            <a:xfrm>
              <a:off x="1246584" y="798984"/>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grpSp>
      <p:sp>
        <p:nvSpPr>
          <p:cNvPr id="6" name="TextBox 5"/>
          <p:cNvSpPr txBox="1"/>
          <p:nvPr/>
        </p:nvSpPr>
        <p:spPr>
          <a:xfrm>
            <a:off x="1246560" y="940658"/>
            <a:ext cx="6715172" cy="400110"/>
          </a:xfrm>
          <a:prstGeom prst="rect">
            <a:avLst/>
          </a:prstGeom>
          <a:noFill/>
          <a:effectLst>
            <a:outerShdw blurRad="63500" sx="102000" sy="102000" algn="ctr" rotWithShape="0">
              <a:prstClr val="black">
                <a:alpha val="40000"/>
              </a:prstClr>
            </a:outerShdw>
          </a:effectLst>
        </p:spPr>
        <p:txBody>
          <a:bodyPr>
            <a:spAutoFit/>
          </a:bodyPr>
          <a:lstStyle/>
          <a:p>
            <a:pPr algn="ctr" fontAlgn="auto">
              <a:spcBef>
                <a:spcPts val="0"/>
              </a:spcBef>
              <a:spcAft>
                <a:spcPts val="0"/>
              </a:spcAft>
              <a:defRPr/>
            </a:pPr>
            <a:r>
              <a:rPr lang="zh-CN" altLang="en-US" sz="2000" b="1" dirty="0">
                <a:latin typeface="微软雅黑" pitchFamily="34" charset="-122"/>
                <a:ea typeface="微软雅黑" pitchFamily="34" charset="-122"/>
              </a:rPr>
              <a:t>第五十三条  毕业生离校后的修课管理</a:t>
            </a:r>
            <a:endParaRPr lang="en-US" sz="2000" b="1" dirty="0">
              <a:effectLst>
                <a:innerShdw blurRad="63500" dist="50800" dir="5400000">
                  <a:prstClr val="white">
                    <a:alpha val="79000"/>
                  </a:prstClr>
                </a:innerShdw>
              </a:effectLst>
              <a:latin typeface="微软雅黑" pitchFamily="34" charset="-122"/>
              <a:ea typeface="微软雅黑" pitchFamily="34" charset="-122"/>
            </a:endParaRPr>
          </a:p>
        </p:txBody>
      </p:sp>
      <p:sp>
        <p:nvSpPr>
          <p:cNvPr id="7" name="TextBox 6"/>
          <p:cNvSpPr txBox="1"/>
          <p:nvPr/>
        </p:nvSpPr>
        <p:spPr>
          <a:xfrm>
            <a:off x="647564" y="1740084"/>
            <a:ext cx="7848872" cy="1289905"/>
          </a:xfrm>
          <a:prstGeom prst="rect">
            <a:avLst/>
          </a:prstGeom>
          <a:noFill/>
        </p:spPr>
        <p:txBody>
          <a:bodyPr wrap="square" rtlCol="0">
            <a:spAutoFit/>
          </a:bodyPr>
          <a:lstStyle/>
          <a:p>
            <a:pPr>
              <a:lnSpc>
                <a:spcPct val="150000"/>
              </a:lnSpc>
            </a:pPr>
            <a:r>
              <a:rPr lang="zh-CN" altLang="zh-CN" b="1" dirty="0">
                <a:solidFill>
                  <a:srgbClr val="FF0000"/>
                </a:solidFill>
                <a:latin typeface="微软雅黑" panose="020B0503020204020204" pitchFamily="34" charset="-122"/>
                <a:ea typeface="微软雅黑" panose="020B0503020204020204" pitchFamily="34" charset="-122"/>
              </a:rPr>
              <a:t>（一）</a:t>
            </a:r>
            <a:r>
              <a:rPr lang="zh-CN" altLang="zh-CN" b="1" dirty="0">
                <a:solidFill>
                  <a:srgbClr val="0000CC"/>
                </a:solidFill>
                <a:latin typeface="微软雅黑" panose="020B0503020204020204" pitchFamily="34" charset="-122"/>
                <a:ea typeface="微软雅黑" panose="020B0503020204020204" pitchFamily="34" charset="-122"/>
              </a:rPr>
              <a:t>对仅因不符合授予学士学位的学业标准要求未获得学位证书而毕业离校的学生，在不超过学校规定的修业年限内，允许回校重修部分必修课，并按以下规定进行修课管理：</a:t>
            </a:r>
            <a:endParaRPr lang="zh-CN" altLang="en-US" b="1" dirty="0">
              <a:solidFill>
                <a:srgbClr val="0000CC"/>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261990" y="3140968"/>
            <a:ext cx="7114145" cy="468000"/>
            <a:chOff x="1274279" y="3306336"/>
            <a:chExt cx="7114145" cy="628650"/>
          </a:xfrm>
        </p:grpSpPr>
        <p:sp>
          <p:nvSpPr>
            <p:cNvPr id="8" name="圆角矩形 7"/>
            <p:cNvSpPr/>
            <p:nvPr/>
          </p:nvSpPr>
          <p:spPr bwMode="auto">
            <a:xfrm>
              <a:off x="1274279" y="3306336"/>
              <a:ext cx="7114145" cy="62865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9" name="TextBox 8"/>
            <p:cNvSpPr txBox="1"/>
            <p:nvPr/>
          </p:nvSpPr>
          <p:spPr>
            <a:xfrm>
              <a:off x="1274280" y="3429000"/>
              <a:ext cx="7114144" cy="338554"/>
            </a:xfrm>
            <a:prstGeom prst="rect">
              <a:avLst/>
            </a:prstGeom>
            <a:noFill/>
          </p:spPr>
          <p:txBody>
            <a:bodyPr wrap="square" rtlCol="0">
              <a:spAutoFit/>
            </a:bodyPr>
            <a:lstStyle/>
            <a:p>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重修须按学校当学期、当学年的培养计划和修课规定随班进行学习与考核</a:t>
              </a:r>
            </a:p>
          </p:txBody>
        </p:sp>
      </p:grpSp>
      <p:grpSp>
        <p:nvGrpSpPr>
          <p:cNvPr id="11" name="组合 10"/>
          <p:cNvGrpSpPr/>
          <p:nvPr/>
        </p:nvGrpSpPr>
        <p:grpSpPr>
          <a:xfrm>
            <a:off x="1261990" y="3874194"/>
            <a:ext cx="7114145" cy="468000"/>
            <a:chOff x="1274279" y="3306336"/>
            <a:chExt cx="7114145" cy="628650"/>
          </a:xfrm>
        </p:grpSpPr>
        <p:sp>
          <p:nvSpPr>
            <p:cNvPr id="12" name="圆角矩形 11"/>
            <p:cNvSpPr/>
            <p:nvPr/>
          </p:nvSpPr>
          <p:spPr bwMode="auto">
            <a:xfrm>
              <a:off x="1274279" y="3306336"/>
              <a:ext cx="7114145" cy="62865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3" name="TextBox 12"/>
            <p:cNvSpPr txBox="1"/>
            <p:nvPr/>
          </p:nvSpPr>
          <p:spPr>
            <a:xfrm>
              <a:off x="1274280" y="3429000"/>
              <a:ext cx="7114144" cy="338554"/>
            </a:xfrm>
            <a:prstGeom prst="rect">
              <a:avLst/>
            </a:prstGeom>
            <a:noFill/>
          </p:spPr>
          <p:txBody>
            <a:bodyPr wrap="square" rtlCol="0">
              <a:spAutoFit/>
            </a:bodyPr>
            <a:lstStyle/>
            <a:p>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每学期重修的课程不超过</a:t>
              </a:r>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门</a:t>
              </a:r>
            </a:p>
          </p:txBody>
        </p:sp>
      </p:grpSp>
      <p:grpSp>
        <p:nvGrpSpPr>
          <p:cNvPr id="15" name="组合 14"/>
          <p:cNvGrpSpPr/>
          <p:nvPr/>
        </p:nvGrpSpPr>
        <p:grpSpPr>
          <a:xfrm>
            <a:off x="1261990" y="4607420"/>
            <a:ext cx="7114145" cy="468000"/>
            <a:chOff x="1274279" y="3306336"/>
            <a:chExt cx="7114145" cy="628650"/>
          </a:xfrm>
        </p:grpSpPr>
        <p:sp>
          <p:nvSpPr>
            <p:cNvPr id="16" name="圆角矩形 15"/>
            <p:cNvSpPr/>
            <p:nvPr/>
          </p:nvSpPr>
          <p:spPr bwMode="auto">
            <a:xfrm>
              <a:off x="1274279" y="3306336"/>
              <a:ext cx="7114145" cy="62865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7" name="TextBox 16"/>
            <p:cNvSpPr txBox="1"/>
            <p:nvPr/>
          </p:nvSpPr>
          <p:spPr>
            <a:xfrm>
              <a:off x="1274280" y="3429000"/>
              <a:ext cx="7114144" cy="338554"/>
            </a:xfrm>
            <a:prstGeom prst="rect">
              <a:avLst/>
            </a:prstGeom>
            <a:noFill/>
          </p:spPr>
          <p:txBody>
            <a:bodyPr wrap="square" rtlCol="0">
              <a:spAutoFit/>
            </a:bodyPr>
            <a:lstStyle/>
            <a:p>
              <a:r>
                <a:rPr lang="en-US" altLang="zh-CN" sz="1600" b="1" dirty="0">
                  <a:latin typeface="微软雅黑" panose="020B0503020204020204" pitchFamily="34" charset="-122"/>
                  <a:ea typeface="微软雅黑" panose="020B0503020204020204" pitchFamily="34" charset="-122"/>
                </a:rPr>
                <a:t>3.</a:t>
              </a:r>
              <a:r>
                <a:rPr lang="zh-CN" altLang="en-US" sz="1600" b="1" dirty="0">
                  <a:latin typeface="微软雅黑" panose="020B0503020204020204" pitchFamily="34" charset="-122"/>
                  <a:ea typeface="微软雅黑" panose="020B0503020204020204" pitchFamily="34" charset="-122"/>
                </a:rPr>
                <a:t>每门课程只允许重修</a:t>
              </a: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次</a:t>
              </a:r>
            </a:p>
          </p:txBody>
        </p:sp>
      </p:grpSp>
      <p:grpSp>
        <p:nvGrpSpPr>
          <p:cNvPr id="18" name="组合 17"/>
          <p:cNvGrpSpPr/>
          <p:nvPr/>
        </p:nvGrpSpPr>
        <p:grpSpPr>
          <a:xfrm>
            <a:off x="1261990" y="5340646"/>
            <a:ext cx="7114145" cy="468000"/>
            <a:chOff x="1274279" y="3306336"/>
            <a:chExt cx="7114145" cy="628650"/>
          </a:xfrm>
        </p:grpSpPr>
        <p:sp>
          <p:nvSpPr>
            <p:cNvPr id="19" name="圆角矩形 18"/>
            <p:cNvSpPr/>
            <p:nvPr/>
          </p:nvSpPr>
          <p:spPr bwMode="auto">
            <a:xfrm>
              <a:off x="1274279" y="3306336"/>
              <a:ext cx="7114145" cy="62865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20" name="TextBox 19"/>
            <p:cNvSpPr txBox="1"/>
            <p:nvPr/>
          </p:nvSpPr>
          <p:spPr>
            <a:xfrm>
              <a:off x="1274280" y="3429000"/>
              <a:ext cx="7114144" cy="338554"/>
            </a:xfrm>
            <a:prstGeom prst="rect">
              <a:avLst/>
            </a:prstGeom>
            <a:noFill/>
          </p:spPr>
          <p:txBody>
            <a:bodyPr wrap="square" rtlCol="0">
              <a:spAutoFit/>
            </a:bodyPr>
            <a:lstStyle/>
            <a:p>
              <a:r>
                <a:rPr lang="en-US" altLang="zh-CN" sz="1600" b="1" dirty="0">
                  <a:latin typeface="微软雅黑" panose="020B0503020204020204" pitchFamily="34" charset="-122"/>
                  <a:ea typeface="微软雅黑" panose="020B0503020204020204" pitchFamily="34" charset="-122"/>
                </a:rPr>
                <a:t>4.</a:t>
              </a:r>
              <a:r>
                <a:rPr lang="zh-CN" altLang="en-US" sz="1600" b="1" dirty="0">
                  <a:latin typeface="微软雅黑" panose="020B0503020204020204" pitchFamily="34" charset="-122"/>
                  <a:ea typeface="微软雅黑" panose="020B0503020204020204" pitchFamily="34" charset="-122"/>
                </a:rPr>
                <a:t>重修考核不及格的不得参加补考</a:t>
              </a:r>
            </a:p>
          </p:txBody>
        </p:sp>
      </p:grpSp>
      <p:grpSp>
        <p:nvGrpSpPr>
          <p:cNvPr id="21" name="组合 20"/>
          <p:cNvGrpSpPr/>
          <p:nvPr/>
        </p:nvGrpSpPr>
        <p:grpSpPr>
          <a:xfrm>
            <a:off x="1261990" y="6073874"/>
            <a:ext cx="7114145" cy="468000"/>
            <a:chOff x="1274279" y="3306336"/>
            <a:chExt cx="7114145" cy="628650"/>
          </a:xfrm>
        </p:grpSpPr>
        <p:sp>
          <p:nvSpPr>
            <p:cNvPr id="22" name="圆角矩形 21"/>
            <p:cNvSpPr/>
            <p:nvPr/>
          </p:nvSpPr>
          <p:spPr bwMode="auto">
            <a:xfrm>
              <a:off x="1274279" y="3306336"/>
              <a:ext cx="7114145" cy="628650"/>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23" name="TextBox 22"/>
            <p:cNvSpPr txBox="1"/>
            <p:nvPr/>
          </p:nvSpPr>
          <p:spPr>
            <a:xfrm>
              <a:off x="1274280" y="3429000"/>
              <a:ext cx="7114144" cy="338554"/>
            </a:xfrm>
            <a:prstGeom prst="rect">
              <a:avLst/>
            </a:prstGeom>
            <a:noFill/>
          </p:spPr>
          <p:txBody>
            <a:bodyPr wrap="square" rtlCol="0">
              <a:spAutoFit/>
            </a:bodyPr>
            <a:lstStyle/>
            <a:p>
              <a:r>
                <a:rPr lang="en-US" altLang="zh-CN" sz="1600" b="1" dirty="0">
                  <a:latin typeface="微软雅黑" panose="020B0503020204020204" pitchFamily="34" charset="-122"/>
                  <a:ea typeface="微软雅黑" panose="020B0503020204020204" pitchFamily="34" charset="-122"/>
                </a:rPr>
                <a:t>5.</a:t>
              </a:r>
              <a:r>
                <a:rPr lang="zh-CN" altLang="en-US" sz="1600" b="1" dirty="0">
                  <a:latin typeface="微软雅黑" panose="020B0503020204020204" pitchFamily="34" charset="-122"/>
                  <a:ea typeface="微软雅黑" panose="020B0503020204020204" pitchFamily="34" charset="-122"/>
                </a:rPr>
                <a:t>重修按北京市及学校的有关规定和标准收费</a:t>
              </a:r>
            </a:p>
          </p:txBody>
        </p:sp>
      </p:grpSp>
    </p:spTree>
    <p:extLst>
      <p:ext uri="{BB962C8B-B14F-4D97-AF65-F5344CB8AC3E}">
        <p14:creationId xmlns="" xmlns:p14="http://schemas.microsoft.com/office/powerpoint/2010/main" val="2969951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100000">
                                          <p:val>
                                            <p:strVal val="#ppt_x"/>
                                          </p:val>
                                        </p:tav>
                                      </p:tavLst>
                                    </p:anim>
                                    <p:anim calcmode="lin" valueType="num">
                                      <p:cBhvr>
                                        <p:cTn id="8" dur="500" fill="hold"/>
                                        <p:tgtEl>
                                          <p:spTgt spid="6"/>
                                        </p:tgtEl>
                                        <p:attrNameLst>
                                          <p:attrName>ppt_y</p:attrName>
                                        </p:attrNameLst>
                                      </p:cBhvr>
                                      <p:tavLst>
                                        <p:tav tm="0">
                                          <p:val>
                                            <p:strVal val="#ppt_y-#ppt_h/2"/>
                                          </p:val>
                                        </p:tav>
                                        <p:tav tm="100000">
                                          <p:val>
                                            <p:strVal val="#ppt_y"/>
                                          </p:val>
                                        </p:tav>
                                      </p:tavLst>
                                    </p:anim>
                                    <p:anim calcmode="lin" valueType="num">
                                      <p:cBhvr>
                                        <p:cTn id="9" dur="500" fill="hold"/>
                                        <p:tgtEl>
                                          <p:spTgt spid="6"/>
                                        </p:tgtEl>
                                        <p:attrNameLst>
                                          <p:attrName>ppt_w</p:attrName>
                                        </p:attrNameLst>
                                      </p:cBhvr>
                                      <p:tavLst>
                                        <p:tav tm="0">
                                          <p:val>
                                            <p:strVal val="#ppt_w"/>
                                          </p:val>
                                        </p:tav>
                                        <p:tav tm="100000">
                                          <p:val>
                                            <p:strVal val="#ppt_w"/>
                                          </p:val>
                                        </p:tav>
                                      </p:tavLst>
                                    </p:anim>
                                    <p:anim calcmode="lin" valueType="num">
                                      <p:cBhvr>
                                        <p:cTn id="10"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anim calcmode="lin" valueType="num">
                                      <p:cBhvr>
                                        <p:cTn id="16" dur="500" fill="hold"/>
                                        <p:tgtEl>
                                          <p:spTgt spid="7"/>
                                        </p:tgtEl>
                                        <p:attrNameLst>
                                          <p:attrName>ppt_x</p:attrName>
                                        </p:attrNameLst>
                                      </p:cBhvr>
                                      <p:tavLst>
                                        <p:tav tm="0">
                                          <p:val>
                                            <p:strVal val="#ppt_x"/>
                                          </p:val>
                                        </p:tav>
                                        <p:tav tm="100000">
                                          <p:val>
                                            <p:strVal val="#ppt_x"/>
                                          </p:val>
                                        </p:tav>
                                      </p:tavLst>
                                    </p:anim>
                                    <p:anim calcmode="lin" valueType="num">
                                      <p:cBhvr>
                                        <p:cTn id="17"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第十二章  毕业、结业后的修课管理</a:t>
            </a:r>
          </a:p>
        </p:txBody>
      </p:sp>
      <p:grpSp>
        <p:nvGrpSpPr>
          <p:cNvPr id="2" name="组合 1"/>
          <p:cNvGrpSpPr/>
          <p:nvPr/>
        </p:nvGrpSpPr>
        <p:grpSpPr>
          <a:xfrm>
            <a:off x="1246560" y="798305"/>
            <a:ext cx="6781824" cy="686479"/>
            <a:chOff x="1246560" y="798305"/>
            <a:chExt cx="6781824" cy="686479"/>
          </a:xfrm>
        </p:grpSpPr>
        <p:sp>
          <p:nvSpPr>
            <p:cNvPr id="3" name="Rectangle 13"/>
            <p:cNvSpPr/>
            <p:nvPr/>
          </p:nvSpPr>
          <p:spPr>
            <a:xfrm>
              <a:off x="1246560" y="798305"/>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16200000" scaled="1"/>
              <a:tileRect/>
            </a:gradFill>
            <a:ln>
              <a:noFill/>
            </a:ln>
            <a:effectLst>
              <a:outerShdw blurRad="63500" sx="102000" sy="102000" algn="ctr"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5" name="Rectangle 14"/>
            <p:cNvSpPr/>
            <p:nvPr/>
          </p:nvSpPr>
          <p:spPr>
            <a:xfrm>
              <a:off x="1246584" y="798984"/>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grpSp>
      <p:sp>
        <p:nvSpPr>
          <p:cNvPr id="6" name="TextBox 5"/>
          <p:cNvSpPr txBox="1"/>
          <p:nvPr/>
        </p:nvSpPr>
        <p:spPr>
          <a:xfrm>
            <a:off x="1246560" y="940658"/>
            <a:ext cx="6715172" cy="400110"/>
          </a:xfrm>
          <a:prstGeom prst="rect">
            <a:avLst/>
          </a:prstGeom>
          <a:noFill/>
          <a:effectLst>
            <a:outerShdw blurRad="63500" sx="102000" sy="102000" algn="ctr" rotWithShape="0">
              <a:prstClr val="black">
                <a:alpha val="40000"/>
              </a:prstClr>
            </a:outerShdw>
          </a:effectLst>
        </p:spPr>
        <p:txBody>
          <a:bodyPr>
            <a:spAutoFit/>
          </a:bodyPr>
          <a:lstStyle/>
          <a:p>
            <a:pPr algn="ctr" fontAlgn="auto">
              <a:spcBef>
                <a:spcPts val="0"/>
              </a:spcBef>
              <a:spcAft>
                <a:spcPts val="0"/>
              </a:spcAft>
              <a:defRPr/>
            </a:pPr>
            <a:r>
              <a:rPr lang="zh-CN" altLang="en-US" sz="2000" b="1" dirty="0">
                <a:latin typeface="微软雅黑" pitchFamily="34" charset="-122"/>
                <a:ea typeface="微软雅黑" pitchFamily="34" charset="-122"/>
              </a:rPr>
              <a:t>第五十三条  毕业生离校后的修课管理</a:t>
            </a:r>
            <a:endParaRPr lang="en-US" sz="2000" b="1" dirty="0">
              <a:effectLst>
                <a:innerShdw blurRad="63500" dist="50800" dir="5400000">
                  <a:prstClr val="white">
                    <a:alpha val="79000"/>
                  </a:prstClr>
                </a:innerShdw>
              </a:effectLst>
              <a:latin typeface="微软雅黑" pitchFamily="34" charset="-122"/>
              <a:ea typeface="微软雅黑" pitchFamily="34" charset="-122"/>
            </a:endParaRPr>
          </a:p>
        </p:txBody>
      </p:sp>
      <p:sp>
        <p:nvSpPr>
          <p:cNvPr id="7" name="TextBox 6"/>
          <p:cNvSpPr txBox="1"/>
          <p:nvPr/>
        </p:nvSpPr>
        <p:spPr>
          <a:xfrm>
            <a:off x="1115616" y="2322550"/>
            <a:ext cx="7171320" cy="1754326"/>
          </a:xfrm>
          <a:prstGeom prst="rect">
            <a:avLst/>
          </a:prstGeom>
          <a:noFill/>
        </p:spPr>
        <p:txBody>
          <a:bodyPr wrap="square" rtlCol="0">
            <a:spAutoFit/>
          </a:bodyPr>
          <a:lstStyle/>
          <a:p>
            <a:pPr>
              <a:lnSpc>
                <a:spcPct val="200000"/>
              </a:lnSpc>
            </a:pPr>
            <a:r>
              <a:rPr lang="zh-CN" altLang="zh-CN" b="1" dirty="0" smtClean="0">
                <a:solidFill>
                  <a:srgbClr val="FF0000"/>
                </a:solidFill>
                <a:latin typeface="微软雅黑" panose="020B0503020204020204" pitchFamily="34" charset="-122"/>
                <a:ea typeface="微软雅黑" panose="020B0503020204020204" pitchFamily="34" charset="-122"/>
              </a:rPr>
              <a:t>（</a:t>
            </a:r>
            <a:r>
              <a:rPr lang="zh-CN" altLang="en-US" b="1" dirty="0" smtClean="0">
                <a:solidFill>
                  <a:srgbClr val="FF0000"/>
                </a:solidFill>
                <a:latin typeface="微软雅黑" panose="020B0503020204020204" pitchFamily="34" charset="-122"/>
                <a:ea typeface="微软雅黑" panose="020B0503020204020204" pitchFamily="34" charset="-122"/>
              </a:rPr>
              <a:t>二</a:t>
            </a:r>
            <a:r>
              <a:rPr lang="zh-CN" altLang="zh-CN" b="1" dirty="0" smtClean="0">
                <a:solidFill>
                  <a:srgbClr val="FF0000"/>
                </a:solidFill>
                <a:latin typeface="微软雅黑" panose="020B0503020204020204" pitchFamily="34" charset="-122"/>
                <a:ea typeface="微软雅黑" panose="020B0503020204020204" pitchFamily="34" charset="-122"/>
              </a:rPr>
              <a:t>）</a:t>
            </a:r>
            <a:r>
              <a:rPr lang="zh-CN" altLang="en-US" b="1" dirty="0">
                <a:solidFill>
                  <a:srgbClr val="0000CC"/>
                </a:solidFill>
                <a:latin typeface="微软雅黑" panose="020B0503020204020204" pitchFamily="34" charset="-122"/>
                <a:ea typeface="微软雅黑" panose="020B0503020204020204" pitchFamily="34" charset="-122"/>
              </a:rPr>
              <a:t>重修课程后符合授予学士学位的学业标准要求及其他条件，且未超过学校规定的修业年限的，授予学士学位，并按实际授予学位时间填发学士学位证书。</a:t>
            </a:r>
          </a:p>
        </p:txBody>
      </p:sp>
    </p:spTree>
    <p:extLst>
      <p:ext uri="{BB962C8B-B14F-4D97-AF65-F5344CB8AC3E}">
        <p14:creationId xmlns="" xmlns:p14="http://schemas.microsoft.com/office/powerpoint/2010/main" val="32744264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7281"/>
            <a:ext cx="91440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粗宋简体" panose="03000509000000000000" pitchFamily="65" charset="-122"/>
                <a:ea typeface="方正粗宋简体" panose="03000509000000000000" pitchFamily="65" charset="-122"/>
              </a:rPr>
              <a:t>第十二章  毕业、结业后的修课管理</a:t>
            </a:r>
          </a:p>
        </p:txBody>
      </p:sp>
      <p:grpSp>
        <p:nvGrpSpPr>
          <p:cNvPr id="2" name="组合 1"/>
          <p:cNvGrpSpPr/>
          <p:nvPr/>
        </p:nvGrpSpPr>
        <p:grpSpPr>
          <a:xfrm>
            <a:off x="1246560" y="798305"/>
            <a:ext cx="6781824" cy="686479"/>
            <a:chOff x="1246560" y="798305"/>
            <a:chExt cx="6781824" cy="686479"/>
          </a:xfrm>
        </p:grpSpPr>
        <p:sp>
          <p:nvSpPr>
            <p:cNvPr id="3" name="Rectangle 13"/>
            <p:cNvSpPr/>
            <p:nvPr/>
          </p:nvSpPr>
          <p:spPr>
            <a:xfrm>
              <a:off x="1246560" y="798305"/>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16200000" scaled="1"/>
              <a:tileRect/>
            </a:gradFill>
            <a:ln>
              <a:noFill/>
            </a:ln>
            <a:effectLst>
              <a:outerShdw blurRad="63500" sx="102000" sy="102000" algn="ctr"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5" name="Rectangle 14"/>
            <p:cNvSpPr/>
            <p:nvPr/>
          </p:nvSpPr>
          <p:spPr>
            <a:xfrm>
              <a:off x="1246584" y="798984"/>
              <a:ext cx="6781800" cy="685800"/>
            </a:xfrm>
            <a:prstGeom prst="rect">
              <a:avLst/>
            </a:prstGeom>
            <a:gradFill flip="none" rotWithShape="1">
              <a:gsLst>
                <a:gs pos="0">
                  <a:schemeClr val="accent1">
                    <a:lumMod val="60000"/>
                    <a:lumOff val="40000"/>
                  </a:schemeClr>
                </a:gs>
                <a:gs pos="26000">
                  <a:schemeClr val="bg1">
                    <a:lumMod val="95000"/>
                  </a:schemeClr>
                </a:gs>
                <a:gs pos="80000">
                  <a:schemeClr val="tx1">
                    <a:lumMod val="50000"/>
                    <a:lumOff val="50000"/>
                  </a:schemeClr>
                </a:gs>
                <a:gs pos="100000">
                  <a:schemeClr val="bg1">
                    <a:lumMod val="65000"/>
                  </a:scheme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grpSp>
      <p:sp>
        <p:nvSpPr>
          <p:cNvPr id="6" name="TextBox 5"/>
          <p:cNvSpPr txBox="1"/>
          <p:nvPr/>
        </p:nvSpPr>
        <p:spPr>
          <a:xfrm>
            <a:off x="1246560" y="940658"/>
            <a:ext cx="6715172" cy="400110"/>
          </a:xfrm>
          <a:prstGeom prst="rect">
            <a:avLst/>
          </a:prstGeom>
          <a:noFill/>
          <a:effectLst>
            <a:outerShdw blurRad="63500" sx="102000" sy="102000" algn="ctr" rotWithShape="0">
              <a:prstClr val="black">
                <a:alpha val="40000"/>
              </a:prstClr>
            </a:outerShdw>
          </a:effectLst>
        </p:spPr>
        <p:txBody>
          <a:bodyPr>
            <a:spAutoFit/>
          </a:bodyPr>
          <a:lstStyle/>
          <a:p>
            <a:pPr algn="ctr" fontAlgn="auto">
              <a:spcBef>
                <a:spcPts val="0"/>
              </a:spcBef>
              <a:spcAft>
                <a:spcPts val="0"/>
              </a:spcAft>
              <a:defRPr/>
            </a:pPr>
            <a:r>
              <a:rPr lang="zh-CN" altLang="en-US" sz="2000" b="1" dirty="0">
                <a:latin typeface="微软雅黑" pitchFamily="34" charset="-122"/>
                <a:ea typeface="微软雅黑" pitchFamily="34" charset="-122"/>
              </a:rPr>
              <a:t>第五十四条  结业生离校后的修课管理</a:t>
            </a:r>
            <a:endParaRPr lang="en-US" sz="2000" b="1" dirty="0">
              <a:effectLst>
                <a:innerShdw blurRad="63500" dist="50800" dir="5400000">
                  <a:prstClr val="white">
                    <a:alpha val="79000"/>
                  </a:prstClr>
                </a:innerShdw>
              </a:effectLst>
              <a:latin typeface="微软雅黑" pitchFamily="34" charset="-122"/>
              <a:ea typeface="微软雅黑" pitchFamily="34" charset="-122"/>
            </a:endParaRPr>
          </a:p>
        </p:txBody>
      </p:sp>
      <p:sp>
        <p:nvSpPr>
          <p:cNvPr id="24" name="AutoShape 60"/>
          <p:cNvSpPr>
            <a:spLocks noChangeArrowheads="1"/>
          </p:cNvSpPr>
          <p:nvPr/>
        </p:nvSpPr>
        <p:spPr bwMode="auto">
          <a:xfrm>
            <a:off x="107504" y="1772816"/>
            <a:ext cx="4032448" cy="4464496"/>
          </a:xfrm>
          <a:prstGeom prst="rightArrow">
            <a:avLst>
              <a:gd name="adj1" fmla="val 68556"/>
              <a:gd name="adj2" fmla="val 38969"/>
            </a:avLst>
          </a:prstGeom>
          <a:solidFill>
            <a:schemeClr val="bg1">
              <a:alpha val="60000"/>
            </a:schemeClr>
          </a:solidFill>
          <a:ln w="25400">
            <a:solidFill>
              <a:schemeClr val="bg1">
                <a:lumMod val="50000"/>
              </a:schemeClr>
            </a:solid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latin typeface="微软雅黑" pitchFamily="34" charset="-122"/>
              <a:ea typeface="微软雅黑" pitchFamily="34" charset="-122"/>
            </a:endParaRPr>
          </a:p>
        </p:txBody>
      </p:sp>
      <p:sp>
        <p:nvSpPr>
          <p:cNvPr id="14" name="TextBox 13"/>
          <p:cNvSpPr txBox="1"/>
          <p:nvPr/>
        </p:nvSpPr>
        <p:spPr>
          <a:xfrm>
            <a:off x="240369" y="2665263"/>
            <a:ext cx="3096344" cy="2677656"/>
          </a:xfrm>
          <a:prstGeom prst="rect">
            <a:avLst/>
          </a:prstGeom>
          <a:noFill/>
        </p:spPr>
        <p:txBody>
          <a:bodyPr wrap="square" rtlCol="0">
            <a:spAutoFit/>
          </a:bodyPr>
          <a:lstStyle/>
          <a:p>
            <a:pPr>
              <a:lnSpc>
                <a:spcPct val="150000"/>
              </a:lnSpc>
            </a:pPr>
            <a:r>
              <a:rPr lang="zh-CN" altLang="zh-CN" sz="1600" b="1" dirty="0">
                <a:solidFill>
                  <a:srgbClr val="FF0000"/>
                </a:solidFill>
                <a:latin typeface="微软雅黑" panose="020B0503020204020204" pitchFamily="34" charset="-122"/>
                <a:ea typeface="微软雅黑" panose="020B0503020204020204" pitchFamily="34" charset="-122"/>
              </a:rPr>
              <a:t>（一）</a:t>
            </a:r>
            <a:r>
              <a:rPr lang="zh-CN" altLang="zh-CN" sz="1600" b="1" dirty="0">
                <a:latin typeface="微软雅黑" panose="020B0503020204020204" pitchFamily="34" charset="-122"/>
                <a:ea typeface="微软雅黑" panose="020B0503020204020204" pitchFamily="34" charset="-122"/>
              </a:rPr>
              <a:t>因不符合毕业的学业标准要求而结业离校的学生，在不超过学校规定的修业年限内，允许回校重修不及格的课程；结业前毕业设计（论文）不及格的学生，允许回校重做毕业设计（论文），并按以下规定进行修课</a:t>
            </a:r>
            <a:r>
              <a:rPr lang="zh-CN" altLang="zh-CN" sz="1600" b="1" dirty="0" smtClean="0">
                <a:latin typeface="微软雅黑" panose="020B0503020204020204" pitchFamily="34" charset="-122"/>
                <a:ea typeface="微软雅黑" panose="020B0503020204020204" pitchFamily="34" charset="-122"/>
              </a:rPr>
              <a:t>管理</a:t>
            </a:r>
            <a:r>
              <a:rPr lang="zh-CN" altLang="en-US" sz="1600" b="1" dirty="0" smtClean="0">
                <a:latin typeface="微软雅黑" panose="020B0503020204020204" pitchFamily="34" charset="-122"/>
                <a:ea typeface="微软雅黑" panose="020B0503020204020204" pitchFamily="34" charset="-122"/>
              </a:rPr>
              <a:t>。</a:t>
            </a:r>
            <a:endParaRPr lang="zh-CN" altLang="en-US" sz="1600" b="1" dirty="0">
              <a:latin typeface="微软雅黑" panose="020B0503020204020204" pitchFamily="34" charset="-122"/>
              <a:ea typeface="微软雅黑" panose="020B0503020204020204" pitchFamily="34" charset="-122"/>
            </a:endParaRPr>
          </a:p>
        </p:txBody>
      </p:sp>
      <p:grpSp>
        <p:nvGrpSpPr>
          <p:cNvPr id="25" name="组合 23"/>
          <p:cNvGrpSpPr>
            <a:grpSpLocks/>
          </p:cNvGrpSpPr>
          <p:nvPr/>
        </p:nvGrpSpPr>
        <p:grpSpPr bwMode="auto">
          <a:xfrm>
            <a:off x="4166698" y="1980297"/>
            <a:ext cx="4672029" cy="683418"/>
            <a:chOff x="4938689" y="3803653"/>
            <a:chExt cx="3160156" cy="1208243"/>
          </a:xfrm>
        </p:grpSpPr>
        <p:sp>
          <p:nvSpPr>
            <p:cNvPr id="26" name="圆角矩形 25"/>
            <p:cNvSpPr/>
            <p:nvPr/>
          </p:nvSpPr>
          <p:spPr bwMode="auto">
            <a:xfrm>
              <a:off x="4938689" y="3803653"/>
              <a:ext cx="3160156" cy="1208243"/>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flip="none" rotWithShape="1">
                <a:gsLst>
                  <a:gs pos="0">
                    <a:srgbClr val="00B0F0"/>
                  </a:gs>
                  <a:gs pos="100000">
                    <a:srgbClr val="002060"/>
                  </a:gs>
                </a:gsLst>
                <a:lin ang="16200000" scaled="1"/>
                <a:tileRect/>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27" name="矩形 87"/>
            <p:cNvSpPr>
              <a:spLocks noChangeArrowheads="1"/>
            </p:cNvSpPr>
            <p:nvPr/>
          </p:nvSpPr>
          <p:spPr bwMode="auto">
            <a:xfrm>
              <a:off x="4968209" y="3982822"/>
              <a:ext cx="3101117" cy="9250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en-US" altLang="zh-CN" sz="1400" b="1" dirty="0">
                  <a:solidFill>
                    <a:srgbClr val="0000CC"/>
                  </a:solidFill>
                  <a:latin typeface="微软雅黑" pitchFamily="34" charset="-122"/>
                  <a:ea typeface="微软雅黑" pitchFamily="34" charset="-122"/>
                </a:rPr>
                <a:t>1.</a:t>
              </a:r>
              <a:r>
                <a:rPr lang="zh-CN" altLang="en-US" sz="1400" b="1" dirty="0">
                  <a:solidFill>
                    <a:srgbClr val="0000CC"/>
                  </a:solidFill>
                  <a:latin typeface="微软雅黑" pitchFamily="34" charset="-122"/>
                  <a:ea typeface="微软雅黑" pitchFamily="34" charset="-122"/>
                </a:rPr>
                <a:t>重修课程（含重做毕业设计（论文））须按学校当学期、当学年的培养计划和修课规定随班进行学习与</a:t>
              </a:r>
              <a:r>
                <a:rPr lang="zh-CN" altLang="en-US" sz="1400" b="1" dirty="0" smtClean="0">
                  <a:solidFill>
                    <a:srgbClr val="0000CC"/>
                  </a:solidFill>
                  <a:latin typeface="微软雅黑" pitchFamily="34" charset="-122"/>
                  <a:ea typeface="微软雅黑" pitchFamily="34" charset="-122"/>
                </a:rPr>
                <a:t>考核</a:t>
              </a:r>
              <a:endParaRPr lang="zh-CN" altLang="en-US" sz="1400" b="1" dirty="0">
                <a:solidFill>
                  <a:srgbClr val="0000CC"/>
                </a:solidFill>
                <a:latin typeface="微软雅黑" pitchFamily="34" charset="-122"/>
                <a:ea typeface="微软雅黑" pitchFamily="34" charset="-122"/>
              </a:endParaRPr>
            </a:p>
          </p:txBody>
        </p:sp>
      </p:grpSp>
      <p:grpSp>
        <p:nvGrpSpPr>
          <p:cNvPr id="29" name="组合 23"/>
          <p:cNvGrpSpPr>
            <a:grpSpLocks/>
          </p:cNvGrpSpPr>
          <p:nvPr/>
        </p:nvGrpSpPr>
        <p:grpSpPr bwMode="auto">
          <a:xfrm>
            <a:off x="4166698" y="3068960"/>
            <a:ext cx="4672029" cy="683418"/>
            <a:chOff x="4938689" y="3803653"/>
            <a:chExt cx="3160156" cy="1208243"/>
          </a:xfrm>
        </p:grpSpPr>
        <p:sp>
          <p:nvSpPr>
            <p:cNvPr id="30" name="圆角矩形 29"/>
            <p:cNvSpPr/>
            <p:nvPr/>
          </p:nvSpPr>
          <p:spPr bwMode="auto">
            <a:xfrm>
              <a:off x="4938689" y="3803653"/>
              <a:ext cx="3160156" cy="1208243"/>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flip="none" rotWithShape="1">
                <a:gsLst>
                  <a:gs pos="0">
                    <a:srgbClr val="00B0F0"/>
                  </a:gs>
                  <a:gs pos="100000">
                    <a:srgbClr val="002060"/>
                  </a:gs>
                </a:gsLst>
                <a:lin ang="16200000" scaled="1"/>
                <a:tileRect/>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31" name="矩形 87"/>
            <p:cNvSpPr>
              <a:spLocks noChangeArrowheads="1"/>
            </p:cNvSpPr>
            <p:nvPr/>
          </p:nvSpPr>
          <p:spPr bwMode="auto">
            <a:xfrm>
              <a:off x="4968209" y="3982820"/>
              <a:ext cx="3101117" cy="9250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en-US" altLang="zh-CN" sz="1400" b="1" dirty="0">
                  <a:solidFill>
                    <a:srgbClr val="0000CC"/>
                  </a:solidFill>
                  <a:latin typeface="微软雅黑" pitchFamily="34" charset="-122"/>
                  <a:ea typeface="微软雅黑" pitchFamily="34" charset="-122"/>
                </a:rPr>
                <a:t>2.</a:t>
              </a:r>
              <a:r>
                <a:rPr lang="zh-CN" altLang="en-US" sz="1400" b="1" dirty="0">
                  <a:solidFill>
                    <a:srgbClr val="0000CC"/>
                  </a:solidFill>
                  <a:latin typeface="微软雅黑" pitchFamily="34" charset="-122"/>
                  <a:ea typeface="微软雅黑" pitchFamily="34" charset="-122"/>
                </a:rPr>
                <a:t>每学期重修课程（含毕业设计（论文））的总学分不超过</a:t>
              </a:r>
              <a:r>
                <a:rPr lang="en-US" altLang="zh-CN" sz="1400" b="1" dirty="0">
                  <a:solidFill>
                    <a:srgbClr val="0000CC"/>
                  </a:solidFill>
                  <a:latin typeface="微软雅黑" pitchFamily="34" charset="-122"/>
                  <a:ea typeface="微软雅黑" pitchFamily="34" charset="-122"/>
                </a:rPr>
                <a:t>20</a:t>
              </a:r>
              <a:r>
                <a:rPr lang="zh-CN" altLang="en-US" sz="1400" b="1" dirty="0">
                  <a:solidFill>
                    <a:srgbClr val="0000CC"/>
                  </a:solidFill>
                  <a:latin typeface="微软雅黑" pitchFamily="34" charset="-122"/>
                  <a:ea typeface="微软雅黑" pitchFamily="34" charset="-122"/>
                </a:rPr>
                <a:t>学分</a:t>
              </a:r>
            </a:p>
          </p:txBody>
        </p:sp>
      </p:grpSp>
      <p:grpSp>
        <p:nvGrpSpPr>
          <p:cNvPr id="33" name="组合 23"/>
          <p:cNvGrpSpPr>
            <a:grpSpLocks/>
          </p:cNvGrpSpPr>
          <p:nvPr/>
        </p:nvGrpSpPr>
        <p:grpSpPr bwMode="auto">
          <a:xfrm>
            <a:off x="4166698" y="4220141"/>
            <a:ext cx="4672029" cy="683418"/>
            <a:chOff x="4938689" y="3803653"/>
            <a:chExt cx="3160156" cy="1208243"/>
          </a:xfrm>
        </p:grpSpPr>
        <p:sp>
          <p:nvSpPr>
            <p:cNvPr id="34" name="圆角矩形 33"/>
            <p:cNvSpPr/>
            <p:nvPr/>
          </p:nvSpPr>
          <p:spPr bwMode="auto">
            <a:xfrm>
              <a:off x="4938689" y="3803653"/>
              <a:ext cx="3160156" cy="1208243"/>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flip="none" rotWithShape="1">
                <a:gsLst>
                  <a:gs pos="0">
                    <a:srgbClr val="00B0F0"/>
                  </a:gs>
                  <a:gs pos="100000">
                    <a:srgbClr val="002060"/>
                  </a:gs>
                </a:gsLst>
                <a:lin ang="16200000" scaled="1"/>
                <a:tileRect/>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35" name="矩形 87"/>
            <p:cNvSpPr>
              <a:spLocks noChangeArrowheads="1"/>
            </p:cNvSpPr>
            <p:nvPr/>
          </p:nvSpPr>
          <p:spPr bwMode="auto">
            <a:xfrm>
              <a:off x="4968209" y="4146142"/>
              <a:ext cx="3101117" cy="5441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en-US" altLang="zh-CN" sz="1400" b="1" dirty="0">
                  <a:solidFill>
                    <a:srgbClr val="0000CC"/>
                  </a:solidFill>
                  <a:latin typeface="微软雅黑" pitchFamily="34" charset="-122"/>
                  <a:ea typeface="微软雅黑" pitchFamily="34" charset="-122"/>
                </a:rPr>
                <a:t>3.</a:t>
              </a:r>
              <a:r>
                <a:rPr lang="zh-CN" altLang="en-US" sz="1400" b="1" dirty="0">
                  <a:solidFill>
                    <a:srgbClr val="0000CC"/>
                  </a:solidFill>
                  <a:latin typeface="微软雅黑" pitchFamily="34" charset="-122"/>
                  <a:ea typeface="微软雅黑" pitchFamily="34" charset="-122"/>
                </a:rPr>
                <a:t>重修考核不及格的不得参加补考</a:t>
              </a:r>
            </a:p>
          </p:txBody>
        </p:sp>
      </p:grpSp>
      <p:grpSp>
        <p:nvGrpSpPr>
          <p:cNvPr id="37" name="组合 23"/>
          <p:cNvGrpSpPr>
            <a:grpSpLocks/>
          </p:cNvGrpSpPr>
          <p:nvPr/>
        </p:nvGrpSpPr>
        <p:grpSpPr bwMode="auto">
          <a:xfrm>
            <a:off x="4166698" y="5169174"/>
            <a:ext cx="4672029" cy="683418"/>
            <a:chOff x="4938689" y="3803653"/>
            <a:chExt cx="3160156" cy="1208243"/>
          </a:xfrm>
        </p:grpSpPr>
        <p:sp>
          <p:nvSpPr>
            <p:cNvPr id="38" name="圆角矩形 37"/>
            <p:cNvSpPr/>
            <p:nvPr/>
          </p:nvSpPr>
          <p:spPr bwMode="auto">
            <a:xfrm>
              <a:off x="4938689" y="3803653"/>
              <a:ext cx="3160156" cy="1208243"/>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flip="none" rotWithShape="1">
                <a:gsLst>
                  <a:gs pos="0">
                    <a:srgbClr val="00B0F0"/>
                  </a:gs>
                  <a:gs pos="100000">
                    <a:srgbClr val="002060"/>
                  </a:gs>
                </a:gsLst>
                <a:lin ang="16200000" scaled="1"/>
                <a:tileRect/>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39" name="矩形 87"/>
            <p:cNvSpPr>
              <a:spLocks noChangeArrowheads="1"/>
            </p:cNvSpPr>
            <p:nvPr/>
          </p:nvSpPr>
          <p:spPr bwMode="auto">
            <a:xfrm>
              <a:off x="4968209" y="4146142"/>
              <a:ext cx="3101117" cy="5441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0" fontAlgn="ctr" hangingPunct="0">
                <a:buClr>
                  <a:srgbClr val="FF0000"/>
                </a:buClr>
                <a:buSzPct val="70000"/>
              </a:pPr>
              <a:r>
                <a:rPr lang="en-US" altLang="zh-CN" sz="1400" b="1" dirty="0">
                  <a:solidFill>
                    <a:srgbClr val="0000CC"/>
                  </a:solidFill>
                  <a:latin typeface="微软雅黑" pitchFamily="34" charset="-122"/>
                  <a:ea typeface="微软雅黑" pitchFamily="34" charset="-122"/>
                </a:rPr>
                <a:t>4.</a:t>
              </a:r>
              <a:r>
                <a:rPr lang="zh-CN" altLang="en-US" sz="1400" b="1" dirty="0">
                  <a:solidFill>
                    <a:srgbClr val="0000CC"/>
                  </a:solidFill>
                  <a:latin typeface="微软雅黑" pitchFamily="34" charset="-122"/>
                  <a:ea typeface="微软雅黑" pitchFamily="34" charset="-122"/>
                </a:rPr>
                <a:t>重修按北京市及学校的有关规定和标准收费</a:t>
              </a:r>
            </a:p>
          </p:txBody>
        </p:sp>
      </p:grpSp>
    </p:spTree>
    <p:extLst>
      <p:ext uri="{BB962C8B-B14F-4D97-AF65-F5344CB8AC3E}">
        <p14:creationId xmlns="" xmlns:p14="http://schemas.microsoft.com/office/powerpoint/2010/main" val="279355562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100000">
                                          <p:val>
                                            <p:strVal val="#ppt_x"/>
                                          </p:val>
                                        </p:tav>
                                      </p:tavLst>
                                    </p:anim>
                                    <p:anim calcmode="lin" valueType="num">
                                      <p:cBhvr>
                                        <p:cTn id="8" dur="500" fill="hold"/>
                                        <p:tgtEl>
                                          <p:spTgt spid="6"/>
                                        </p:tgtEl>
                                        <p:attrNameLst>
                                          <p:attrName>ppt_y</p:attrName>
                                        </p:attrNameLst>
                                      </p:cBhvr>
                                      <p:tavLst>
                                        <p:tav tm="0">
                                          <p:val>
                                            <p:strVal val="#ppt_y-#ppt_h/2"/>
                                          </p:val>
                                        </p:tav>
                                        <p:tav tm="100000">
                                          <p:val>
                                            <p:strVal val="#ppt_y"/>
                                          </p:val>
                                        </p:tav>
                                      </p:tavLst>
                                    </p:anim>
                                    <p:anim calcmode="lin" valueType="num">
                                      <p:cBhvr>
                                        <p:cTn id="9" dur="500" fill="hold"/>
                                        <p:tgtEl>
                                          <p:spTgt spid="6"/>
                                        </p:tgtEl>
                                        <p:attrNameLst>
                                          <p:attrName>ppt_w</p:attrName>
                                        </p:attrNameLst>
                                      </p:cBhvr>
                                      <p:tavLst>
                                        <p:tav tm="0">
                                          <p:val>
                                            <p:strVal val="#ppt_w"/>
                                          </p:val>
                                        </p:tav>
                                        <p:tav tm="100000">
                                          <p:val>
                                            <p:strVal val="#ppt_w"/>
                                          </p:val>
                                        </p:tav>
                                      </p:tavLst>
                                    </p:anim>
                                    <p:anim calcmode="lin" valueType="num">
                                      <p:cBhvr>
                                        <p:cTn id="10"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0-#ppt_w/2"/>
                                          </p:val>
                                        </p:tav>
                                        <p:tav tm="100000">
                                          <p:val>
                                            <p:strVal val="#ppt_x"/>
                                          </p:val>
                                        </p:tav>
                                      </p:tavLst>
                                    </p:anim>
                                    <p:anim calcmode="lin" valueType="num">
                                      <p:cBhvr additive="base">
                                        <p:cTn id="22"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left)">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left)">
                                      <p:cBhvr>
                                        <p:cTn id="4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4518</TotalTime>
  <Words>9758</Words>
  <Application>Microsoft Office PowerPoint</Application>
  <PresentationFormat>全屏显示(4:3)</PresentationFormat>
  <Paragraphs>776</Paragraphs>
  <Slides>113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113</vt:i4>
      </vt:variant>
    </vt:vector>
  </HeadingPairs>
  <TitlesOfParts>
    <vt:vector size="122" baseType="lpstr">
      <vt:lpstr>Arial</vt:lpstr>
      <vt:lpstr>宋体</vt:lpstr>
      <vt:lpstr>方正大黑简体</vt:lpstr>
      <vt:lpstr>方正粗宋简体</vt:lpstr>
      <vt:lpstr>Calibri</vt:lpstr>
      <vt:lpstr>微软雅黑</vt:lpstr>
      <vt:lpstr>Wingdings</vt:lpstr>
      <vt:lpstr>Times New Roman</vt:lpstr>
      <vt:lpstr>Office 主题​​</vt:lpstr>
      <vt:lpstr>全日制普通高等教育 本科学生学籍管理规定</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幻灯片 74</vt:lpstr>
      <vt:lpstr>幻灯片 75</vt:lpstr>
      <vt:lpstr>幻灯片 76</vt:lpstr>
      <vt:lpstr>幻灯片 77</vt:lpstr>
      <vt:lpstr>幻灯片 78</vt:lpstr>
      <vt:lpstr>幻灯片 79</vt:lpstr>
      <vt:lpstr>幻灯片 80</vt:lpstr>
      <vt:lpstr>幻灯片 81</vt:lpstr>
      <vt:lpstr>幻灯片 82</vt:lpstr>
      <vt:lpstr>幻灯片 83</vt:lpstr>
      <vt:lpstr>幻灯片 84</vt:lpstr>
      <vt:lpstr>幻灯片 85</vt:lpstr>
      <vt:lpstr>幻灯片 86</vt:lpstr>
      <vt:lpstr>幻灯片 87</vt:lpstr>
      <vt:lpstr>幻灯片 88</vt:lpstr>
      <vt:lpstr>幻灯片 89</vt:lpstr>
      <vt:lpstr>幻灯片 90</vt:lpstr>
      <vt:lpstr>幻灯片 91</vt:lpstr>
      <vt:lpstr>幻灯片 92</vt:lpstr>
      <vt:lpstr>幻灯片 93</vt:lpstr>
      <vt:lpstr>幻灯片 94</vt:lpstr>
      <vt:lpstr>幻灯片 95</vt:lpstr>
      <vt:lpstr>幻灯片 96</vt:lpstr>
      <vt:lpstr>幻灯片 97</vt:lpstr>
      <vt:lpstr>幻灯片 98</vt:lpstr>
      <vt:lpstr>幻灯片 99</vt:lpstr>
      <vt:lpstr>幻灯片 100</vt:lpstr>
      <vt:lpstr>幻灯片 101</vt:lpstr>
      <vt:lpstr>幻灯片 102</vt:lpstr>
      <vt:lpstr>幻灯片 103</vt:lpstr>
      <vt:lpstr>幻灯片 104</vt:lpstr>
      <vt:lpstr>幻灯片 105</vt:lpstr>
      <vt:lpstr>幻灯片 106</vt:lpstr>
      <vt:lpstr>幻灯片 107</vt:lpstr>
      <vt:lpstr>幻灯片 108</vt:lpstr>
      <vt:lpstr>忠    告</vt:lpstr>
      <vt:lpstr>学分限制</vt:lpstr>
      <vt:lpstr>正常毕业学生情况一览表</vt:lpstr>
      <vt:lpstr>毕业设计资格审查没通过情况一览表</vt:lpstr>
      <vt:lpstr>教学事务指南</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DYZZB</dc:creator>
  <cp:lastModifiedBy>通信学院办公室 </cp:lastModifiedBy>
  <cp:revision>109</cp:revision>
  <dcterms:created xsi:type="dcterms:W3CDTF">2014-02-15T12:24:18Z</dcterms:created>
  <dcterms:modified xsi:type="dcterms:W3CDTF">2014-10-09T10:08:36Z</dcterms:modified>
</cp:coreProperties>
</file>